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8E7AFDA-6748-462E-91E9-B57CED3BB4F1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01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CCD52FF-FB7D-445E-8E79-6B4A5A69406F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10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3A8F48B-63B8-4715-B168-0F2C7757A9B2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02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50588F5-2385-4903-AB66-95A87426C26A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03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0BBE18B-DBD5-4779-BC8B-12276A3C6CAF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04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D37AEC0-D386-4D4F-9CF0-6921A62AD2A5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05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4F71CC2-85F5-4CD1-9E3A-A9E7B81B8F09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06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4879375-4ECF-4EED-A561-9E8C513439BD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07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21C4C00-B802-4C6C-8A29-D257C79F6D78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08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8AEDE3-FDF3-4A62-8785-8EE29296E3B1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09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نسيج زهري"/>
          <p:cNvSpPr>
            <a:spLocks noChangeArrowheads="1"/>
          </p:cNvSpPr>
          <p:nvPr/>
        </p:nvSpPr>
        <p:spPr bwMode="auto">
          <a:xfrm>
            <a:off x="304800" y="1447800"/>
            <a:ext cx="8839200" cy="37338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الباب الثاني</a:t>
            </a:r>
          </a:p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أساسيات البحث العلمي</a:t>
            </a:r>
          </a:p>
          <a:p>
            <a:pPr>
              <a:defRPr/>
            </a:pP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</a:rPr>
              <a:t>مشكلة البحث- خطة البحث – فروض البحث</a:t>
            </a:r>
          </a:p>
        </p:txBody>
      </p:sp>
    </p:spTree>
    <p:extLst>
      <p:ext uri="{BB962C8B-B14F-4D97-AF65-F5344CB8AC3E}">
        <p14:creationId xmlns:p14="http://schemas.microsoft.com/office/powerpoint/2010/main" val="2545038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457200"/>
            <a:ext cx="8763000" cy="6172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0070C0"/>
                </a:solidFill>
              </a:rPr>
              <a:t>5- معايير تقويم المشكلة:</a:t>
            </a:r>
          </a:p>
          <a:p>
            <a:pPr algn="r">
              <a:defRPr/>
            </a:pPr>
            <a:r>
              <a:rPr lang="ar-SA" b="1" u="sng" dirty="0">
                <a:solidFill>
                  <a:srgbClr val="7030A0"/>
                </a:solidFill>
              </a:rPr>
              <a:t>1</a:t>
            </a:r>
            <a:r>
              <a:rPr lang="ar-SA" sz="2400" b="1" dirty="0">
                <a:solidFill>
                  <a:srgbClr val="006600"/>
                </a:solidFill>
              </a:rPr>
              <a:t>- هل تعالج موضوع قديم أم حديث.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2- هل يسهم الموضوع في إضافة علمية.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3- هل صياغتها واضحة.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4- هل ستوجه لأبحاث أخرى.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5- مقدار تعميم النتائج.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6- فائدتها العملية والاجتماعية.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2">
                    <a:lumMod val="75000"/>
                  </a:schemeClr>
                </a:solidFill>
              </a:rPr>
              <a:t>7- أهمية الدراسات السابقة: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1- بلورة وصياغة مشكلة البحث.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2- توفر للباحث الأطر النظرية وتساعده على صياغة الفروض.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3- تساعد الباحث في تحديد إجراءات البحث وبناء أدواته.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4- تزويده بالمراجع.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5- تجنبه الأخطاء التي وقع فيها الآخرون.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6- بناء المسلمات. واستكمال الجوانب التي توقف عندها الآخرون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6600"/>
                </a:solidFill>
              </a:rPr>
              <a:t>إذا تفيد الدراسات السابقة في كل مراحل البحث</a:t>
            </a:r>
          </a:p>
        </p:txBody>
      </p:sp>
    </p:spTree>
    <p:extLst>
      <p:ext uri="{BB962C8B-B14F-4D97-AF65-F5344CB8AC3E}">
        <p14:creationId xmlns:p14="http://schemas.microsoft.com/office/powerpoint/2010/main" val="3382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نسيج زهري"/>
          <p:cNvSpPr>
            <a:spLocks noChangeArrowheads="1"/>
          </p:cNvSpPr>
          <p:nvPr/>
        </p:nvSpPr>
        <p:spPr bwMode="auto">
          <a:xfrm>
            <a:off x="3733800" y="2438400"/>
            <a:ext cx="2514600" cy="17526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أولا: مشكلة البحث</a:t>
            </a:r>
          </a:p>
        </p:txBody>
      </p:sp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7010400" y="457200"/>
            <a:ext cx="2209800" cy="21336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1- مفهومها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3048000" y="381000"/>
            <a:ext cx="2209800" cy="19812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2- مصادر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 الحصول عليها</a:t>
            </a:r>
          </a:p>
        </p:txBody>
      </p:sp>
      <p:sp>
        <p:nvSpPr>
          <p:cNvPr id="6" name="AutoShape 4" descr="نسيج زهري"/>
          <p:cNvSpPr>
            <a:spLocks noChangeArrowheads="1"/>
          </p:cNvSpPr>
          <p:nvPr/>
        </p:nvSpPr>
        <p:spPr bwMode="auto">
          <a:xfrm>
            <a:off x="6705600" y="3962400"/>
            <a:ext cx="2209800" cy="19812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4 - تحديدها</a:t>
            </a:r>
          </a:p>
        </p:txBody>
      </p:sp>
      <p:sp>
        <p:nvSpPr>
          <p:cNvPr id="7" name="AutoShape 4" descr="نسيج زهري"/>
          <p:cNvSpPr>
            <a:spLocks noChangeArrowheads="1"/>
          </p:cNvSpPr>
          <p:nvPr/>
        </p:nvSpPr>
        <p:spPr bwMode="auto">
          <a:xfrm>
            <a:off x="0" y="1066800"/>
            <a:ext cx="2286000" cy="25146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3-اختيارها</a:t>
            </a:r>
          </a:p>
        </p:txBody>
      </p:sp>
      <p:sp>
        <p:nvSpPr>
          <p:cNvPr id="8" name="AutoShape 4" descr="نسيج زهري"/>
          <p:cNvSpPr>
            <a:spLocks noChangeArrowheads="1"/>
          </p:cNvSpPr>
          <p:nvPr/>
        </p:nvSpPr>
        <p:spPr bwMode="auto">
          <a:xfrm>
            <a:off x="3810000" y="4800600"/>
            <a:ext cx="2057400" cy="19812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5- تقويمها</a:t>
            </a:r>
          </a:p>
        </p:txBody>
      </p:sp>
      <p:sp>
        <p:nvSpPr>
          <p:cNvPr id="9" name="AutoShape 4" descr="نسيج زهري"/>
          <p:cNvSpPr>
            <a:spLocks noChangeArrowheads="1"/>
          </p:cNvSpPr>
          <p:nvPr/>
        </p:nvSpPr>
        <p:spPr bwMode="auto">
          <a:xfrm>
            <a:off x="228600" y="4038600"/>
            <a:ext cx="2362200" cy="20574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6- أهمية الدراسات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السابقة</a:t>
            </a:r>
          </a:p>
        </p:txBody>
      </p:sp>
    </p:spTree>
    <p:extLst>
      <p:ext uri="{BB962C8B-B14F-4D97-AF65-F5344CB8AC3E}">
        <p14:creationId xmlns:p14="http://schemas.microsoft.com/office/powerpoint/2010/main" val="297197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نسيج زهري"/>
          <p:cNvSpPr>
            <a:spLocks noChangeArrowheads="1"/>
          </p:cNvSpPr>
          <p:nvPr/>
        </p:nvSpPr>
        <p:spPr bwMode="auto">
          <a:xfrm>
            <a:off x="304800" y="457200"/>
            <a:ext cx="2514600" cy="12954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b="1" dirty="0">
                <a:solidFill>
                  <a:schemeClr val="accent1">
                    <a:lumMod val="25000"/>
                  </a:schemeClr>
                </a:solidFill>
              </a:rPr>
              <a:t>أولا: مشكلة البحث</a:t>
            </a:r>
          </a:p>
        </p:txBody>
      </p:sp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7010400" y="762000"/>
            <a:ext cx="2209800" cy="16764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1- مفهومها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2590800"/>
            <a:ext cx="8763000" cy="3352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 u="sng">
                <a:solidFill>
                  <a:srgbClr val="660033"/>
                </a:solidFill>
              </a:rPr>
              <a:t>1- هي حاجة لم تشبع نتيجة لوجود عائق يحول دون تحقيقها.</a:t>
            </a:r>
          </a:p>
          <a:p>
            <a:pPr algn="r"/>
            <a:endParaRPr lang="ar-SA" sz="2400" b="1" u="sng">
              <a:solidFill>
                <a:srgbClr val="660033"/>
              </a:solidFill>
            </a:endParaRPr>
          </a:p>
          <a:p>
            <a:pPr algn="r"/>
            <a:r>
              <a:rPr lang="ar-SA" sz="2400" b="1" u="sng">
                <a:solidFill>
                  <a:srgbClr val="660033"/>
                </a:solidFill>
              </a:rPr>
              <a:t>2</a:t>
            </a:r>
            <a:r>
              <a:rPr lang="ar-SA" sz="2400" b="1" u="sng">
                <a:solidFill>
                  <a:srgbClr val="9900CC"/>
                </a:solidFill>
              </a:rPr>
              <a:t>- هي موقف غامض لا نجد له تفسيرا محددا</a:t>
            </a:r>
          </a:p>
          <a:p>
            <a:pPr algn="r"/>
            <a:endParaRPr lang="ar-SA" sz="2400" b="1" u="sng">
              <a:solidFill>
                <a:srgbClr val="660033"/>
              </a:solidFill>
            </a:endParaRPr>
          </a:p>
          <a:p>
            <a:pPr algn="r"/>
            <a:r>
              <a:rPr lang="ar-SA" sz="2400" b="1" u="sng">
                <a:solidFill>
                  <a:srgbClr val="660033"/>
                </a:solidFill>
              </a:rPr>
              <a:t>3</a:t>
            </a:r>
            <a:r>
              <a:rPr lang="ar-SA" sz="2400" b="1" u="sng">
                <a:solidFill>
                  <a:srgbClr val="006600"/>
                </a:solidFill>
              </a:rPr>
              <a:t>- إذا المشكلة تعني وجود الباحث أمام تساؤلات أو غموض مع رغبة لديه للوصول إلى الحقيقة .</a:t>
            </a:r>
          </a:p>
        </p:txBody>
      </p:sp>
    </p:spTree>
    <p:extLst>
      <p:ext uri="{BB962C8B-B14F-4D97-AF65-F5344CB8AC3E}">
        <p14:creationId xmlns:p14="http://schemas.microsoft.com/office/powerpoint/2010/main" val="412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2098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2- مصادرها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2590800"/>
            <a:ext cx="8763000" cy="3352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sz="2400" b="1" u="sng">
                <a:solidFill>
                  <a:srgbClr val="660033"/>
                </a:solidFill>
              </a:rPr>
              <a:t>1</a:t>
            </a:r>
            <a:r>
              <a:rPr lang="ar-SA" sz="2400" b="1" u="sng">
                <a:solidFill>
                  <a:srgbClr val="006600"/>
                </a:solidFill>
              </a:rPr>
              <a:t>-الخبرات العملية.كثيرا ما يواجه الانسان مواقف وصعوبات تتطلب ايجاد حلول لها</a:t>
            </a:r>
            <a:r>
              <a:rPr lang="ar-SA" sz="2400" b="1" u="sng">
                <a:solidFill>
                  <a:srgbClr val="660033"/>
                </a:solidFill>
              </a:rPr>
              <a:t>.</a:t>
            </a:r>
          </a:p>
          <a:p>
            <a:pPr algn="r"/>
            <a:endParaRPr lang="ar-SA" sz="2400" b="1" u="sng">
              <a:solidFill>
                <a:srgbClr val="660033"/>
              </a:solidFill>
            </a:endParaRPr>
          </a:p>
          <a:p>
            <a:pPr algn="r"/>
            <a:r>
              <a:rPr lang="ar-SA" sz="2400" b="1" u="sng">
                <a:solidFill>
                  <a:srgbClr val="C00000"/>
                </a:solidFill>
              </a:rPr>
              <a:t>ضعي أمثلة؟</a:t>
            </a:r>
          </a:p>
          <a:p>
            <a:pPr algn="r"/>
            <a:endParaRPr lang="ar-SA" sz="2400" b="1" u="sng">
              <a:solidFill>
                <a:srgbClr val="660033"/>
              </a:solidFill>
            </a:endParaRPr>
          </a:p>
          <a:p>
            <a:pPr algn="r"/>
            <a:r>
              <a:rPr lang="ar-SA" sz="2400" b="1" u="sng">
                <a:solidFill>
                  <a:srgbClr val="00B050"/>
                </a:solidFill>
              </a:rPr>
              <a:t>2- القراءات والدراسات.فالقراءات الناقدة هي التي تكشف المواقف والمشكلات</a:t>
            </a:r>
            <a:r>
              <a:rPr lang="ar-SA" sz="2400" b="1" u="sng">
                <a:solidFill>
                  <a:srgbClr val="660033"/>
                </a:solidFill>
              </a:rPr>
              <a:t>.</a:t>
            </a:r>
          </a:p>
          <a:p>
            <a:pPr algn="r"/>
            <a:endParaRPr lang="ar-SA" sz="2400" b="1" u="sng">
              <a:solidFill>
                <a:srgbClr val="660033"/>
              </a:solidFill>
            </a:endParaRPr>
          </a:p>
          <a:p>
            <a:pPr algn="r"/>
            <a:r>
              <a:rPr lang="ar-SA" sz="2400" b="1" u="sng">
                <a:solidFill>
                  <a:srgbClr val="660033"/>
                </a:solidFill>
              </a:rPr>
              <a:t>3</a:t>
            </a:r>
            <a:r>
              <a:rPr lang="ar-SA" sz="2400" b="1" u="sng">
                <a:solidFill>
                  <a:srgbClr val="7030A0"/>
                </a:solidFill>
              </a:rPr>
              <a:t>- الدراسات والابحاث السابقة. </a:t>
            </a:r>
          </a:p>
        </p:txBody>
      </p:sp>
    </p:spTree>
    <p:extLst>
      <p:ext uri="{BB962C8B-B14F-4D97-AF65-F5344CB8AC3E}">
        <p14:creationId xmlns:p14="http://schemas.microsoft.com/office/powerpoint/2010/main" val="3189668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2098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3- معايير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اختيارها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905000"/>
            <a:ext cx="8763000" cy="39624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D60093"/>
                </a:solidFill>
              </a:rPr>
              <a:t>أولا المعايير الذاتية:وهي تتعلق بشخصية الباحث وخبرته وامكاناته وميوله.</a:t>
            </a: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ومنها: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1- اهتمام الباحث.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2- قدرة الباحث.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3- توفر الامكانات المادية.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4- توفر المعلومات.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5- المساعدات الادارية.</a:t>
            </a:r>
          </a:p>
        </p:txBody>
      </p:sp>
    </p:spTree>
    <p:extLst>
      <p:ext uri="{BB962C8B-B14F-4D97-AF65-F5344CB8AC3E}">
        <p14:creationId xmlns:p14="http://schemas.microsoft.com/office/powerpoint/2010/main" val="265467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2098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3- معايير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اختيارها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905000"/>
            <a:ext cx="8763000" cy="35052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D60093"/>
                </a:solidFill>
              </a:rPr>
              <a:t>ثانيا: معايير اجتماعية هذه المعايير بمدى أهمية المشكلة التي يختارها الباحث وفائدتها العلمية وانعكاس ذلك على المجتمع وتقدمه وتقدم العلم ومنها: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1-الفائدة العلمية للبحث.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2- مدى مساهمة البحث في تقدم المعرفة.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3- تعميم نتائج البحث.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4- مدي مساهمة نتائج البحث في تنمية بحوث أخرى.</a:t>
            </a:r>
          </a:p>
        </p:txBody>
      </p:sp>
    </p:spTree>
    <p:extLst>
      <p:ext uri="{BB962C8B-B14F-4D97-AF65-F5344CB8AC3E}">
        <p14:creationId xmlns:p14="http://schemas.microsoft.com/office/powerpoint/2010/main" val="346472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2098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4- تحديد مشكلة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 وصياغتها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905000"/>
            <a:ext cx="8763000" cy="4114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D60093"/>
                </a:solidFill>
              </a:rPr>
              <a:t>يقصد بتحديد المشكلة</a:t>
            </a:r>
            <a:r>
              <a:rPr lang="ar-SA" b="1" u="sng">
                <a:solidFill>
                  <a:srgbClr val="7030A0"/>
                </a:solidFill>
              </a:rPr>
              <a:t>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صياغتها في عبارات واضحة ومفهومة ومحددة تعبر عن مضمون المشكلة ومجالها وتفصلها عن سائر المجالات الأخرى.</a:t>
            </a:r>
          </a:p>
          <a:p>
            <a:pPr algn="r"/>
            <a:endParaRPr lang="ar-SA" b="1" u="sng">
              <a:solidFill>
                <a:srgbClr val="7030A0"/>
              </a:solidFill>
            </a:endParaRP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أهمية تحديد المشكلة: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1- توجه الباحث وجهده للاهتمام والتركيز على مشكلته وجمع البيانات وثيقة الصلة بها.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2- تحديد المشكلة يوجه الباحث ويرشده لمصادر المعلومات اللازمة.</a:t>
            </a:r>
          </a:p>
        </p:txBody>
      </p:sp>
    </p:spTree>
    <p:extLst>
      <p:ext uri="{BB962C8B-B14F-4D97-AF65-F5344CB8AC3E}">
        <p14:creationId xmlns:p14="http://schemas.microsoft.com/office/powerpoint/2010/main" val="352140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2098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صياغة مشكلة 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البحث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905000"/>
            <a:ext cx="8763000" cy="4572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D60093"/>
                </a:solidFill>
              </a:rPr>
              <a:t>هناك طريقتين: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أولا: صياغتها في عبارة تقريرية ولكن يجب ان تكون محددة: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مثال: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1- العلاقة بين الذكاء والقدرة اللغوية عند طفل المرحلة الابتدائية.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2- تأثير دراسة اللغات الاجنبية على اللغة الأم عند تلميذ المرحلة الابتدائية.</a:t>
            </a: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ثانيا: الصيغة الاستفهامية</a:t>
            </a:r>
            <a:r>
              <a:rPr lang="ar-SA" b="1" u="sng">
                <a:solidFill>
                  <a:srgbClr val="7030A0"/>
                </a:solidFill>
              </a:rPr>
              <a:t>:</a:t>
            </a:r>
          </a:p>
          <a:p>
            <a:pPr algn="r"/>
            <a:r>
              <a:rPr lang="ar-SA" b="1" u="sng">
                <a:solidFill>
                  <a:srgbClr val="7030A0"/>
                </a:solidFill>
              </a:rPr>
              <a:t>مثال:1 – ماأثر دراسة اللغة الأجنبية على اللغة الأم عند طفل المرحلة الابتدائية؟</a:t>
            </a:r>
          </a:p>
          <a:p>
            <a:pPr algn="r"/>
            <a:endParaRPr lang="ar-SA" b="1" u="sng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16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362200" cy="1143000"/>
          </a:xfrm>
          <a:prstGeom prst="star8">
            <a:avLst>
              <a:gd name="adj" fmla="val 38250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معايير صياغة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 مشكلة البحث</a:t>
            </a:r>
          </a:p>
        </p:txBody>
      </p:sp>
      <p:sp>
        <p:nvSpPr>
          <p:cNvPr id="10" name="مستطيل مستدير الزوايا 2"/>
          <p:cNvSpPr>
            <a:spLocks noChangeArrowheads="1"/>
          </p:cNvSpPr>
          <p:nvPr/>
        </p:nvSpPr>
        <p:spPr bwMode="auto">
          <a:xfrm>
            <a:off x="76200" y="1752600"/>
            <a:ext cx="8763000" cy="47244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0070C0"/>
                </a:solidFill>
              </a:rPr>
              <a:t>معايير صياغة المشكلة:</a:t>
            </a: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أولا: وضوح الصياغة ودقتها.</a:t>
            </a:r>
          </a:p>
          <a:p>
            <a:pPr algn="r"/>
            <a:endParaRPr lang="ar-SA" b="1">
              <a:solidFill>
                <a:srgbClr val="7030A0"/>
              </a:solidFill>
            </a:endParaRP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ثانيا: أن يتضح في الصياغة متغيرات الدراسة المستقلة والتابعة. </a:t>
            </a:r>
            <a:endParaRPr lang="ar-SA" b="1" u="sng">
              <a:solidFill>
                <a:srgbClr val="7030A0"/>
              </a:solidFill>
            </a:endParaRPr>
          </a:p>
          <a:p>
            <a:pPr algn="r"/>
            <a:r>
              <a:rPr lang="ar-SA" b="1">
                <a:solidFill>
                  <a:srgbClr val="7030A0"/>
                </a:solidFill>
              </a:rPr>
              <a:t>مثال:1 – ما أثر الذكاء على التحصيل الدراسي؟</a:t>
            </a:r>
          </a:p>
          <a:p>
            <a:pPr algn="r"/>
            <a:r>
              <a:rPr lang="ar-SA" b="1" u="sng">
                <a:solidFill>
                  <a:srgbClr val="00B050"/>
                </a:solidFill>
              </a:rPr>
              <a:t>الذكاء:</a:t>
            </a:r>
            <a:r>
              <a:rPr lang="ar-SA" b="1">
                <a:solidFill>
                  <a:srgbClr val="7030A0"/>
                </a:solidFill>
              </a:rPr>
              <a:t> متغير مستقل.</a:t>
            </a:r>
          </a:p>
          <a:p>
            <a:pPr algn="r"/>
            <a:r>
              <a:rPr lang="ar-SA" b="1" u="sng">
                <a:solidFill>
                  <a:srgbClr val="00B050"/>
                </a:solidFill>
              </a:rPr>
              <a:t>التحصيل:</a:t>
            </a:r>
            <a:r>
              <a:rPr lang="ar-SA" b="1">
                <a:solidFill>
                  <a:srgbClr val="7030A0"/>
                </a:solidFill>
              </a:rPr>
              <a:t> متغير تابع.</a:t>
            </a:r>
          </a:p>
          <a:p>
            <a:pPr algn="r"/>
            <a:endParaRPr lang="ar-SA" b="1">
              <a:solidFill>
                <a:srgbClr val="7030A0"/>
              </a:solidFill>
            </a:endParaRPr>
          </a:p>
          <a:p>
            <a:pPr algn="r"/>
            <a:r>
              <a:rPr lang="ar-SA" b="1" u="sng">
                <a:solidFill>
                  <a:srgbClr val="D60093"/>
                </a:solidFill>
              </a:rPr>
              <a:t>ثالثا:وضوح الصياغة بما يمكن من تحديد الاجراءات اللازمة للوصول لحلها</a:t>
            </a:r>
          </a:p>
          <a:p>
            <a:pPr algn="r"/>
            <a:endParaRPr lang="ar-SA" b="1" u="sng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8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483</Words>
  <Application>Microsoft Office PowerPoint</Application>
  <PresentationFormat>عرض على الشاشة (3:4)‏</PresentationFormat>
  <Paragraphs>96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2019-03-14T05:26:02Z</dcterms:modified>
</cp:coreProperties>
</file>