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8DB7EA3-4636-48FC-A13F-E9F103696647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C744A4-4456-49EE-8E32-17B528A49C0F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EA896D5-A6BA-4003-A9CB-EB81DEDC440D}" type="slidenum">
              <a:rPr lang="ar-SA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191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E2B3685-9CC2-455E-B5B8-6CF2F9DCE7A5}" type="slidenum">
              <a:rPr lang="ar-SA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192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17C1F3F-6DBB-4D1E-85DA-DECFEE5CBA7E}" type="slidenum">
              <a:rPr lang="ar-SA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193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F9E1599-BFD8-4503-A8E9-C502B38BC9C3}" type="slidenum">
              <a:rPr lang="ar-SA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194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1C6B5D9-A77F-4A88-9F0C-798637066780}" type="slidenum">
              <a:rPr lang="ar-SA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195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67A64E9-BE8B-49D3-8317-1293AF2BE08A}" type="slidenum">
              <a:rPr lang="ar-SA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196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966A4F8-5D51-4D74-9FDB-FEE2C054FEB9}" type="slidenum">
              <a:rPr lang="ar-SA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197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5DBDC4-B02E-4695-91B8-A1B364FFDEE4}" type="slidenum">
              <a:rPr lang="ar-SA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198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603A85E-A5D9-47B1-832F-FA7A54513F5D}" type="slidenum">
              <a:rPr lang="ar-SA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199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EB7F7C4-1B31-4066-BCAB-3DC793FE6D2B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7A097D4-4805-4E03-B113-115C82ECA37C}" type="slidenum">
              <a:rPr lang="ar-SA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200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5DDE7F-CC80-47BF-95CA-0817A8CB47E2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24DBFB2-2D5E-4539-963D-F2EB57621A33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B341B0-599C-4650-A889-E693439D3B9C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3AA0F8-908D-4F41-BD85-A139FB5C22BA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B176EC-BCCB-4747-A8C4-EBD6317851A6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545620E-D241-41D9-9960-BC10012C8B47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091BDF-B469-4B84-8E3D-2C73D7B669B2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676400"/>
            <a:ext cx="8763000" cy="3048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7030A0"/>
                </a:solidFill>
              </a:rPr>
              <a:t>4– اختيارنا لأعمالنا يحتاج لاتباع مهارات البحث العلمي لتحليل قدراتنا وتحليل المهن نفسها......</a:t>
            </a:r>
          </a:p>
          <a:p>
            <a:pPr algn="r"/>
            <a:endParaRPr lang="ar-SA" b="1">
              <a:solidFill>
                <a:srgbClr val="7030A0"/>
              </a:solidFill>
            </a:endParaRPr>
          </a:p>
          <a:p>
            <a:pPr algn="r"/>
            <a:r>
              <a:rPr lang="ar-SA" b="1">
                <a:solidFill>
                  <a:srgbClr val="660033"/>
                </a:solidFill>
              </a:rPr>
              <a:t>5- أساليب البحث العلمي تسن أساليب حياتنا. </a:t>
            </a:r>
          </a:p>
        </p:txBody>
      </p:sp>
    </p:spTree>
    <p:extLst>
      <p:ext uri="{BB962C8B-B14F-4D97-AF65-F5344CB8AC3E}">
        <p14:creationId xmlns:p14="http://schemas.microsoft.com/office/powerpoint/2010/main" val="85895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0" y="381000"/>
            <a:ext cx="4038600" cy="12954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b="1">
                <a:solidFill>
                  <a:srgbClr val="006600"/>
                </a:solidFill>
              </a:rPr>
              <a:t>مفهوم العلم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981200"/>
            <a:ext cx="8763000" cy="3733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9900CC"/>
                </a:solidFill>
              </a:rPr>
              <a:t>1</a:t>
            </a:r>
            <a:r>
              <a:rPr lang="ar-SA" b="1" u="sng">
                <a:solidFill>
                  <a:srgbClr val="9900CC"/>
                </a:solidFill>
              </a:rPr>
              <a:t>- العلم نشاط يهدف لزيادة قدرة الانسان على السيطرة على الطبيعة ، فكلما زادت معارف الانسان ببيئته ،زادت قدرته على فهمها،ومن ثم زادت قدرته على ضبطها والتحكم فيها.</a:t>
            </a:r>
          </a:p>
          <a:p>
            <a:pPr algn="r"/>
            <a:endParaRPr lang="ar-SA" b="1" u="sng">
              <a:solidFill>
                <a:srgbClr val="D60093"/>
              </a:solidFill>
            </a:endParaRPr>
          </a:p>
          <a:p>
            <a:pPr algn="r"/>
            <a:r>
              <a:rPr lang="ar-SA" b="1" u="sng">
                <a:solidFill>
                  <a:srgbClr val="9900CC"/>
                </a:solidFill>
              </a:rPr>
              <a:t>2 – العلم نشاط انساني يهدف لفهم الظواهر المختلفة من خلال ايجاد العلاقات والقوانين التي تحكم الظواهر والتنبؤ بالظواهر والأحداث وايجاد الطرق المناسبة لضبطها والتحكم فيها.</a:t>
            </a:r>
            <a:endParaRPr lang="ar-SA" b="1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2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304800" y="228600"/>
            <a:ext cx="4800600" cy="9906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خطوات الطريقة العلمية في البحث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5638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660033"/>
                </a:solidFill>
                <a:sym typeface="Wingdings" pitchFamily="2" charset="2"/>
              </a:rPr>
              <a:t> </a:t>
            </a:r>
            <a:r>
              <a:rPr lang="ar-SA" sz="2400" b="1">
                <a:solidFill>
                  <a:srgbClr val="660033"/>
                </a:solidFill>
                <a:sym typeface="Wingdings" pitchFamily="2" charset="2"/>
              </a:rPr>
              <a:t>ظهرت الطريقة العلمية بنهاية القرن 16 وبداية 17 على يد فرنسيس بيكون. الطريقة العلمية تجمع بين الفكر والملاحظة والاستقراء و القياس</a:t>
            </a:r>
          </a:p>
          <a:p>
            <a:pPr algn="r"/>
            <a:r>
              <a:rPr lang="ar-SA" b="1" u="sng">
                <a:solidFill>
                  <a:srgbClr val="C00000"/>
                </a:solidFill>
                <a:sym typeface="Wingdings" pitchFamily="2" charset="2"/>
              </a:rPr>
              <a:t>وتعرف بأنها: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1- أسلوب في ملاحظة الحقائق باستخدام باستخدام أساليب القياس والتحليل.</a:t>
            </a:r>
          </a:p>
          <a:p>
            <a:pPr algn="r"/>
            <a:r>
              <a:rPr lang="ar-SA" b="1" u="sng">
                <a:solidFill>
                  <a:srgbClr val="C00000"/>
                </a:solidFill>
                <a:sym typeface="Wingdings" pitchFamily="2" charset="2"/>
              </a:rPr>
              <a:t>2- أسلوب يستخدم مجموعة من الخطوات المنظمة هي: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1- الشعور بالمشكلة.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2- تحديد المشكلة.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3- جمع المعلومات والبيانات.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4- فرض الفروض.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5- اختبار صحة الفروض.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6- اختيار الفرض الصحيح والوصول للنتائج وحل المشكلة.</a:t>
            </a:r>
            <a:endParaRPr lang="ar-SA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4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304800" y="152400"/>
            <a:ext cx="5105400" cy="1066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تابع خطوات الطريقة العلمية في البحث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5638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2400" b="1" dirty="0">
                <a:solidFill>
                  <a:srgbClr val="660033"/>
                </a:solidFill>
                <a:sym typeface="Wingdings" pitchFamily="2" charset="2"/>
              </a:rPr>
              <a:t>ما أهم خطوات البحث العلمي ؟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  <a:sym typeface="Wingdings" pitchFamily="2" charset="2"/>
              </a:rPr>
              <a:t>تحديد المشكلة: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  <a:sym typeface="Wingdings" pitchFamily="2" charset="2"/>
              </a:rPr>
              <a:t>بقدر دقتها تكون دقة البحث والحل والعكس صحيح.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  <a:sym typeface="Wingdings" pitchFamily="2" charset="2"/>
              </a:rPr>
              <a:t>يجب أن يراعي الباحث عند اختيار المشكلة:</a:t>
            </a:r>
          </a:p>
          <a:p>
            <a:pPr marL="514350" indent="-514350" algn="r">
              <a:buFontTx/>
              <a:buAutoNum type="arabicPeriod"/>
              <a:defRPr/>
            </a:pP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أن يجب أن تنبع المشكلة من شعور الباحث بوجود صعوبة تسبب له الحيرة والقلق.</a:t>
            </a:r>
          </a:p>
          <a:p>
            <a:pPr marL="514350" indent="-514350" algn="r">
              <a:buFontTx/>
              <a:buAutoNum type="arabicPeriod"/>
              <a:defRPr/>
            </a:pP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أن يسبب هذا الشعور بالمشكلة </a:t>
            </a:r>
            <a:r>
              <a:rPr lang="ar-SA" b="1" dirty="0" err="1">
                <a:solidFill>
                  <a:srgbClr val="0070C0"/>
                </a:solidFill>
                <a:sym typeface="Wingdings" pitchFamily="2" charset="2"/>
              </a:rPr>
              <a:t>احساس</a:t>
            </a: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 بالغموض </a:t>
            </a:r>
            <a:r>
              <a:rPr lang="ar-SA" b="1" dirty="0" err="1">
                <a:solidFill>
                  <a:srgbClr val="0070C0"/>
                </a:solidFill>
                <a:sym typeface="Wingdings" pitchFamily="2" charset="2"/>
              </a:rPr>
              <a:t>و</a:t>
            </a: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 حاجة للتفسير مما يدفعه للبحث عن مزيد من المعرفة.</a:t>
            </a:r>
          </a:p>
          <a:p>
            <a:pPr marL="514350" indent="-514350" algn="r">
              <a:buFontTx/>
              <a:buAutoNum type="arabicPeriod"/>
              <a:defRPr/>
            </a:pP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الشعور الغامض بالمشكلة يحدد مجال المشكلة .</a:t>
            </a:r>
          </a:p>
          <a:p>
            <a:pPr marL="514350" indent="-514350" algn="r">
              <a:buFontTx/>
              <a:buAutoNum type="arabicPeriod"/>
              <a:defRPr/>
            </a:pPr>
            <a:r>
              <a:rPr lang="ar-SA" b="1" dirty="0">
                <a:solidFill>
                  <a:srgbClr val="0070C0"/>
                </a:solidFill>
                <a:sym typeface="Wingdings" pitchFamily="2" charset="2"/>
              </a:rPr>
              <a:t>يقوم الباحث بتحديد مشكلة البحث بدقة وغالبا ما تكون في شكل سؤال أو أكثر.</a:t>
            </a:r>
            <a:endParaRPr lang="ar-S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8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1600200" y="1905000"/>
            <a:ext cx="5715000" cy="2590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4000" b="1">
                <a:solidFill>
                  <a:srgbClr val="0070C0"/>
                </a:solidFill>
              </a:rPr>
              <a:t>أخلاقيات الباحث العلمي</a:t>
            </a:r>
          </a:p>
          <a:p>
            <a:r>
              <a:rPr lang="ar-SA" sz="4000" b="1">
                <a:solidFill>
                  <a:srgbClr val="0070C0"/>
                </a:solidFill>
              </a:rPr>
              <a:t>(الاتجاهات العلمية)</a:t>
            </a:r>
          </a:p>
        </p:txBody>
      </p:sp>
    </p:spTree>
    <p:extLst>
      <p:ext uri="{BB962C8B-B14F-4D97-AF65-F5344CB8AC3E}">
        <p14:creationId xmlns:p14="http://schemas.microsoft.com/office/powerpoint/2010/main" val="368401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304800" y="304800"/>
            <a:ext cx="4800600" cy="1447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2400" b="1">
                <a:solidFill>
                  <a:srgbClr val="0070C0"/>
                </a:solidFill>
              </a:rPr>
              <a:t>أخلاقيات (خصائص) الباحث العلمي</a:t>
            </a:r>
          </a:p>
          <a:p>
            <a:r>
              <a:rPr lang="ar-SA" sz="2400" b="1">
                <a:solidFill>
                  <a:srgbClr val="0070C0"/>
                </a:solidFill>
              </a:rPr>
              <a:t>الاتجاهات العلمية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752600"/>
            <a:ext cx="8763000" cy="51054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>
                <a:solidFill>
                  <a:srgbClr val="660033"/>
                </a:solidFill>
                <a:sym typeface="Wingdings" pitchFamily="2" charset="2"/>
              </a:rPr>
              <a:t>خصائص الباحث العلمي (أخلاقياته):</a:t>
            </a:r>
          </a:p>
          <a:p>
            <a:pPr algn="r"/>
            <a:r>
              <a:rPr lang="ar-SA" b="1" u="sng">
                <a:solidFill>
                  <a:srgbClr val="D60093"/>
                </a:solidFill>
                <a:sym typeface="Wingdings" pitchFamily="2" charset="2"/>
              </a:rPr>
              <a:t>من أهم خصائصه تمسكه بالاتجاهات العلمية ومنها: 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1- الثقة بالعلم والبحث العلمي</a:t>
            </a:r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.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ودورهما في حل المشكلات والوصول للحقائق وتحسين أساليب الحياة.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2- الايمان بقيمة التعلم المستمر:</a:t>
            </a:r>
          </a:p>
          <a:p>
            <a:pPr algn="r"/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الظواهر الطبيعية والاجتماعية والاقتصادية في تغير دائم ، فيجب ألا يصل لدرجة الاكتفاء العلمي بل الاستمرارية في الدراسة لمتابعة تطور المشكلات.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3- الانفتاح العقلي:يجب </a:t>
            </a:r>
            <a:r>
              <a:rPr lang="ar-SA" b="1">
                <a:solidFill>
                  <a:srgbClr val="0070C0"/>
                </a:solidFill>
                <a:sym typeface="Wingdings" pitchFamily="2" charset="2"/>
              </a:rPr>
              <a:t>على الباحث ألا يتسم بالجمود والتعصب والتحيز ، فيجب أن يكون قابل لتغيير موقفه على ضوء المستجد من الشواهد</a:t>
            </a:r>
            <a:endParaRPr lang="ar-SA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673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381000"/>
            <a:ext cx="8763000" cy="6477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4البعد عن الجدل:</a:t>
            </a:r>
          </a:p>
          <a:p>
            <a:pPr algn="r"/>
            <a:r>
              <a:rPr lang="ar-SA" sz="2400" b="1">
                <a:solidFill>
                  <a:srgbClr val="4E73DA"/>
                </a:solidFill>
                <a:sym typeface="Wingdings" pitchFamily="2" charset="2"/>
              </a:rPr>
              <a:t>يجب ألا يجادل لأن المجادلة تعصب  مسبق لفكرة ما من خلال ما يعتقده ، ولكن الباحث يجب أن يعتمد على البرهان والملاحظة والقياس فالباحث لا خصم له.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5- تقبل الحقائق:</a:t>
            </a:r>
          </a:p>
          <a:p>
            <a:pPr algn="r"/>
            <a:r>
              <a:rPr lang="ar-SA" sz="2400" b="1">
                <a:solidFill>
                  <a:srgbClr val="0070C0"/>
                </a:solidFill>
                <a:sym typeface="Wingdings" pitchFamily="2" charset="2"/>
              </a:rPr>
              <a:t>تقبل الحقائق على ضوء الشواهد والأدلة والبراهين. </a:t>
            </a:r>
            <a:endParaRPr lang="ar-SA" b="1">
              <a:solidFill>
                <a:srgbClr val="0070C0"/>
              </a:solidFill>
              <a:sym typeface="Wingdings" pitchFamily="2" charset="2"/>
            </a:endParaRP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6- الأمانة والدقة : </a:t>
            </a:r>
          </a:p>
          <a:p>
            <a:pPr algn="r"/>
            <a:r>
              <a:rPr lang="ar-SA" sz="2400" b="1">
                <a:solidFill>
                  <a:srgbClr val="4E73DA"/>
                </a:solidFill>
                <a:sym typeface="Wingdings" pitchFamily="2" charset="2"/>
              </a:rPr>
              <a:t>يعتمد على القياس والتسجيل والملاحظة الدقيقة وليس على ما يعتقد أو يرغب .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7- التأني والابتعاد عن التسرع والإدعاء</a:t>
            </a:r>
            <a:r>
              <a:rPr lang="ar-SA" b="1">
                <a:solidFill>
                  <a:srgbClr val="4E73DA"/>
                </a:solidFill>
                <a:sym typeface="Wingdings" pitchFamily="2" charset="2"/>
              </a:rPr>
              <a:t>.</a:t>
            </a:r>
          </a:p>
          <a:p>
            <a:pPr algn="r"/>
            <a:r>
              <a:rPr lang="ar-SA" b="1">
                <a:solidFill>
                  <a:srgbClr val="4E73DA"/>
                </a:solidFill>
                <a:sym typeface="Wingdings" pitchFamily="2" charset="2"/>
              </a:rPr>
              <a:t>لا يتسرع في إصدار الأحكام ولكن يتأني حتى يقيم الأدلة الكافية الشاملة على صحة رأيه</a:t>
            </a:r>
          </a:p>
          <a:p>
            <a:pPr algn="r"/>
            <a:r>
              <a:rPr lang="ar-SA" b="1" u="sng">
                <a:solidFill>
                  <a:srgbClr val="FF0000"/>
                </a:solidFill>
                <a:sym typeface="Wingdings" pitchFamily="2" charset="2"/>
              </a:rPr>
              <a:t>8- الاعتقاد بقانون العلية :</a:t>
            </a:r>
          </a:p>
          <a:p>
            <a:pPr algn="r"/>
            <a:r>
              <a:rPr lang="ar-SA" sz="2400" b="1">
                <a:solidFill>
                  <a:srgbClr val="4E73DA"/>
                </a:solidFill>
                <a:sym typeface="Wingdings" pitchFamily="2" charset="2"/>
              </a:rPr>
              <a:t>آي أن لكل ظاهرة أسبابها وعدم الاعتماد على التفسير الميتافيزيقي والصدفة </a:t>
            </a:r>
            <a:r>
              <a:rPr lang="ar-SA" b="1">
                <a:solidFill>
                  <a:srgbClr val="4E73DA"/>
                </a:solidFill>
                <a:sym typeface="Wingdings" pitchFamily="2" charset="2"/>
              </a:rPr>
              <a:t>..</a:t>
            </a:r>
            <a:endParaRPr lang="ar-SA" b="1">
              <a:solidFill>
                <a:srgbClr val="4E73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609600" y="1447800"/>
            <a:ext cx="7391400" cy="3733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4000" b="1">
                <a:solidFill>
                  <a:srgbClr val="C00000"/>
                </a:solidFill>
              </a:rPr>
              <a:t>قارني بين السلوك العلمي </a:t>
            </a:r>
          </a:p>
          <a:p>
            <a:r>
              <a:rPr lang="ar-SA" sz="4000" b="1">
                <a:solidFill>
                  <a:srgbClr val="C00000"/>
                </a:solidFill>
              </a:rPr>
              <a:t>والسلوك العادي </a:t>
            </a:r>
          </a:p>
        </p:txBody>
      </p:sp>
    </p:spTree>
    <p:extLst>
      <p:ext uri="{BB962C8B-B14F-4D97-AF65-F5344CB8AC3E}">
        <p14:creationId xmlns:p14="http://schemas.microsoft.com/office/powerpoint/2010/main" val="104403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88925" y="533400"/>
          <a:ext cx="8550275" cy="85647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6111"/>
                <a:gridCol w="4394164"/>
              </a:tblGrid>
              <a:tr h="70100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rgbClr val="C00000"/>
                          </a:solidFill>
                        </a:rPr>
                        <a:t>السلوك العلمي(سلوك الباحث العلمي)</a:t>
                      </a:r>
                      <a:endParaRPr lang="ar-SA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rgbClr val="C00000"/>
                          </a:solidFill>
                        </a:rPr>
                        <a:t>السلوك العادي</a:t>
                      </a:r>
                      <a:endParaRPr lang="ar-SA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18867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7030A0"/>
                          </a:solidFill>
                        </a:rPr>
                        <a:t>1- لا يقبل الباحث العلمي أفكار ونظريات دون فحصها وإخضاعها للتجريب . </a:t>
                      </a:r>
                      <a:endParaRPr lang="ar-SA" sz="2400" b="1" dirty="0">
                        <a:solidFill>
                          <a:srgbClr val="7030A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7030A0"/>
                          </a:solidFill>
                        </a:rPr>
                        <a:t>1- يمكن أن يقبل أفكار وفق قواعد ومفاهيم وتفسيرات دون إخضاعها للتجريب.</a:t>
                      </a:r>
                      <a:endParaRPr lang="ar-SA" sz="2400" b="1" dirty="0">
                        <a:solidFill>
                          <a:srgbClr val="7030A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18867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2- يقبل جميع الأدلة والبراهين سواء المؤيدة لتوجهه أم معارضة له.</a:t>
                      </a:r>
                      <a:endParaRPr lang="ar-SA" sz="2400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2- دائما ما يميل للأدلة المؤيدة لموقفه </a:t>
                      </a:r>
                    </a:p>
                    <a:p>
                      <a:pPr rtl="1"/>
                      <a:r>
                        <a:rPr lang="ar-SA" sz="2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ويتجنب مادون ذلك</a:t>
                      </a:r>
                      <a:endParaRPr lang="ar-SA" sz="2400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18867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D60093"/>
                          </a:solidFill>
                        </a:rPr>
                        <a:t>3- يتجرد من الأفكار المسبقة ويبحث بأمانة للنتائج التي يصل إليها.</a:t>
                      </a:r>
                      <a:endParaRPr lang="ar-SA" sz="2400" b="1" dirty="0">
                        <a:solidFill>
                          <a:srgbClr val="D60093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D60093"/>
                          </a:solidFill>
                        </a:rPr>
                        <a:t>3- يحصر نفسه في إطار الأفكار المسبقة ويحاول إثباتها حتى لو كانت الدلائل ضدها.</a:t>
                      </a:r>
                      <a:endParaRPr lang="ar-SA" sz="2400" b="1" dirty="0">
                        <a:solidFill>
                          <a:srgbClr val="D60093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55442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00B050"/>
                          </a:solidFill>
                        </a:rPr>
                        <a:t>4- لا يحكم على الظواهر المتلازمة مباشرة على أنها سبب ونتيجة ولكن يخضعها للدراسة</a:t>
                      </a:r>
                      <a:endParaRPr lang="ar-SA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00B050"/>
                          </a:solidFill>
                        </a:rPr>
                        <a:t>4- يحكم دائما على الأحداث المتلازمة على </a:t>
                      </a:r>
                    </a:p>
                    <a:p>
                      <a:pPr rtl="1"/>
                      <a:r>
                        <a:rPr lang="ar-SA" sz="2400" b="1" dirty="0" smtClean="0">
                          <a:solidFill>
                            <a:srgbClr val="00B050"/>
                          </a:solidFill>
                        </a:rPr>
                        <a:t>أنها سبب ونتيجة.</a:t>
                      </a:r>
                      <a:endParaRPr lang="ar-SA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55442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D60093"/>
                          </a:solidFill>
                        </a:rPr>
                        <a:t>5- يميل لتثبيت العوامل والمتغيرات جميعها ما عدا المتغير المستقل لدقة النتائج</a:t>
                      </a:r>
                      <a:endParaRPr lang="ar-SA" sz="2400" b="1" dirty="0">
                        <a:solidFill>
                          <a:srgbClr val="D60093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D60093"/>
                          </a:solidFill>
                        </a:rPr>
                        <a:t>5- غالبا ما ينسب النتائج لأسباب غير </a:t>
                      </a:r>
                    </a:p>
                    <a:p>
                      <a:pPr rtl="1"/>
                      <a:r>
                        <a:rPr lang="ar-SA" sz="2400" b="1" dirty="0" smtClean="0">
                          <a:solidFill>
                            <a:srgbClr val="D60093"/>
                          </a:solidFill>
                        </a:rPr>
                        <a:t>مرتبطة.</a:t>
                      </a:r>
                      <a:endParaRPr lang="ar-SA" sz="2400" b="1" dirty="0">
                        <a:solidFill>
                          <a:srgbClr val="D60093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  <a:tr h="118867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6- يستخدم الباحث الفروض والنظريات لتفسير الظواهر والحوادث</a:t>
                      </a:r>
                      <a:endParaRPr lang="ar-S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6- يكتفي بانطباعاته الذاتية عنها</a:t>
                      </a:r>
                      <a:endParaRPr lang="ar-S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41" marR="91441" marT="45713" marB="45713">
                    <a:solidFill>
                      <a:srgbClr val="E3BBE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07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304800" y="1447800"/>
            <a:ext cx="7391400" cy="3733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4000" b="1">
                <a:solidFill>
                  <a:srgbClr val="C00000"/>
                </a:solidFill>
              </a:rPr>
              <a:t>استخدام التقنية الحديثة</a:t>
            </a:r>
          </a:p>
          <a:p>
            <a:r>
              <a:rPr lang="ar-SA" sz="4000" b="1">
                <a:solidFill>
                  <a:srgbClr val="C00000"/>
                </a:solidFill>
              </a:rPr>
              <a:t>أوعية المعلومات</a:t>
            </a:r>
          </a:p>
          <a:p>
            <a:r>
              <a:rPr lang="ar-SA" sz="4000" b="1">
                <a:solidFill>
                  <a:srgbClr val="C00000"/>
                </a:solidFill>
              </a:rPr>
              <a:t>الحاسوب والانترنت </a:t>
            </a:r>
          </a:p>
        </p:txBody>
      </p:sp>
    </p:spTree>
    <p:extLst>
      <p:ext uri="{BB962C8B-B14F-4D97-AF65-F5344CB8AC3E}">
        <p14:creationId xmlns:p14="http://schemas.microsoft.com/office/powerpoint/2010/main" val="73385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0" y="457200"/>
            <a:ext cx="5334000" cy="12192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b="1">
                <a:solidFill>
                  <a:srgbClr val="C00000"/>
                </a:solidFill>
              </a:rPr>
              <a:t>تكنولوجيا المعلومات والبحث</a:t>
            </a:r>
          </a:p>
          <a:p>
            <a:r>
              <a:rPr lang="ar-SA" b="1">
                <a:solidFill>
                  <a:srgbClr val="C00000"/>
                </a:solidFill>
              </a:rPr>
              <a:t>العلمي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228600" y="1828800"/>
            <a:ext cx="8763000" cy="47244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rgbClr val="4E73DA"/>
                </a:solidFill>
              </a:rPr>
              <a:t>1</a:t>
            </a:r>
            <a:r>
              <a:rPr lang="ar-SA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التكنولوجيا سهلت الكثير من مهام الباحث العلمي.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2- هناك توسع هائل في مجال تكنولوجيا المعلومات.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إذا ماذا تقدم التكنولوجيا للبحث العلمي؟</a:t>
            </a:r>
          </a:p>
          <a:p>
            <a:pPr algn="r">
              <a:defRPr/>
            </a:pPr>
            <a:r>
              <a:rPr lang="ar-SA" sz="2400" b="1" dirty="0">
                <a:solidFill>
                  <a:srgbClr val="4E73DA"/>
                </a:solidFill>
              </a:rPr>
              <a:t>تسهيل مهام الباحث العلمي.</a:t>
            </a:r>
          </a:p>
          <a:p>
            <a:pPr algn="r">
              <a:defRPr/>
            </a:pPr>
            <a:r>
              <a:rPr lang="ar-SA" sz="2400" b="1" dirty="0">
                <a:solidFill>
                  <a:srgbClr val="4E73DA"/>
                </a:solidFill>
              </a:rPr>
              <a:t>تسهيل التواصل بين الباحث والمشرفين.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إذا فهي: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1- تساعد في اختيار مشكلة البحث وتحديدها.( الدراسات والتجارب)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2- تساعد في البحث عن المعلومات وجمعها ( مواقع – دوريات – أبحاث....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3- تنظيم المعلومات وتحليلها ( رسوم بيانية – </a:t>
            </a:r>
            <a:r>
              <a:rPr lang="ar-SA" sz="2400" b="1" u="sng" dirty="0" err="1">
                <a:solidFill>
                  <a:srgbClr val="660033"/>
                </a:solidFill>
              </a:rPr>
              <a:t>احصاء</a:t>
            </a:r>
            <a:r>
              <a:rPr lang="ar-SA" sz="2400" b="1" u="sng" dirty="0">
                <a:solidFill>
                  <a:srgbClr val="660033"/>
                </a:solidFill>
              </a:rPr>
              <a:t> – برامج تحليلية </a:t>
            </a:r>
            <a:r>
              <a:rPr lang="ar-SA" sz="2400" b="1" u="sng" dirty="0" err="1">
                <a:solidFill>
                  <a:srgbClr val="660033"/>
                </a:solidFill>
              </a:rPr>
              <a:t>واخصائية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4- التواصل مع المشرفين.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5- تحليل ومناقشة النتائج ومقارنتها بما توصل إليه الآخرون.</a:t>
            </a:r>
          </a:p>
        </p:txBody>
      </p:sp>
    </p:spTree>
    <p:extLst>
      <p:ext uri="{BB962C8B-B14F-4D97-AF65-F5344CB8AC3E}">
        <p14:creationId xmlns:p14="http://schemas.microsoft.com/office/powerpoint/2010/main" val="2597538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3600" b="1"/>
              <a:t>تعريف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2209800"/>
            <a:ext cx="8763000" cy="2590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3600" b="1" u="sng" dirty="0">
                <a:solidFill>
                  <a:schemeClr val="accent1">
                    <a:lumMod val="25000"/>
                  </a:schemeClr>
                </a:solidFill>
              </a:rPr>
              <a:t>تتعدد تعريفات البحث:</a:t>
            </a:r>
          </a:p>
          <a:p>
            <a:pPr algn="r">
              <a:defRPr/>
            </a:pPr>
            <a:r>
              <a:rPr lang="ar-SA" sz="3600" b="1" u="sng" dirty="0">
                <a:solidFill>
                  <a:schemeClr val="accent1">
                    <a:lumMod val="25000"/>
                  </a:schemeClr>
                </a:solidFill>
              </a:rPr>
              <a:t>لماذا؟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</a:rPr>
              <a:t>1</a:t>
            </a:r>
            <a:r>
              <a:rPr lang="ar-SA" b="1" dirty="0">
                <a:solidFill>
                  <a:srgbClr val="006600"/>
                </a:solidFill>
              </a:rPr>
              <a:t>- لتعدد أساليبه.   </a:t>
            </a:r>
          </a:p>
          <a:p>
            <a:pPr>
              <a:defRPr/>
            </a:pPr>
            <a:r>
              <a:rPr lang="ar-SA" b="1" dirty="0">
                <a:solidFill>
                  <a:srgbClr val="006600"/>
                </a:solidFill>
              </a:rPr>
              <a:t>     2- وعدم تحديد مفهوم العلم</a:t>
            </a:r>
            <a:r>
              <a:rPr lang="ar-SA" b="1" dirty="0">
                <a:solidFill>
                  <a:srgbClr val="00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5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228600" y="762000"/>
            <a:ext cx="8763000" cy="55626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2400" b="1" u="sng" dirty="0">
                <a:solidFill>
                  <a:schemeClr val="accent1">
                    <a:lumMod val="25000"/>
                  </a:schemeClr>
                </a:solidFill>
              </a:rPr>
              <a:t>من أمثلة الخدمات التي تقدمها شبكة الانترنت</a:t>
            </a:r>
            <a:r>
              <a:rPr lang="ar-SA" sz="2400" b="1" u="sng" dirty="0">
                <a:solidFill>
                  <a:srgbClr val="660033"/>
                </a:solidFill>
              </a:rPr>
              <a:t>: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1- خدمة المشاركة في المؤتمرات عن بعد.</a:t>
            </a:r>
            <a:r>
              <a:rPr lang="en-US" sz="2400" b="1" u="sng" dirty="0">
                <a:solidFill>
                  <a:srgbClr val="660033"/>
                </a:solidFill>
              </a:rPr>
              <a:t> VIDEO -_CONFERUING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2- خدمة النسخ الآلي نسخ الصوت والصورة.</a:t>
            </a:r>
            <a:r>
              <a:rPr lang="en-US" sz="2400" b="1" u="sng" dirty="0">
                <a:solidFill>
                  <a:srgbClr val="660033"/>
                </a:solidFill>
              </a:rPr>
              <a:t> PLUG_INS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3- البث الإذاعي 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4- عبر الشبكة الحصول على قواعد بيانات.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5- المجلات والدوريات.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6- المكالمات الهاتفية عبر الانترنت.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7- خدمة المناطق الواسعة للمعلومات.</a:t>
            </a:r>
            <a:r>
              <a:rPr lang="en-US" sz="2400" b="1" u="sng" dirty="0">
                <a:solidFill>
                  <a:srgbClr val="660033"/>
                </a:solidFill>
              </a:rPr>
              <a:t> WALS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8- التخاطب </a:t>
            </a:r>
            <a:r>
              <a:rPr lang="en-US" sz="2400" b="1" u="sng" dirty="0">
                <a:solidFill>
                  <a:srgbClr val="660033"/>
                </a:solidFill>
              </a:rPr>
              <a:t>CHAT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9- المحادثة </a:t>
            </a:r>
            <a:r>
              <a:rPr lang="en-US" sz="2400" b="1" u="sng" dirty="0">
                <a:solidFill>
                  <a:srgbClr val="660033"/>
                </a:solidFill>
              </a:rPr>
              <a:t> TAIK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10الجوفر الاتصال بالهيئات الحكومية.</a:t>
            </a:r>
            <a:r>
              <a:rPr lang="en-US" sz="2400" b="1" u="sng" dirty="0">
                <a:solidFill>
                  <a:srgbClr val="660033"/>
                </a:solidFill>
              </a:rPr>
              <a:t> GOPHER</a:t>
            </a: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11- شبكة الويب البيانات المتنوعة.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12- خدمة نقل الملفات.</a:t>
            </a:r>
            <a:r>
              <a:rPr lang="en-US" sz="2400" b="1" u="sng" dirty="0">
                <a:solidFill>
                  <a:srgbClr val="660033"/>
                </a:solidFill>
              </a:rPr>
              <a:t> FTP</a:t>
            </a:r>
            <a:endParaRPr lang="ar-SA" sz="2400" b="1" u="sng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37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22098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فان دالين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يعرفه بأنه محاولة دقيقة ومنظمة وناقدة للتوصل لحلول لجميع المشكلات التي تواجهها البشرية وتثير قلقه.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44196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وينتي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هو استقصاء دقيق يهدف لاكتشاف حقائق وقواعد عامة يمكن التأكد من صحتها</a:t>
            </a:r>
          </a:p>
        </p:txBody>
      </p:sp>
    </p:spTree>
    <p:extLst>
      <p:ext uri="{BB962C8B-B14F-4D97-AF65-F5344CB8AC3E}">
        <p14:creationId xmlns:p14="http://schemas.microsoft.com/office/powerpoint/2010/main" val="291145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20574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بولينسكي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هو استقصاء دقيق منظم يهدف لاكتشاف المعارف والتأكد من صحتها عن طريق الاختبار العلمي.</a:t>
            </a:r>
          </a:p>
        </p:txBody>
      </p:sp>
      <p:sp>
        <p:nvSpPr>
          <p:cNvPr id="5" name="مستطيل مستدير الزوايا 2"/>
          <p:cNvSpPr>
            <a:spLocks noChangeArrowheads="1"/>
          </p:cNvSpPr>
          <p:nvPr/>
        </p:nvSpPr>
        <p:spPr bwMode="auto">
          <a:xfrm>
            <a:off x="304800" y="41910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فاخر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البحث النظامي والمضبوط والتجريبي عن العلاقات المتبادلة بين الحوادث المختلفة.</a:t>
            </a:r>
          </a:p>
        </p:txBody>
      </p:sp>
    </p:spTree>
    <p:extLst>
      <p:ext uri="{BB962C8B-B14F-4D97-AF65-F5344CB8AC3E}">
        <p14:creationId xmlns:p14="http://schemas.microsoft.com/office/powerpoint/2010/main" val="410443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17526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إذا البحث العلمي: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هو جهد علمي يهدف إلى اكتشاف الحقائق الجديدة، والتأكد من صحتها وتحليل العلاقات بين الحقائق المختلفة.</a:t>
            </a:r>
          </a:p>
        </p:txBody>
      </p:sp>
      <p:sp>
        <p:nvSpPr>
          <p:cNvPr id="6" name="مستطيل مستدير الزوايا 2"/>
          <p:cNvSpPr>
            <a:spLocks noChangeArrowheads="1"/>
          </p:cNvSpPr>
          <p:nvPr/>
        </p:nvSpPr>
        <p:spPr bwMode="auto">
          <a:xfrm>
            <a:off x="304800" y="41148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إذا البحث العلمي:</a:t>
            </a:r>
          </a:p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هو جهود منظمة يقوم </a:t>
            </a:r>
            <a:r>
              <a:rPr lang="ar-SA" b="1" u="sng" dirty="0" err="1">
                <a:solidFill>
                  <a:srgbClr val="660033"/>
                </a:solidFill>
              </a:rPr>
              <a:t>بها</a:t>
            </a:r>
            <a:r>
              <a:rPr lang="ar-SA" b="1" u="sng" dirty="0">
                <a:solidFill>
                  <a:srgbClr val="660033"/>
                </a:solidFill>
              </a:rPr>
              <a:t> </a:t>
            </a:r>
            <a:r>
              <a:rPr lang="ar-SA" b="1" u="sng" dirty="0" err="1">
                <a:solidFill>
                  <a:srgbClr val="660033"/>
                </a:solidFill>
              </a:rPr>
              <a:t>الانسان</a:t>
            </a:r>
            <a:r>
              <a:rPr lang="ar-SA" b="1" u="sng" dirty="0">
                <a:solidFill>
                  <a:srgbClr val="660033"/>
                </a:solidFill>
              </a:rPr>
              <a:t>، مستخدما الأسلوب العلمي لاكتشاف ظواهر بيئته واكتشاف العلاقات بينها، ومن ثم زيادة سيطرته علي بيئته.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663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وتشترك جميع التعريفات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فيما يلي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1828800"/>
            <a:ext cx="8763000" cy="43434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1- البحث العلمي محاولة منظمة تعتمد على الأسلوب المنهجي وليس الأساليب غير العلمية مثل.......؟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2- يهدف البحث العلمي لتوسيع معارف الإنسان وبالتالي زيادة تكيفه مع بيئته.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3- يختبر المعارف التي يتوصل إليها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الانسان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ولا يعلنها إلا بعد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اثباتها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والتأكد من صحتها.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4- البحث العلمي يشمل جميع مناحي الحياة بكل مشكلاتها.</a:t>
            </a:r>
          </a:p>
          <a:p>
            <a:pPr algn="r">
              <a:defRPr/>
            </a:pPr>
            <a:endParaRPr lang="ar-SA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-76200" y="152400"/>
            <a:ext cx="4038600" cy="9906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3600" b="1">
                <a:solidFill>
                  <a:srgbClr val="D60093"/>
                </a:solidFill>
              </a:rPr>
              <a:t>ميادين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4953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تتعدد الميادين ومنها: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1- الظواهر الطبيعية.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2- ......... الاجتماعية.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3-.......... الانسانية.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4- ......... الاقتصادية.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5- ......... الثقافية.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6- .......... التربوية.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كان يعتقد أن المجالات الانسانية لا يمكن استخدام المنهج العلمي؟ وهل هذا صحيح؟ وهذا سبب تأخر ظهور العلوم الانسانية كعلم النفس والاجتماع ....</a:t>
            </a:r>
          </a:p>
          <a:p>
            <a:pPr algn="r"/>
            <a:endParaRPr lang="ar-SA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56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-76200" y="152400"/>
            <a:ext cx="4038600" cy="9906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b="1">
                <a:solidFill>
                  <a:srgbClr val="006600"/>
                </a:solidFill>
              </a:rPr>
              <a:t>ولكن الظاهرة الانسانية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D60093"/>
                </a:solidFill>
              </a:rPr>
              <a:t>- يمكن دراستها بشكل علمي؟</a:t>
            </a: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ولكن  بشكل صعب وذلك للأسباب التالية 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1- الظواهر الطبيعية ثابتة نسبيا بعكس الظواهر الانسانية كالقيم والاتجاهات فهي ظواهر متغيرة؟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2- الظواهر الطبيعية بسيطة يمكن ملاحظتها وقياسها  وتفسيرها والتحكم فيها بعكس الظواهر الانسانية حيث يتدخل فيها العديد من العوامل.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3- موقف الباحث العلمي للظواهر الطبيعية ثابت موضوعي بعكس الظواهر الانسانية تكون ذاتية.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4- يستطيع الباحث التحكم في الظواهر الطبيعية واخضاعها للتجريب بشكل أكثر دقة من الظواهر الانسانية.</a:t>
            </a:r>
          </a:p>
        </p:txBody>
      </p:sp>
    </p:spTree>
    <p:extLst>
      <p:ext uri="{BB962C8B-B14F-4D97-AF65-F5344CB8AC3E}">
        <p14:creationId xmlns:p14="http://schemas.microsoft.com/office/powerpoint/2010/main" val="194469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نسيج زهري"/>
          <p:cNvSpPr>
            <a:spLocks noChangeArrowheads="1"/>
          </p:cNvSpPr>
          <p:nvPr/>
        </p:nvSpPr>
        <p:spPr bwMode="auto">
          <a:xfrm>
            <a:off x="685800" y="1905000"/>
            <a:ext cx="7467600" cy="22860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4400" b="1">
                <a:solidFill>
                  <a:srgbClr val="00B050"/>
                </a:solidFill>
              </a:rPr>
              <a:t>الموضوع الثاني</a:t>
            </a:r>
          </a:p>
          <a:p>
            <a:r>
              <a:rPr lang="ar-SA" sz="4400" b="1">
                <a:solidFill>
                  <a:srgbClr val="00B050"/>
                </a:solidFill>
              </a:rPr>
              <a:t>1- مفهوم العلم وأهدافه</a:t>
            </a:r>
            <a:endParaRPr lang="en-US" sz="4400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3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Microsoft Office PowerPoint</Application>
  <PresentationFormat>عرض على الشاشة (3:4)‏</PresentationFormat>
  <Paragraphs>164</Paragraphs>
  <Slides>20</Slides>
  <Notes>20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2019-03-14T05:25:11Z</dcterms:modified>
</cp:coreProperties>
</file>