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32FD8C-7EFF-479D-8100-9020A4EB9CEE}"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B677F5-2688-416D-B2A3-3AAC9EB715E0}" type="slidenum">
              <a:rPr lang="ar-IQ" smtClean="0"/>
              <a:t>‹#›</a:t>
            </a:fld>
            <a:endParaRPr lang="ar-IQ"/>
          </a:p>
        </p:txBody>
      </p:sp>
    </p:spTree>
    <p:extLst>
      <p:ext uri="{BB962C8B-B14F-4D97-AF65-F5344CB8AC3E}">
        <p14:creationId xmlns:p14="http://schemas.microsoft.com/office/powerpoint/2010/main" val="40901094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DBEBDB90-E983-4EAD-9438-6CE24DEFAF57}" type="slidenum">
              <a:rPr lang="ar-SA" sz="1200" smtClean="0"/>
              <a:pPr eaLnBrk="1" hangingPunct="1"/>
              <a:t>1</a:t>
            </a:fld>
            <a:endParaRPr lang="en-US" sz="1200" smtClean="0"/>
          </a:p>
        </p:txBody>
      </p:sp>
      <p:sp>
        <p:nvSpPr>
          <p:cNvPr id="181251" name="Rectangle 2"/>
          <p:cNvSpPr>
            <a:spLocks noRo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52F55814-845A-49AD-8844-5B22CBD86EE7}" type="slidenum">
              <a:rPr lang="ar-SA" sz="1200" smtClean="0"/>
              <a:pPr eaLnBrk="1" hangingPunct="1"/>
              <a:t>10</a:t>
            </a:fld>
            <a:endParaRPr lang="en-US" sz="1200" smtClean="0"/>
          </a:p>
        </p:txBody>
      </p:sp>
      <p:sp>
        <p:nvSpPr>
          <p:cNvPr id="190467" name="Rectangle 2"/>
          <p:cNvSpPr>
            <a:spLocks noRot="1" noChangeArrowheads="1" noTextEdit="1"/>
          </p:cNvSpPr>
          <p:nvPr>
            <p:ph type="sldImg"/>
          </p:nvPr>
        </p:nvSpPr>
        <p:spPr>
          <a:ln/>
        </p:spPr>
      </p:sp>
      <p:sp>
        <p:nvSpPr>
          <p:cNvPr id="190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6BDCE61-03CA-4B07-8397-54F82CBCFB2E}" type="slidenum">
              <a:rPr lang="ar-SA" sz="1200" smtClean="0"/>
              <a:pPr eaLnBrk="1" hangingPunct="1"/>
              <a:t>2</a:t>
            </a:fld>
            <a:endParaRPr lang="en-US" sz="1200" smtClean="0"/>
          </a:p>
        </p:txBody>
      </p:sp>
      <p:sp>
        <p:nvSpPr>
          <p:cNvPr id="182275" name="Rectangle 2"/>
          <p:cNvSpPr>
            <a:spLocks noRo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913EC2E-E026-4CEF-BECA-0B4496C67CF5}" type="slidenum">
              <a:rPr lang="ar-SA" sz="1200" smtClean="0"/>
              <a:pPr eaLnBrk="1" hangingPunct="1"/>
              <a:t>3</a:t>
            </a:fld>
            <a:endParaRPr lang="en-US" sz="1200" smtClean="0"/>
          </a:p>
        </p:txBody>
      </p:sp>
      <p:sp>
        <p:nvSpPr>
          <p:cNvPr id="183299" name="Rectangle 2"/>
          <p:cNvSpPr>
            <a:spLocks noRo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28FA8D9-6584-4BA8-9855-B625419FB36E}" type="slidenum">
              <a:rPr lang="ar-SA" sz="1200" smtClean="0"/>
              <a:pPr eaLnBrk="1" hangingPunct="1"/>
              <a:t>4</a:t>
            </a:fld>
            <a:endParaRPr lang="en-US" sz="1200" smtClean="0"/>
          </a:p>
        </p:txBody>
      </p:sp>
      <p:sp>
        <p:nvSpPr>
          <p:cNvPr id="184323" name="Rectangle 2"/>
          <p:cNvSpPr>
            <a:spLocks noRot="1" noChangeArrowheads="1" noTextEdit="1"/>
          </p:cNvSpPr>
          <p:nvPr>
            <p:ph type="sldImg"/>
          </p:nvPr>
        </p:nvSpPr>
        <p:spPr>
          <a:ln/>
        </p:spPr>
      </p:sp>
      <p:sp>
        <p:nvSpPr>
          <p:cNvPr id="184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1A34506-505F-4EF4-8064-482CB75BDC41}" type="slidenum">
              <a:rPr lang="ar-SA" sz="1200" smtClean="0"/>
              <a:pPr eaLnBrk="1" hangingPunct="1"/>
              <a:t>5</a:t>
            </a:fld>
            <a:endParaRPr lang="en-US" sz="1200" smtClean="0"/>
          </a:p>
        </p:txBody>
      </p:sp>
      <p:sp>
        <p:nvSpPr>
          <p:cNvPr id="185347" name="Rectangle 2"/>
          <p:cNvSpPr>
            <a:spLocks noRo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1C23B9C-F8C2-4278-885A-01C19FD73644}" type="slidenum">
              <a:rPr lang="ar-SA" sz="1200" smtClean="0"/>
              <a:pPr eaLnBrk="1" hangingPunct="1"/>
              <a:t>6</a:t>
            </a:fld>
            <a:endParaRPr lang="en-US" sz="1200" smtClean="0"/>
          </a:p>
        </p:txBody>
      </p:sp>
      <p:sp>
        <p:nvSpPr>
          <p:cNvPr id="186371" name="Rectangle 2"/>
          <p:cNvSpPr>
            <a:spLocks noRot="1" noChangeArrowheads="1" noTextEdit="1"/>
          </p:cNvSpPr>
          <p:nvPr>
            <p:ph type="sldImg"/>
          </p:nvPr>
        </p:nvSpPr>
        <p:spPr>
          <a:ln/>
        </p:spPr>
      </p:sp>
      <p:sp>
        <p:nvSpPr>
          <p:cNvPr id="186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2EB9DD0-8894-4FDB-B5A2-8BEECC7296F5}" type="slidenum">
              <a:rPr lang="ar-SA" sz="1200" smtClean="0"/>
              <a:pPr eaLnBrk="1" hangingPunct="1"/>
              <a:t>7</a:t>
            </a:fld>
            <a:endParaRPr lang="en-US" sz="1200" smtClean="0"/>
          </a:p>
        </p:txBody>
      </p:sp>
      <p:sp>
        <p:nvSpPr>
          <p:cNvPr id="187395" name="Rectangle 2"/>
          <p:cNvSpPr>
            <a:spLocks noRot="1" noChangeArrowheads="1" noTextEdit="1"/>
          </p:cNvSpPr>
          <p:nvPr>
            <p:ph type="sldImg"/>
          </p:nvPr>
        </p:nvSpPr>
        <p:spPr>
          <a:ln/>
        </p:spPr>
      </p:sp>
      <p:sp>
        <p:nvSpPr>
          <p:cNvPr id="187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4A967313-655A-4C93-A39F-9FC4E8E4A988}" type="slidenum">
              <a:rPr lang="ar-SA" sz="1200" smtClean="0"/>
              <a:pPr eaLnBrk="1" hangingPunct="1"/>
              <a:t>8</a:t>
            </a:fld>
            <a:endParaRPr lang="en-US" sz="1200" smtClean="0"/>
          </a:p>
        </p:txBody>
      </p:sp>
      <p:sp>
        <p:nvSpPr>
          <p:cNvPr id="188419" name="Rectangle 2"/>
          <p:cNvSpPr>
            <a:spLocks noRot="1" noChangeArrowheads="1" noTextEdit="1"/>
          </p:cNvSpPr>
          <p:nvPr>
            <p:ph type="sldImg"/>
          </p:nvPr>
        </p:nvSpPr>
        <p:spPr>
          <a:ln/>
        </p:spPr>
      </p:sp>
      <p:sp>
        <p:nvSpPr>
          <p:cNvPr id="188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F6F9FAA1-D2C8-4736-979F-31EB26027CBD}" type="slidenum">
              <a:rPr lang="ar-SA" sz="1200" smtClean="0"/>
              <a:pPr eaLnBrk="1" hangingPunct="1"/>
              <a:t>9</a:t>
            </a:fld>
            <a:endParaRPr lang="en-US" sz="1200" smtClean="0"/>
          </a:p>
        </p:txBody>
      </p:sp>
      <p:sp>
        <p:nvSpPr>
          <p:cNvPr id="189443" name="Rectangle 2"/>
          <p:cNvSpPr>
            <a:spLocks noRo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381000"/>
            <a:ext cx="4038600" cy="12954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4400" b="1">
                <a:solidFill>
                  <a:srgbClr val="0070C0"/>
                </a:solidFill>
              </a:rPr>
              <a:t>أهداف العلم</a:t>
            </a:r>
          </a:p>
        </p:txBody>
      </p:sp>
      <p:sp>
        <p:nvSpPr>
          <p:cNvPr id="8195" name="مستطيل مستدير الزوايا 2"/>
          <p:cNvSpPr>
            <a:spLocks noChangeArrowheads="1"/>
          </p:cNvSpPr>
          <p:nvPr/>
        </p:nvSpPr>
        <p:spPr bwMode="auto">
          <a:xfrm>
            <a:off x="228600" y="1676400"/>
            <a:ext cx="87630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rgbClr val="9900CC"/>
                </a:solidFill>
              </a:rPr>
              <a:t>1</a:t>
            </a:r>
            <a:r>
              <a:rPr lang="ar-SA" b="1" u="sng" dirty="0">
                <a:solidFill>
                  <a:srgbClr val="9900CC"/>
                </a:solidFill>
              </a:rPr>
              <a:t>-</a:t>
            </a:r>
            <a:r>
              <a:rPr lang="ar-SA" b="1" u="sng" dirty="0">
                <a:solidFill>
                  <a:srgbClr val="D60093"/>
                </a:solidFill>
              </a:rPr>
              <a:t> الفهم :</a:t>
            </a:r>
            <a:r>
              <a:rPr lang="ar-SA" b="1" u="sng" dirty="0">
                <a:solidFill>
                  <a:schemeClr val="accent1">
                    <a:lumMod val="50000"/>
                  </a:schemeClr>
                </a:solidFill>
              </a:rPr>
              <a:t>إن فهم ظاهرة معينة يعني إدراك الأسباب  والعوامل التي أدت إلى حدوث الظاهرة، والتعرف على علاقتها بالظواهر الأخرى التي أسهمت في حدوثها أو التي تنتج عنها.</a:t>
            </a:r>
          </a:p>
          <a:p>
            <a:pPr algn="r">
              <a:defRPr/>
            </a:pPr>
            <a:r>
              <a:rPr lang="ar-SA" b="1" u="sng" dirty="0">
                <a:solidFill>
                  <a:schemeClr val="accent1">
                    <a:lumMod val="50000"/>
                  </a:schemeClr>
                </a:solidFill>
              </a:rPr>
              <a:t>فهم الظاهرة / يختلف عن وصف الظاهرة ( تعداد خصائصها)</a:t>
            </a:r>
          </a:p>
          <a:p>
            <a:pPr algn="r">
              <a:defRPr/>
            </a:pPr>
            <a:r>
              <a:rPr lang="ar-SA" b="1" u="sng" dirty="0">
                <a:solidFill>
                  <a:srgbClr val="D60093"/>
                </a:solidFill>
              </a:rPr>
              <a:t>فهم الظاهرة يتطلب فهم:</a:t>
            </a:r>
          </a:p>
          <a:p>
            <a:pPr algn="r">
              <a:defRPr/>
            </a:pPr>
            <a:r>
              <a:rPr lang="ar-SA" b="1" u="sng" dirty="0">
                <a:solidFill>
                  <a:srgbClr val="D60093"/>
                </a:solidFill>
              </a:rPr>
              <a:t>1- الظاهرة ذاتها باعتبارها متغير تابعا.</a:t>
            </a:r>
          </a:p>
          <a:p>
            <a:pPr algn="r">
              <a:defRPr/>
            </a:pPr>
            <a:r>
              <a:rPr lang="ar-SA" b="1" u="sng" dirty="0">
                <a:solidFill>
                  <a:srgbClr val="D60093"/>
                </a:solidFill>
              </a:rPr>
              <a:t>2- الظروف والعوامل التي أدت لحدوثها ( المتغيرات المستقلة).</a:t>
            </a:r>
          </a:p>
          <a:p>
            <a:pPr algn="r">
              <a:defRPr/>
            </a:pPr>
            <a:r>
              <a:rPr lang="ar-SA" b="1" u="sng" dirty="0">
                <a:solidFill>
                  <a:srgbClr val="D60093"/>
                </a:solidFill>
              </a:rPr>
              <a:t>3- العلاقة بين الظاهرة(1) والعوامل المؤثرة (2) هل بالزيادة أم النقص </a:t>
            </a:r>
            <a:r>
              <a:rPr lang="ar-SA" b="1" u="sng" dirty="0" err="1">
                <a:solidFill>
                  <a:srgbClr val="D60093"/>
                </a:solidFill>
              </a:rPr>
              <a:t>الايجاب</a:t>
            </a:r>
            <a:r>
              <a:rPr lang="ar-SA" b="1" u="sng" dirty="0">
                <a:solidFill>
                  <a:srgbClr val="D60093"/>
                </a:solidFill>
              </a:rPr>
              <a:t> أم السلب .</a:t>
            </a:r>
          </a:p>
          <a:p>
            <a:pPr algn="r">
              <a:defRPr/>
            </a:pPr>
            <a:endParaRPr lang="ar-SA" b="1" u="sng" dirty="0">
              <a:solidFill>
                <a:srgbClr val="D60093"/>
              </a:solidFill>
            </a:endParaRPr>
          </a:p>
        </p:txBody>
      </p:sp>
    </p:spTree>
    <p:extLst>
      <p:ext uri="{BB962C8B-B14F-4D97-AF65-F5344CB8AC3E}">
        <p14:creationId xmlns:p14="http://schemas.microsoft.com/office/powerpoint/2010/main" val="18290672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304800" y="228600"/>
            <a:ext cx="4800600" cy="9144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مراحل الفكر </a:t>
            </a:r>
            <a:r>
              <a:rPr lang="ar-SA" sz="2400" b="1" dirty="0" err="1">
                <a:solidFill>
                  <a:schemeClr val="accent1">
                    <a:lumMod val="25000"/>
                  </a:schemeClr>
                </a:solidFill>
              </a:rPr>
              <a:t>الانساني</a:t>
            </a:r>
            <a:endParaRPr lang="ar-SA" sz="2400" b="1" dirty="0">
              <a:solidFill>
                <a:srgbClr val="0070C0"/>
              </a:solidFill>
            </a:endParaRPr>
          </a:p>
        </p:txBody>
      </p:sp>
      <p:sp>
        <p:nvSpPr>
          <p:cNvPr id="8195" name="مستطيل مستدير الزوايا 2"/>
          <p:cNvSpPr>
            <a:spLocks noChangeArrowheads="1"/>
          </p:cNvSpPr>
          <p:nvPr/>
        </p:nvSpPr>
        <p:spPr bwMode="auto">
          <a:xfrm>
            <a:off x="228600" y="1219200"/>
            <a:ext cx="8763000" cy="5334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00B050"/>
                </a:solidFill>
              </a:rPr>
              <a:t>قسم أوجست كونت مراحل الفكر </a:t>
            </a:r>
            <a:r>
              <a:rPr lang="ar-SA" b="1" u="sng" dirty="0" err="1">
                <a:solidFill>
                  <a:srgbClr val="00B050"/>
                </a:solidFill>
              </a:rPr>
              <a:t>الانساني</a:t>
            </a:r>
            <a:r>
              <a:rPr lang="ar-SA" b="1" u="sng" dirty="0">
                <a:solidFill>
                  <a:srgbClr val="00B050"/>
                </a:solidFill>
              </a:rPr>
              <a:t> إلى ثلاث مراحل:</a:t>
            </a:r>
          </a:p>
          <a:p>
            <a:pPr algn="r">
              <a:defRPr/>
            </a:pPr>
            <a:r>
              <a:rPr lang="ar-SA" b="1" u="sng" dirty="0">
                <a:solidFill>
                  <a:srgbClr val="7030A0"/>
                </a:solidFill>
              </a:rPr>
              <a:t>1- المرحلة الأولى الحسية:</a:t>
            </a:r>
          </a:p>
          <a:p>
            <a:pPr algn="r">
              <a:defRPr/>
            </a:pPr>
            <a:r>
              <a:rPr lang="ar-SA" b="1" dirty="0">
                <a:solidFill>
                  <a:srgbClr val="C00000"/>
                </a:solidFill>
              </a:rPr>
              <a:t>( مرحلة وصف لا فهم تتم من خلال حواس </a:t>
            </a:r>
            <a:r>
              <a:rPr lang="ar-SA" b="1" dirty="0" err="1">
                <a:solidFill>
                  <a:srgbClr val="C00000"/>
                </a:solidFill>
              </a:rPr>
              <a:t>الانسان</a:t>
            </a:r>
            <a:r>
              <a:rPr lang="ar-SA" b="1" dirty="0">
                <a:solidFill>
                  <a:srgbClr val="C00000"/>
                </a:solidFill>
              </a:rPr>
              <a:t>)</a:t>
            </a:r>
          </a:p>
          <a:p>
            <a:pPr algn="r">
              <a:defRPr/>
            </a:pPr>
            <a:r>
              <a:rPr lang="ar-SA" b="1" u="sng" dirty="0">
                <a:solidFill>
                  <a:srgbClr val="7030A0"/>
                </a:solidFill>
              </a:rPr>
              <a:t>2- المرحلة الفلسفية التأملية:</a:t>
            </a:r>
          </a:p>
          <a:p>
            <a:pPr algn="r">
              <a:defRPr/>
            </a:pPr>
            <a:r>
              <a:rPr lang="ar-SA" b="1" dirty="0">
                <a:solidFill>
                  <a:srgbClr val="C00000"/>
                </a:solidFill>
              </a:rPr>
              <a:t>( مرحلة البحث عن العلل الميتافيزيقية )</a:t>
            </a:r>
          </a:p>
          <a:p>
            <a:pPr algn="r">
              <a:defRPr/>
            </a:pPr>
            <a:r>
              <a:rPr lang="ar-SA" b="1" u="sng" dirty="0">
                <a:solidFill>
                  <a:srgbClr val="7030A0"/>
                </a:solidFill>
              </a:rPr>
              <a:t>3-المرحلة الثالثة:</a:t>
            </a:r>
          </a:p>
          <a:p>
            <a:pPr algn="r">
              <a:defRPr/>
            </a:pPr>
            <a:r>
              <a:rPr lang="ar-SA" b="1" u="sng" dirty="0">
                <a:solidFill>
                  <a:srgbClr val="7030A0"/>
                </a:solidFill>
              </a:rPr>
              <a:t> </a:t>
            </a:r>
            <a:r>
              <a:rPr lang="ar-SA" b="1" dirty="0">
                <a:solidFill>
                  <a:srgbClr val="C00000"/>
                </a:solidFill>
              </a:rPr>
              <a:t>( المرحلة العلمية التجريبية بفضل فرنسيس بيكون)</a:t>
            </a:r>
          </a:p>
          <a:p>
            <a:pPr algn="r">
              <a:defRPr/>
            </a:pPr>
            <a:r>
              <a:rPr lang="ar-SA" b="1" u="sng" dirty="0">
                <a:solidFill>
                  <a:schemeClr val="accent5">
                    <a:lumMod val="25000"/>
                  </a:schemeClr>
                </a:solidFill>
              </a:rPr>
              <a:t>هناك تصنيف أخر:</a:t>
            </a:r>
          </a:p>
          <a:p>
            <a:pPr algn="r">
              <a:defRPr/>
            </a:pPr>
            <a:r>
              <a:rPr lang="ar-SA" b="1" u="sng" dirty="0">
                <a:solidFill>
                  <a:srgbClr val="0070C0"/>
                </a:solidFill>
              </a:rPr>
              <a:t>1</a:t>
            </a:r>
            <a:r>
              <a:rPr lang="ar-SA" b="1" dirty="0">
                <a:solidFill>
                  <a:srgbClr val="0070C0"/>
                </a:solidFill>
              </a:rPr>
              <a:t>- مرحلة الخيالية: ( الأرواح – السحر....)</a:t>
            </a:r>
          </a:p>
          <a:p>
            <a:pPr algn="r">
              <a:defRPr/>
            </a:pPr>
            <a:r>
              <a:rPr lang="ar-SA" b="1" dirty="0">
                <a:solidFill>
                  <a:srgbClr val="0070C0"/>
                </a:solidFill>
              </a:rPr>
              <a:t>2- المرحلة الدينية الميتافيزيقية</a:t>
            </a:r>
            <a:r>
              <a:rPr lang="ar-SA" b="1" dirty="0">
                <a:solidFill>
                  <a:srgbClr val="0070C0"/>
                </a:solidFill>
                <a:sym typeface="Wingdings" pitchFamily="2" charset="2"/>
              </a:rPr>
              <a:t> استخدام العلل الغيبية في التفسير)</a:t>
            </a:r>
          </a:p>
          <a:p>
            <a:pPr algn="r">
              <a:defRPr/>
            </a:pPr>
            <a:r>
              <a:rPr lang="ar-SA" b="1" dirty="0">
                <a:solidFill>
                  <a:srgbClr val="0070C0"/>
                </a:solidFill>
                <a:sym typeface="Wingdings" pitchFamily="2" charset="2"/>
              </a:rPr>
              <a:t>3- المرحلة العلمية: التفسير العلمي للظواهر.</a:t>
            </a:r>
            <a:endParaRPr lang="ar-SA" b="1" dirty="0">
              <a:solidFill>
                <a:srgbClr val="0070C0"/>
              </a:solidFill>
            </a:endParaRPr>
          </a:p>
        </p:txBody>
      </p:sp>
    </p:spTree>
    <p:extLst>
      <p:ext uri="{BB962C8B-B14F-4D97-AF65-F5344CB8AC3E}">
        <p14:creationId xmlns:p14="http://schemas.microsoft.com/office/powerpoint/2010/main" val="3183969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381000"/>
            <a:ext cx="4038600" cy="12954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4400" b="1">
                <a:solidFill>
                  <a:srgbClr val="0070C0"/>
                </a:solidFill>
              </a:rPr>
              <a:t>تابع أهداف العلم</a:t>
            </a:r>
          </a:p>
        </p:txBody>
      </p:sp>
      <p:sp>
        <p:nvSpPr>
          <p:cNvPr id="8195" name="مستطيل مستدير الزوايا 2"/>
          <p:cNvSpPr>
            <a:spLocks noChangeArrowheads="1"/>
          </p:cNvSpPr>
          <p:nvPr/>
        </p:nvSpPr>
        <p:spPr bwMode="auto">
          <a:xfrm>
            <a:off x="228600" y="1676400"/>
            <a:ext cx="87630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D60093"/>
                </a:solidFill>
              </a:rPr>
              <a:t>2- التنبؤ:</a:t>
            </a:r>
          </a:p>
          <a:p>
            <a:pPr algn="r">
              <a:defRPr/>
            </a:pPr>
            <a:r>
              <a:rPr lang="ar-SA" b="1" u="sng" dirty="0">
                <a:solidFill>
                  <a:srgbClr val="9900CC"/>
                </a:solidFill>
              </a:rPr>
              <a:t>ب- يقصد </a:t>
            </a:r>
            <a:r>
              <a:rPr lang="ar-SA" b="1" u="sng" dirty="0" err="1">
                <a:solidFill>
                  <a:srgbClr val="9900CC"/>
                </a:solidFill>
              </a:rPr>
              <a:t>به</a:t>
            </a:r>
            <a:r>
              <a:rPr lang="ar-SA" b="1" u="sng" dirty="0">
                <a:solidFill>
                  <a:srgbClr val="9900CC"/>
                </a:solidFill>
              </a:rPr>
              <a:t> قدرة الباحث على أن يستنتج من فهمه للظاهرة وقوانينها – نتائج </a:t>
            </a:r>
            <a:r>
              <a:rPr lang="ar-SA" b="1" u="sng" dirty="0" err="1">
                <a:solidFill>
                  <a:srgbClr val="9900CC"/>
                </a:solidFill>
              </a:rPr>
              <a:t>أخرىمرتبطة</a:t>
            </a:r>
            <a:r>
              <a:rPr lang="ar-SA" b="1" u="sng" dirty="0">
                <a:solidFill>
                  <a:srgbClr val="9900CC"/>
                </a:solidFill>
              </a:rPr>
              <a:t> بهذا الفهم .</a:t>
            </a:r>
          </a:p>
          <a:p>
            <a:pPr algn="r">
              <a:defRPr/>
            </a:pPr>
            <a:r>
              <a:rPr lang="ar-SA" b="1" u="sng" dirty="0">
                <a:solidFill>
                  <a:srgbClr val="9900CC"/>
                </a:solidFill>
              </a:rPr>
              <a:t>ب - التنبؤ هو عملية استنتاج يقوم </a:t>
            </a:r>
            <a:r>
              <a:rPr lang="ar-SA" b="1" u="sng" dirty="0" err="1">
                <a:solidFill>
                  <a:srgbClr val="9900CC"/>
                </a:solidFill>
              </a:rPr>
              <a:t>بها</a:t>
            </a:r>
            <a:r>
              <a:rPr lang="ar-SA" b="1" u="sng" dirty="0">
                <a:solidFill>
                  <a:srgbClr val="9900CC"/>
                </a:solidFill>
              </a:rPr>
              <a:t> الباحث بناء على معرفته السابقة بظاهرة معينة وهذا الاستنتاج لا يعد صحيحا إلا </a:t>
            </a:r>
            <a:r>
              <a:rPr lang="ar-SA" b="1" u="sng" dirty="0" err="1">
                <a:solidFill>
                  <a:srgbClr val="9900CC"/>
                </a:solidFill>
              </a:rPr>
              <a:t>إذااستطاع</a:t>
            </a:r>
            <a:r>
              <a:rPr lang="ar-SA" b="1" u="sng" dirty="0">
                <a:solidFill>
                  <a:srgbClr val="9900CC"/>
                </a:solidFill>
              </a:rPr>
              <a:t> إثبات صحته تجريبيا.</a:t>
            </a:r>
          </a:p>
          <a:p>
            <a:pPr algn="r">
              <a:defRPr/>
            </a:pPr>
            <a:r>
              <a:rPr lang="ar-SA" b="1" u="sng" dirty="0">
                <a:solidFill>
                  <a:srgbClr val="D60093"/>
                </a:solidFill>
              </a:rPr>
              <a:t>3- الضبط والتحكم:</a:t>
            </a:r>
          </a:p>
          <a:p>
            <a:pPr algn="r">
              <a:defRPr/>
            </a:pPr>
            <a:r>
              <a:rPr lang="ar-SA" b="1" u="sng" dirty="0">
                <a:solidFill>
                  <a:schemeClr val="accent1">
                    <a:lumMod val="50000"/>
                  </a:schemeClr>
                </a:solidFill>
              </a:rPr>
              <a:t>فهم العوامل المؤثرة في الظاهرة يؤدي لقدرة الباحث على التنبؤ </a:t>
            </a:r>
            <a:r>
              <a:rPr lang="ar-SA" b="1" u="sng" dirty="0" err="1">
                <a:solidFill>
                  <a:schemeClr val="accent1">
                    <a:lumMod val="50000"/>
                  </a:schemeClr>
                </a:solidFill>
              </a:rPr>
              <a:t>بها</a:t>
            </a:r>
            <a:r>
              <a:rPr lang="ar-SA" b="1" u="sng" dirty="0">
                <a:solidFill>
                  <a:schemeClr val="accent1">
                    <a:lumMod val="50000"/>
                  </a:schemeClr>
                </a:solidFill>
              </a:rPr>
              <a:t> ومن ثم فأنه يستطيع التحكم فيها وضبطها مثال العلاقة بين الذكاء والتحصيل؟</a:t>
            </a:r>
            <a:endParaRPr lang="ar-SA" b="1" u="sng" dirty="0">
              <a:solidFill>
                <a:srgbClr val="D60093"/>
              </a:solidFill>
            </a:endParaRPr>
          </a:p>
          <a:p>
            <a:pPr algn="r">
              <a:defRPr/>
            </a:pPr>
            <a:endParaRPr lang="ar-SA" b="1" u="sng" dirty="0">
              <a:solidFill>
                <a:srgbClr val="D60093"/>
              </a:solidFill>
            </a:endParaRPr>
          </a:p>
        </p:txBody>
      </p:sp>
    </p:spTree>
    <p:extLst>
      <p:ext uri="{BB962C8B-B14F-4D97-AF65-F5344CB8AC3E}">
        <p14:creationId xmlns:p14="http://schemas.microsoft.com/office/powerpoint/2010/main" val="28587896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0" y="0"/>
            <a:ext cx="6172200" cy="12954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2400" b="1">
                <a:solidFill>
                  <a:srgbClr val="0070C0"/>
                </a:solidFill>
              </a:rPr>
              <a:t>الافتراضات التي تقوم عليها </a:t>
            </a:r>
          </a:p>
          <a:p>
            <a:r>
              <a:rPr lang="ar-SA" sz="2400" b="1">
                <a:solidFill>
                  <a:srgbClr val="0070C0"/>
                </a:solidFill>
              </a:rPr>
              <a:t>الطريقة </a:t>
            </a:r>
          </a:p>
          <a:p>
            <a:r>
              <a:rPr lang="ar-SA" sz="2400" b="1">
                <a:solidFill>
                  <a:srgbClr val="0070C0"/>
                </a:solidFill>
              </a:rPr>
              <a:t>العلمية في البحث</a:t>
            </a:r>
          </a:p>
        </p:txBody>
      </p:sp>
      <p:sp>
        <p:nvSpPr>
          <p:cNvPr id="8195" name="مستطيل مستدير الزوايا 2"/>
          <p:cNvSpPr>
            <a:spLocks noChangeArrowheads="1"/>
          </p:cNvSpPr>
          <p:nvPr/>
        </p:nvSpPr>
        <p:spPr bwMode="auto">
          <a:xfrm>
            <a:off x="228600" y="1295400"/>
            <a:ext cx="8763000" cy="5181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err="1">
                <a:solidFill>
                  <a:srgbClr val="D60093"/>
                </a:solidFill>
              </a:rPr>
              <a:t>اولا</a:t>
            </a:r>
            <a:r>
              <a:rPr lang="ar-SA" b="1" u="sng" dirty="0">
                <a:solidFill>
                  <a:srgbClr val="D60093"/>
                </a:solidFill>
              </a:rPr>
              <a:t>: المسلمات الخاصة بالطبيعة العامة:</a:t>
            </a:r>
          </a:p>
          <a:p>
            <a:pPr algn="r">
              <a:defRPr/>
            </a:pPr>
            <a:r>
              <a:rPr lang="ar-SA" sz="2400" b="1" dirty="0">
                <a:solidFill>
                  <a:srgbClr val="9900CC"/>
                </a:solidFill>
              </a:rPr>
              <a:t>افتراض الطبيعة العامة يقوم </a:t>
            </a:r>
            <a:r>
              <a:rPr lang="ar-SA" sz="2400" b="1" dirty="0" err="1">
                <a:solidFill>
                  <a:srgbClr val="9900CC"/>
                </a:solidFill>
              </a:rPr>
              <a:t>علىأساس</a:t>
            </a:r>
            <a:r>
              <a:rPr lang="ar-SA" sz="2400" b="1" dirty="0">
                <a:solidFill>
                  <a:srgbClr val="9900CC"/>
                </a:solidFill>
              </a:rPr>
              <a:t> أن هناك ثباتا واطرادا فيها آي أنها يمكن أن يتكرر حدوثها مرات عديدة في ظل الظروف ذاتها ، ويدفع ذلك الأمر الباحث للبحث عن القوانين المتحكمة في الظواهر</a:t>
            </a:r>
            <a:r>
              <a:rPr lang="ar-SA" b="1" dirty="0">
                <a:solidFill>
                  <a:srgbClr val="9900CC"/>
                </a:solidFill>
              </a:rPr>
              <a:t>.</a:t>
            </a:r>
          </a:p>
          <a:p>
            <a:pPr algn="r">
              <a:defRPr/>
            </a:pPr>
            <a:r>
              <a:rPr lang="ar-SA" b="1" u="sng" dirty="0">
                <a:solidFill>
                  <a:srgbClr val="006600"/>
                </a:solidFill>
              </a:rPr>
              <a:t>ومن مسلمات هذا الافتراض:</a:t>
            </a:r>
          </a:p>
          <a:p>
            <a:pPr marL="514350" indent="-514350" algn="r">
              <a:buFontTx/>
              <a:buAutoNum type="arabic1Minus"/>
              <a:defRPr/>
            </a:pPr>
            <a:r>
              <a:rPr lang="ar-SA" sz="2400" b="1" u="sng" dirty="0">
                <a:solidFill>
                  <a:srgbClr val="0070C0"/>
                </a:solidFill>
              </a:rPr>
              <a:t>مسلمة الحتمية: </a:t>
            </a:r>
            <a:r>
              <a:rPr lang="ar-SA" sz="2400" b="1" dirty="0">
                <a:solidFill>
                  <a:srgbClr val="9900CC"/>
                </a:solidFill>
              </a:rPr>
              <a:t>ويعني أن لكل ظاهرة أو حادثة أسباب وعوامل تسبقها وتتسبب في حدوثها.</a:t>
            </a:r>
          </a:p>
          <a:p>
            <a:pPr marL="514350" indent="-514350" algn="r">
              <a:buFontTx/>
              <a:buAutoNum type="arabic1Minus"/>
              <a:defRPr/>
            </a:pPr>
            <a:r>
              <a:rPr lang="ar-SA" sz="2400" b="1" u="sng" dirty="0">
                <a:solidFill>
                  <a:srgbClr val="0070C0"/>
                </a:solidFill>
              </a:rPr>
              <a:t>مسلمة الثبات: آي أن الظواهر الطبيعية تتمتع بقدر من الثبات يجعلها تحتفظ بخصائصها ومميزاتها على مدى فترة زمنية محددة وفي ظروف معينة ولكنه </a:t>
            </a:r>
            <a:r>
              <a:rPr lang="ar-SA" sz="2400" b="1" u="sng" dirty="0">
                <a:solidFill>
                  <a:srgbClr val="D60093"/>
                </a:solidFill>
              </a:rPr>
              <a:t>ثبات نسبي وليس مطلق </a:t>
            </a:r>
            <a:r>
              <a:rPr lang="ar-SA" sz="2400" b="1" u="sng" dirty="0">
                <a:solidFill>
                  <a:srgbClr val="0070C0"/>
                </a:solidFill>
              </a:rPr>
              <a:t>حيث تتغير الطبيعة وظواهرها </a:t>
            </a:r>
            <a:r>
              <a:rPr lang="ar-SA" sz="2400" b="1" u="sng" dirty="0" err="1">
                <a:solidFill>
                  <a:srgbClr val="0070C0"/>
                </a:solidFill>
              </a:rPr>
              <a:t>تتدريجيا</a:t>
            </a:r>
            <a:r>
              <a:rPr lang="ar-SA" sz="2400" b="1" u="sng" dirty="0">
                <a:solidFill>
                  <a:srgbClr val="0070C0"/>
                </a:solidFill>
              </a:rPr>
              <a:t> بمرور الزمن..أهمية هذه المسلمة في أن الباحث لديه الوقت لدراسة الظاهرة دون أن تتغير .</a:t>
            </a:r>
          </a:p>
        </p:txBody>
      </p:sp>
    </p:spTree>
    <p:extLst>
      <p:ext uri="{BB962C8B-B14F-4D97-AF65-F5344CB8AC3E}">
        <p14:creationId xmlns:p14="http://schemas.microsoft.com/office/powerpoint/2010/main" val="2381368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0" y="0"/>
            <a:ext cx="6172200" cy="12954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2400" b="1">
                <a:solidFill>
                  <a:srgbClr val="0070C0"/>
                </a:solidFill>
              </a:rPr>
              <a:t>الافتراضات التي تقوم عليها </a:t>
            </a:r>
          </a:p>
          <a:p>
            <a:r>
              <a:rPr lang="ar-SA" sz="2400" b="1">
                <a:solidFill>
                  <a:srgbClr val="0070C0"/>
                </a:solidFill>
              </a:rPr>
              <a:t>الطريقة </a:t>
            </a:r>
          </a:p>
          <a:p>
            <a:r>
              <a:rPr lang="ar-SA" sz="2400" b="1">
                <a:solidFill>
                  <a:srgbClr val="0070C0"/>
                </a:solidFill>
              </a:rPr>
              <a:t>العلمية في البحث</a:t>
            </a:r>
          </a:p>
        </p:txBody>
      </p:sp>
      <p:sp>
        <p:nvSpPr>
          <p:cNvPr id="8195" name="مستطيل مستدير الزوايا 2"/>
          <p:cNvSpPr>
            <a:spLocks noChangeArrowheads="1"/>
          </p:cNvSpPr>
          <p:nvPr/>
        </p:nvSpPr>
        <p:spPr bwMode="auto">
          <a:xfrm>
            <a:off x="152400" y="1219200"/>
            <a:ext cx="8763000" cy="51816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u="sng">
                <a:solidFill>
                  <a:srgbClr val="D60093"/>
                </a:solidFill>
              </a:rPr>
              <a:t>ج- </a:t>
            </a:r>
            <a:r>
              <a:rPr lang="ar-SA" sz="2400" b="1" u="sng">
                <a:solidFill>
                  <a:srgbClr val="D60093"/>
                </a:solidFill>
              </a:rPr>
              <a:t>مسلمة  الأنواع الطبيعية:</a:t>
            </a:r>
          </a:p>
          <a:p>
            <a:pPr algn="r"/>
            <a:r>
              <a:rPr lang="ar-SA" sz="2400" b="1">
                <a:solidFill>
                  <a:srgbClr val="0070C0"/>
                </a:solidFill>
              </a:rPr>
              <a:t>آي أن بعض الظواهر والأشياء والحوادث الموجودة في الطبيعة متشابهة لدرجة كبيرة ولها خصائص مشتركة مما يمكن معه تصنيفها في فئات وأنواع  والعلم يهدف لتنظيم هذه الظواهر و ايجاد العلاقات بينها وأيضا يلاحظ ذلك في الظواهر الاجتماعية.</a:t>
            </a:r>
          </a:p>
          <a:p>
            <a:pPr algn="r"/>
            <a:r>
              <a:rPr lang="ar-SA" sz="2400" b="1" u="sng">
                <a:solidFill>
                  <a:srgbClr val="00B050"/>
                </a:solidFill>
              </a:rPr>
              <a:t>ثانيا المسلمات الخاصة بالطبيعة البشرية:</a:t>
            </a:r>
          </a:p>
          <a:p>
            <a:pPr algn="r"/>
            <a:r>
              <a:rPr lang="ar-SA" sz="2400" b="1" u="sng">
                <a:solidFill>
                  <a:srgbClr val="D60093"/>
                </a:solidFill>
              </a:rPr>
              <a:t>يسلم العلماء بأن كل شئ بالطبيعة يمكن ملاحظته بالوسائل الحسية فالعلماء يستخدمون العمليات النفسية ( التذكر – التفكير – الإدراك).</a:t>
            </a:r>
          </a:p>
          <a:p>
            <a:pPr algn="r"/>
            <a:endParaRPr lang="ar-SA" sz="2400" b="1" u="sng">
              <a:solidFill>
                <a:srgbClr val="0070C0"/>
              </a:solidFill>
            </a:endParaRPr>
          </a:p>
          <a:p>
            <a:pPr algn="r"/>
            <a:r>
              <a:rPr lang="ar-SA" sz="2400" b="1" u="sng">
                <a:solidFill>
                  <a:srgbClr val="006600"/>
                </a:solidFill>
              </a:rPr>
              <a:t>أ- مسلمة صحة الإدراك:تستند </a:t>
            </a:r>
            <a:r>
              <a:rPr lang="ar-SA" sz="2400" b="1" u="sng">
                <a:solidFill>
                  <a:srgbClr val="D60093"/>
                </a:solidFill>
              </a:rPr>
              <a:t>هذه المسلمة إلى أن حواس الإنسان هي أدوات ملائمة صالحة للوصول إلى المعرفة الموثوقة على الرغم من أنها محدودة القدرة قصيرة المدى عرضة للخطأ لذلك علي الباحث ان يكرر ملاحظاته ويتأكد منها  </a:t>
            </a:r>
          </a:p>
          <a:p>
            <a:pPr algn="r"/>
            <a:endParaRPr lang="ar-SA" sz="2400" b="1" u="sng">
              <a:solidFill>
                <a:srgbClr val="D60093"/>
              </a:solidFill>
            </a:endParaRPr>
          </a:p>
        </p:txBody>
      </p:sp>
    </p:spTree>
    <p:extLst>
      <p:ext uri="{BB962C8B-B14F-4D97-AF65-F5344CB8AC3E}">
        <p14:creationId xmlns:p14="http://schemas.microsoft.com/office/powerpoint/2010/main" val="9270398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0"/>
            <a:ext cx="4800600" cy="1676400"/>
          </a:xfrm>
          <a:prstGeom prst="star8">
            <a:avLst>
              <a:gd name="adj" fmla="val 38250"/>
            </a:avLst>
          </a:prstGeom>
          <a:blipFill dpi="0" rotWithShape="1">
            <a:blip r:embed="rId3"/>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r>
              <a:rPr lang="ar-SA" sz="2400" b="1">
                <a:solidFill>
                  <a:srgbClr val="0070C0"/>
                </a:solidFill>
              </a:rPr>
              <a:t>الافتراضات التي تقوم عليها </a:t>
            </a:r>
          </a:p>
          <a:p>
            <a:r>
              <a:rPr lang="ar-SA" sz="2400" b="1">
                <a:solidFill>
                  <a:srgbClr val="0070C0"/>
                </a:solidFill>
              </a:rPr>
              <a:t>الطريقة </a:t>
            </a:r>
          </a:p>
          <a:p>
            <a:r>
              <a:rPr lang="ar-SA" sz="2400" b="1">
                <a:solidFill>
                  <a:srgbClr val="0070C0"/>
                </a:solidFill>
              </a:rPr>
              <a:t>العلمية في البحث</a:t>
            </a:r>
          </a:p>
        </p:txBody>
      </p:sp>
      <p:sp>
        <p:nvSpPr>
          <p:cNvPr id="8195" name="مستطيل مستدير الزوايا 2"/>
          <p:cNvSpPr>
            <a:spLocks noChangeArrowheads="1"/>
          </p:cNvSpPr>
          <p:nvPr/>
        </p:nvSpPr>
        <p:spPr bwMode="auto">
          <a:xfrm>
            <a:off x="228600" y="1676400"/>
            <a:ext cx="87630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D60093"/>
                </a:solidFill>
              </a:rPr>
              <a:t>2- مسلمة صحة التذكر:</a:t>
            </a:r>
          </a:p>
          <a:p>
            <a:pPr algn="r">
              <a:defRPr/>
            </a:pPr>
            <a:r>
              <a:rPr lang="ar-SA" b="1" dirty="0">
                <a:solidFill>
                  <a:schemeClr val="accent5">
                    <a:lumMod val="25000"/>
                  </a:schemeClr>
                </a:solidFill>
              </a:rPr>
              <a:t>تثق هذه المسلمة في قدرة الإنسان على استخدام المعارف التي يختزنها في ذاكرته، ولا يستطيع العالم أن </a:t>
            </a:r>
            <a:r>
              <a:rPr lang="ar-SA" b="1" dirty="0" err="1">
                <a:solidFill>
                  <a:schemeClr val="accent5">
                    <a:lumMod val="25000"/>
                  </a:schemeClr>
                </a:solidFill>
              </a:rPr>
              <a:t>يهمل</a:t>
            </a:r>
            <a:r>
              <a:rPr lang="ar-SA" b="1" dirty="0">
                <a:solidFill>
                  <a:schemeClr val="accent5">
                    <a:lumMod val="25000"/>
                  </a:schemeClr>
                </a:solidFill>
              </a:rPr>
              <a:t> كل ما في ذاكرته، ولما كانت قدرة الإنسان على التذكر محدودة عليه ألا يعتمد على الذاكرة فقط ولكن أيضا على ما يسجله من معارف وسجلات.</a:t>
            </a:r>
          </a:p>
          <a:p>
            <a:pPr algn="r">
              <a:defRPr/>
            </a:pPr>
            <a:r>
              <a:rPr lang="ar-SA" b="1" u="sng" dirty="0">
                <a:solidFill>
                  <a:srgbClr val="D60093"/>
                </a:solidFill>
              </a:rPr>
              <a:t>3- مسلمة صحة التفكير والاستدلال:</a:t>
            </a:r>
          </a:p>
          <a:p>
            <a:pPr algn="r">
              <a:defRPr/>
            </a:pPr>
            <a:r>
              <a:rPr lang="ar-SA" b="1" dirty="0">
                <a:solidFill>
                  <a:schemeClr val="accent5">
                    <a:lumMod val="25000"/>
                  </a:schemeClr>
                </a:solidFill>
              </a:rPr>
              <a:t>يستطيع الباحث أن يعتمد على تفكيره واستنتاجاته ودو ذلك في الوصول للمعرفة ، ولكن لما كان يمكن أن يستخدم مقدمات خاطئة وبالتالي استنتاجات خاطئة إذا عليه أن يراجع نفسه ويفحص مقدماته بدقة. </a:t>
            </a:r>
          </a:p>
        </p:txBody>
      </p:sp>
    </p:spTree>
    <p:extLst>
      <p:ext uri="{BB962C8B-B14F-4D97-AF65-F5344CB8AC3E}">
        <p14:creationId xmlns:p14="http://schemas.microsoft.com/office/powerpoint/2010/main" val="29020267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descr="نسيج زهري"/>
          <p:cNvSpPr>
            <a:spLocks noChangeArrowheads="1"/>
          </p:cNvSpPr>
          <p:nvPr/>
        </p:nvSpPr>
        <p:spPr bwMode="auto">
          <a:xfrm>
            <a:off x="685800" y="1219200"/>
            <a:ext cx="8077200" cy="34290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endParaRPr lang="ar-SA" sz="3600" b="1" u="sng" dirty="0">
              <a:solidFill>
                <a:schemeClr val="accent1">
                  <a:lumMod val="25000"/>
                </a:schemeClr>
              </a:solidFill>
            </a:endParaRPr>
          </a:p>
          <a:p>
            <a:pPr>
              <a:defRPr/>
            </a:pPr>
            <a:r>
              <a:rPr lang="ar-SA" sz="3600" b="1" u="sng" dirty="0">
                <a:solidFill>
                  <a:schemeClr val="accent1">
                    <a:lumMod val="25000"/>
                  </a:schemeClr>
                </a:solidFill>
              </a:rPr>
              <a:t>الموضوع الثالث</a:t>
            </a:r>
          </a:p>
          <a:p>
            <a:pPr algn="r">
              <a:defRPr/>
            </a:pPr>
            <a:r>
              <a:rPr lang="ar-SA" sz="3600" b="1" dirty="0">
                <a:solidFill>
                  <a:schemeClr val="accent1">
                    <a:lumMod val="25000"/>
                  </a:schemeClr>
                </a:solidFill>
              </a:rPr>
              <a:t>1- طرق الحصول على المعرفة.</a:t>
            </a:r>
          </a:p>
          <a:p>
            <a:pPr algn="r">
              <a:defRPr/>
            </a:pPr>
            <a:r>
              <a:rPr lang="ar-SA" sz="3600" b="1" dirty="0">
                <a:solidFill>
                  <a:schemeClr val="accent1">
                    <a:lumMod val="25000"/>
                  </a:schemeClr>
                </a:solidFill>
              </a:rPr>
              <a:t>2- أوعية المعلومات </a:t>
            </a:r>
          </a:p>
          <a:p>
            <a:pPr algn="r">
              <a:defRPr/>
            </a:pPr>
            <a:r>
              <a:rPr lang="ar-SA" sz="3600" b="1" dirty="0">
                <a:solidFill>
                  <a:schemeClr val="accent1">
                    <a:lumMod val="25000"/>
                  </a:schemeClr>
                </a:solidFill>
              </a:rPr>
              <a:t>3- أخلاقيات الباحث العلمي.</a:t>
            </a:r>
          </a:p>
          <a:p>
            <a:pPr>
              <a:defRPr/>
            </a:pPr>
            <a:endParaRPr lang="ar-SA" sz="3600" b="1" dirty="0">
              <a:solidFill>
                <a:srgbClr val="00B050"/>
              </a:solidFill>
            </a:endParaRPr>
          </a:p>
        </p:txBody>
      </p:sp>
    </p:spTree>
    <p:extLst>
      <p:ext uri="{BB962C8B-B14F-4D97-AF65-F5344CB8AC3E}">
        <p14:creationId xmlns:p14="http://schemas.microsoft.com/office/powerpoint/2010/main" val="31033375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heel(4)">
                                      <p:cBhvr>
                                        <p:cTn id="7" dur="500"/>
                                        <p:tgtEl>
                                          <p:spTgt spid="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4)">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heel(4)">
                                      <p:cBhvr>
                                        <p:cTn id="17" dur="500"/>
                                        <p:tgtEl>
                                          <p:spTgt spid="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heel(4)">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0"/>
            <a:ext cx="4800600" cy="16764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طرق الحصول على المعرفة</a:t>
            </a:r>
            <a:endParaRPr lang="ar-SA" sz="2400" b="1" dirty="0">
              <a:solidFill>
                <a:srgbClr val="0070C0"/>
              </a:solidFill>
            </a:endParaRPr>
          </a:p>
        </p:txBody>
      </p:sp>
      <p:sp>
        <p:nvSpPr>
          <p:cNvPr id="8195" name="مستطيل مستدير الزوايا 2"/>
          <p:cNvSpPr>
            <a:spLocks noChangeArrowheads="1"/>
          </p:cNvSpPr>
          <p:nvPr/>
        </p:nvSpPr>
        <p:spPr bwMode="auto">
          <a:xfrm>
            <a:off x="228600" y="1676400"/>
            <a:ext cx="87630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D60093"/>
                </a:solidFill>
              </a:rPr>
              <a:t>أولا- الطرق القديمة في الوصول للمعرفة :</a:t>
            </a:r>
          </a:p>
          <a:p>
            <a:pPr algn="r">
              <a:defRPr/>
            </a:pPr>
            <a:r>
              <a:rPr lang="ar-SA" b="1" u="sng" dirty="0">
                <a:solidFill>
                  <a:schemeClr val="accent5">
                    <a:lumMod val="25000"/>
                  </a:schemeClr>
                </a:solidFill>
              </a:rPr>
              <a:t>1- المحاولة والخطأ:</a:t>
            </a:r>
          </a:p>
          <a:p>
            <a:pPr algn="r">
              <a:defRPr/>
            </a:pPr>
            <a:r>
              <a:rPr lang="ar-SA" b="1" u="sng" dirty="0">
                <a:solidFill>
                  <a:srgbClr val="0070C0"/>
                </a:solidFill>
              </a:rPr>
              <a:t>كان </a:t>
            </a:r>
            <a:r>
              <a:rPr lang="ar-SA" b="1" u="sng" dirty="0" err="1">
                <a:solidFill>
                  <a:srgbClr val="0070C0"/>
                </a:solidFill>
              </a:rPr>
              <a:t>الانسان</a:t>
            </a:r>
            <a:r>
              <a:rPr lang="ar-SA" b="1" u="sng" dirty="0">
                <a:solidFill>
                  <a:srgbClr val="0070C0"/>
                </a:solidFill>
              </a:rPr>
              <a:t> يؤمن بالصدفة في تفسير الأشياء وكانت وسيلته للتكيف معها المحاولة والخطأ  ضعي أمثلة؟</a:t>
            </a:r>
            <a:endParaRPr lang="ar-SA" b="1" dirty="0">
              <a:solidFill>
                <a:srgbClr val="0070C0"/>
              </a:solidFill>
            </a:endParaRPr>
          </a:p>
          <a:p>
            <a:pPr algn="r">
              <a:defRPr/>
            </a:pPr>
            <a:r>
              <a:rPr lang="ar-SA" b="1" u="sng" dirty="0">
                <a:solidFill>
                  <a:srgbClr val="D60093"/>
                </a:solidFill>
              </a:rPr>
              <a:t>2</a:t>
            </a:r>
            <a:r>
              <a:rPr lang="ar-SA" b="1" u="sng" dirty="0">
                <a:solidFill>
                  <a:schemeClr val="accent1">
                    <a:lumMod val="25000"/>
                  </a:schemeClr>
                </a:solidFill>
              </a:rPr>
              <a:t>-اللجوء للسلطة :</a:t>
            </a:r>
          </a:p>
          <a:p>
            <a:pPr algn="r">
              <a:defRPr/>
            </a:pPr>
            <a:r>
              <a:rPr lang="ar-SA" b="1" u="sng" dirty="0">
                <a:solidFill>
                  <a:srgbClr val="0070C0"/>
                </a:solidFill>
              </a:rPr>
              <a:t>كان الإنسان يلجأ لأصحاب السلطة ( رئيس القبيلة) لتفسير الظواهر الغريبة ، وكان يقبل تفسيراتهم دون مناقشة لأنهم لا يخطئون إذا هناك قبول للأفكار القديمة والتقاليد.</a:t>
            </a:r>
          </a:p>
        </p:txBody>
      </p:sp>
    </p:spTree>
    <p:extLst>
      <p:ext uri="{BB962C8B-B14F-4D97-AF65-F5344CB8AC3E}">
        <p14:creationId xmlns:p14="http://schemas.microsoft.com/office/powerpoint/2010/main" val="6025831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304800"/>
            <a:ext cx="4343400" cy="12192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تابع طرق الحصول على المعرفة</a:t>
            </a:r>
            <a:endParaRPr lang="ar-SA" sz="2400" b="1" dirty="0">
              <a:solidFill>
                <a:srgbClr val="0070C0"/>
              </a:solidFill>
            </a:endParaRPr>
          </a:p>
        </p:txBody>
      </p:sp>
      <p:sp>
        <p:nvSpPr>
          <p:cNvPr id="8195" name="مستطيل مستدير الزوايا 2"/>
          <p:cNvSpPr>
            <a:spLocks noChangeArrowheads="1"/>
          </p:cNvSpPr>
          <p:nvPr/>
        </p:nvSpPr>
        <p:spPr bwMode="auto">
          <a:xfrm>
            <a:off x="228600" y="1676400"/>
            <a:ext cx="87630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chemeClr val="accent5">
                    <a:lumMod val="25000"/>
                  </a:schemeClr>
                </a:solidFill>
              </a:rPr>
              <a:t>3- التفكير القياسي ( </a:t>
            </a:r>
            <a:r>
              <a:rPr lang="ar-SA" b="1" u="sng" dirty="0" err="1">
                <a:solidFill>
                  <a:schemeClr val="accent5">
                    <a:lumMod val="25000"/>
                  </a:schemeClr>
                </a:solidFill>
              </a:rPr>
              <a:t>الاستنتاجي</a:t>
            </a:r>
            <a:r>
              <a:rPr lang="ar-SA" b="1" u="sng" dirty="0">
                <a:solidFill>
                  <a:schemeClr val="accent5">
                    <a:lumMod val="25000"/>
                  </a:schemeClr>
                </a:solidFill>
              </a:rPr>
              <a:t> / الاستدلالي):</a:t>
            </a:r>
          </a:p>
          <a:p>
            <a:pPr algn="r">
              <a:defRPr/>
            </a:pPr>
            <a:r>
              <a:rPr lang="ar-SA" b="1" u="sng" dirty="0">
                <a:solidFill>
                  <a:srgbClr val="0070C0"/>
                </a:solidFill>
              </a:rPr>
              <a:t>يقوم على الانتقال من المقدمات إلى النتائج باعتبار صحة المقدمات يكون صحة النتائج :</a:t>
            </a:r>
          </a:p>
          <a:p>
            <a:pPr algn="r">
              <a:defRPr/>
            </a:pPr>
            <a:r>
              <a:rPr lang="ar-SA" b="1" u="sng" dirty="0">
                <a:solidFill>
                  <a:srgbClr val="0070C0"/>
                </a:solidFill>
              </a:rPr>
              <a:t>مثال</a:t>
            </a:r>
            <a:r>
              <a:rPr lang="ar-SA" b="1" dirty="0">
                <a:solidFill>
                  <a:srgbClr val="0070C0"/>
                </a:solidFill>
              </a:rPr>
              <a:t>:      </a:t>
            </a:r>
            <a:r>
              <a:rPr lang="ar-SA" b="1" dirty="0">
                <a:solidFill>
                  <a:srgbClr val="9900CC"/>
                </a:solidFill>
              </a:rPr>
              <a:t>الحديد معدن      ( مقدمة صغرى)</a:t>
            </a:r>
          </a:p>
          <a:p>
            <a:pPr algn="r">
              <a:defRPr/>
            </a:pPr>
            <a:r>
              <a:rPr lang="ar-SA" b="1" dirty="0">
                <a:solidFill>
                  <a:srgbClr val="660033"/>
                </a:solidFill>
              </a:rPr>
              <a:t>            </a:t>
            </a:r>
            <a:r>
              <a:rPr lang="ar-SA" b="1" dirty="0">
                <a:solidFill>
                  <a:srgbClr val="006600"/>
                </a:solidFill>
              </a:rPr>
              <a:t>كل المعادن تتمدد   ( مقدمة كبرى)</a:t>
            </a:r>
          </a:p>
          <a:p>
            <a:pPr algn="r">
              <a:defRPr/>
            </a:pPr>
            <a:r>
              <a:rPr lang="ar-SA" b="1" dirty="0">
                <a:solidFill>
                  <a:srgbClr val="660033"/>
                </a:solidFill>
              </a:rPr>
              <a:t>            إذا الحديد يتمدد     ( نتيجة)</a:t>
            </a:r>
          </a:p>
          <a:p>
            <a:pPr algn="r">
              <a:defRPr/>
            </a:pPr>
            <a:r>
              <a:rPr lang="ar-SA" b="1" u="sng" dirty="0">
                <a:solidFill>
                  <a:srgbClr val="660033"/>
                </a:solidFill>
              </a:rPr>
              <a:t>عيوبه:</a:t>
            </a:r>
          </a:p>
          <a:p>
            <a:pPr algn="r">
              <a:defRPr/>
            </a:pPr>
            <a:r>
              <a:rPr lang="ar-SA" b="1" dirty="0">
                <a:solidFill>
                  <a:srgbClr val="0070C0"/>
                </a:solidFill>
              </a:rPr>
              <a:t>1- إذا كانت أحد المقدمات خاطئة يكون النتيجة خاطئة.</a:t>
            </a:r>
          </a:p>
          <a:p>
            <a:pPr algn="r">
              <a:defRPr/>
            </a:pPr>
            <a:r>
              <a:rPr lang="ar-SA" b="1" dirty="0">
                <a:solidFill>
                  <a:srgbClr val="0070C0"/>
                </a:solidFill>
              </a:rPr>
              <a:t>2- يوضح المعرفة القديمة ولا يؤدي لاكتشاف معارف جديدة.</a:t>
            </a:r>
          </a:p>
          <a:p>
            <a:pPr algn="r">
              <a:defRPr/>
            </a:pPr>
            <a:endParaRPr lang="ar-SA" b="1" dirty="0">
              <a:solidFill>
                <a:srgbClr val="0070C0"/>
              </a:solidFill>
            </a:endParaRPr>
          </a:p>
        </p:txBody>
      </p:sp>
    </p:spTree>
    <p:extLst>
      <p:ext uri="{BB962C8B-B14F-4D97-AF65-F5344CB8AC3E}">
        <p14:creationId xmlns:p14="http://schemas.microsoft.com/office/powerpoint/2010/main" val="589938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AutoShape 4" descr="نسيج زهري"/>
          <p:cNvSpPr>
            <a:spLocks noChangeArrowheads="1"/>
          </p:cNvSpPr>
          <p:nvPr/>
        </p:nvSpPr>
        <p:spPr bwMode="auto">
          <a:xfrm>
            <a:off x="762000" y="304800"/>
            <a:ext cx="4800600" cy="12954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2400" b="1" dirty="0">
                <a:solidFill>
                  <a:schemeClr val="accent1">
                    <a:lumMod val="25000"/>
                  </a:schemeClr>
                </a:solidFill>
              </a:rPr>
              <a:t>تابع طرق الحصول على المعرفة</a:t>
            </a:r>
            <a:endParaRPr lang="ar-SA" sz="2400" b="1" dirty="0">
              <a:solidFill>
                <a:srgbClr val="0070C0"/>
              </a:solidFill>
            </a:endParaRPr>
          </a:p>
        </p:txBody>
      </p:sp>
      <p:sp>
        <p:nvSpPr>
          <p:cNvPr id="8195" name="مستطيل مستدير الزوايا 2"/>
          <p:cNvSpPr>
            <a:spLocks noChangeArrowheads="1"/>
          </p:cNvSpPr>
          <p:nvPr/>
        </p:nvSpPr>
        <p:spPr bwMode="auto">
          <a:xfrm>
            <a:off x="228600" y="1600200"/>
            <a:ext cx="8763000" cy="4876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chemeClr val="accent5">
                    <a:lumMod val="25000"/>
                  </a:schemeClr>
                </a:solidFill>
              </a:rPr>
              <a:t>4- التفكير الاستقرائي:</a:t>
            </a:r>
          </a:p>
          <a:p>
            <a:pPr algn="r">
              <a:defRPr/>
            </a:pPr>
            <a:r>
              <a:rPr lang="ar-SA" b="1" dirty="0">
                <a:solidFill>
                  <a:srgbClr val="660033"/>
                </a:solidFill>
              </a:rPr>
              <a:t>أعلنه فرنسيس بيكون ببداية القرن السابع عشر ليحل محل التفكير القياسي.</a:t>
            </a:r>
          </a:p>
          <a:p>
            <a:pPr algn="r">
              <a:defRPr/>
            </a:pPr>
            <a:r>
              <a:rPr lang="ar-SA" b="1" dirty="0">
                <a:solidFill>
                  <a:srgbClr val="660033"/>
                </a:solidFill>
              </a:rPr>
              <a:t>وفيه ينتقل من الشواهد الجزئية للحكم الكلي.وفحص كل الجزئيات للوصول للنتيجة يسمى الاستقراء التام فهل هذا ممكن؟</a:t>
            </a:r>
          </a:p>
          <a:p>
            <a:pPr algn="r">
              <a:defRPr/>
            </a:pPr>
            <a:r>
              <a:rPr lang="ar-SA" b="1" u="sng" dirty="0">
                <a:solidFill>
                  <a:schemeClr val="accent1">
                    <a:lumMod val="25000"/>
                  </a:schemeClr>
                </a:solidFill>
              </a:rPr>
              <a:t>5- الاستقراء الناقص:</a:t>
            </a:r>
          </a:p>
          <a:p>
            <a:pPr algn="r">
              <a:defRPr/>
            </a:pPr>
            <a:r>
              <a:rPr lang="ar-SA" b="1" dirty="0">
                <a:solidFill>
                  <a:srgbClr val="7030A0"/>
                </a:solidFill>
              </a:rPr>
              <a:t>وفيه يكتفي الباحث </a:t>
            </a:r>
            <a:r>
              <a:rPr lang="ar-SA" b="1" u="sng" dirty="0">
                <a:solidFill>
                  <a:srgbClr val="7030A0"/>
                </a:solidFill>
              </a:rPr>
              <a:t>بفحص عينة </a:t>
            </a:r>
            <a:r>
              <a:rPr lang="ar-SA" b="1" dirty="0">
                <a:solidFill>
                  <a:srgbClr val="7030A0"/>
                </a:solidFill>
              </a:rPr>
              <a:t>من الجزئيات لا كلها للانتقال للحكم على الكل. ولكن صدق وصحة الحكم تتوقف على مدى تمثيل العينة للمجتمع الممثلة له، إذا الاستقراء الناقص يقدم معرفة تحتمل الصدق والخطأ فهي استنتاجات.</a:t>
            </a:r>
          </a:p>
        </p:txBody>
      </p:sp>
    </p:spTree>
    <p:extLst>
      <p:ext uri="{BB962C8B-B14F-4D97-AF65-F5344CB8AC3E}">
        <p14:creationId xmlns:p14="http://schemas.microsoft.com/office/powerpoint/2010/main" val="12279822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ppt_x"/>
                                          </p:val>
                                        </p:tav>
                                        <p:tav tm="100000">
                                          <p:val>
                                            <p:strVal val="#ppt_x"/>
                                          </p:val>
                                        </p:tav>
                                      </p:tavLst>
                                    </p:anim>
                                    <p:anim calcmode="lin" valueType="num">
                                      <p:cBhvr additive="base">
                                        <p:cTn id="8" dur="500" fill="hold"/>
                                        <p:tgtEl>
                                          <p:spTgt spid="1689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ppt_x"/>
                                          </p:val>
                                        </p:tav>
                                        <p:tav tm="100000">
                                          <p:val>
                                            <p:strVal val="#ppt_x"/>
                                          </p:val>
                                        </p:tav>
                                      </p:tavLst>
                                    </p:anim>
                                    <p:anim calcmode="lin" valueType="num">
                                      <p:cBhvr additive="base">
                                        <p:cTn id="1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animBg="1"/>
      <p:bldP spid="819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819</Words>
  <Application>Microsoft Office PowerPoint</Application>
  <PresentationFormat>عرض على الشاشة (3:4)‏</PresentationFormat>
  <Paragraphs>85</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2</cp:revision>
  <dcterms:created xsi:type="dcterms:W3CDTF">2019-03-14T05:19:27Z</dcterms:created>
  <dcterms:modified xsi:type="dcterms:W3CDTF">2019-03-14T05:24:20Z</dcterms:modified>
</cp:coreProperties>
</file>