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8DB7EA3-4636-48FC-A13F-E9F103696647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171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BC744A4-4456-49EE-8E32-17B528A49C0F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180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EB7F7C4-1B31-4066-BCAB-3DC793FE6D2B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172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C5DDE7F-CC80-47BF-95CA-0817A8CB47E2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173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24DBFB2-2D5E-4539-963D-F2EB57621A33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174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3B341B0-599C-4650-A889-E693439D3B9C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175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3AA0F8-908D-4F41-BD85-A139FB5C22BA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176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B176EC-BCCB-4747-A8C4-EBD6317851A6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177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545620E-D241-41D9-9960-BC10012C8B47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178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C091BDF-B469-4B84-8E3D-2C73D7B669B2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179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676400"/>
            <a:ext cx="8763000" cy="3048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7030A0"/>
                </a:solidFill>
              </a:rPr>
              <a:t>4– اختيارنا لأعمالنا يحتاج لاتباع مهارات البحث العلمي لتحليل قدراتنا وتحليل المهن نفسها......</a:t>
            </a:r>
          </a:p>
          <a:p>
            <a:pPr algn="r"/>
            <a:endParaRPr lang="ar-SA" b="1">
              <a:solidFill>
                <a:srgbClr val="7030A0"/>
              </a:solidFill>
            </a:endParaRPr>
          </a:p>
          <a:p>
            <a:pPr algn="r"/>
            <a:r>
              <a:rPr lang="ar-SA" b="1">
                <a:solidFill>
                  <a:srgbClr val="660033"/>
                </a:solidFill>
              </a:rPr>
              <a:t>5- أساليب البحث العلمي تسن أساليب حياتنا. </a:t>
            </a:r>
          </a:p>
        </p:txBody>
      </p:sp>
    </p:spTree>
    <p:extLst>
      <p:ext uri="{BB962C8B-B14F-4D97-AF65-F5344CB8AC3E}">
        <p14:creationId xmlns:p14="http://schemas.microsoft.com/office/powerpoint/2010/main" val="858950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0" y="381000"/>
            <a:ext cx="4038600" cy="12954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b="1">
                <a:solidFill>
                  <a:srgbClr val="006600"/>
                </a:solidFill>
              </a:rPr>
              <a:t>مفهوم العلم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981200"/>
            <a:ext cx="8763000" cy="3733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9900CC"/>
                </a:solidFill>
              </a:rPr>
              <a:t>1</a:t>
            </a:r>
            <a:r>
              <a:rPr lang="ar-SA" b="1" u="sng">
                <a:solidFill>
                  <a:srgbClr val="9900CC"/>
                </a:solidFill>
              </a:rPr>
              <a:t>- العلم نشاط يهدف لزيادة قدرة الانسان على السيطرة على الطبيعة ، فكلما زادت معارف الانسان ببيئته ،زادت قدرته على فهمها،ومن ثم زادت قدرته على ضبطها والتحكم فيها.</a:t>
            </a:r>
          </a:p>
          <a:p>
            <a:pPr algn="r"/>
            <a:endParaRPr lang="ar-SA" b="1" u="sng">
              <a:solidFill>
                <a:srgbClr val="D60093"/>
              </a:solidFill>
            </a:endParaRPr>
          </a:p>
          <a:p>
            <a:pPr algn="r"/>
            <a:r>
              <a:rPr lang="ar-SA" b="1" u="sng">
                <a:solidFill>
                  <a:srgbClr val="9900CC"/>
                </a:solidFill>
              </a:rPr>
              <a:t>2 – العلم نشاط انساني يهدف لفهم الظواهر المختلفة من خلال ايجاد العلاقات والقوانين التي تحكم الظواهر والتنبؤ بالظواهر والأحداث وايجاد الطرق المناسبة لضبطها والتحكم فيها.</a:t>
            </a:r>
            <a:endParaRPr lang="ar-SA" b="1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325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3600" b="1"/>
              <a:t>تعريف البحث العلمي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2209800"/>
            <a:ext cx="8763000" cy="2590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sz="3600" b="1" u="sng" dirty="0">
                <a:solidFill>
                  <a:schemeClr val="accent1">
                    <a:lumMod val="25000"/>
                  </a:schemeClr>
                </a:solidFill>
              </a:rPr>
              <a:t>تتعدد تعريفات البحث:</a:t>
            </a:r>
          </a:p>
          <a:p>
            <a:pPr algn="r">
              <a:defRPr/>
            </a:pPr>
            <a:r>
              <a:rPr lang="ar-SA" sz="3600" b="1" u="sng" dirty="0">
                <a:solidFill>
                  <a:schemeClr val="accent1">
                    <a:lumMod val="25000"/>
                  </a:schemeClr>
                </a:solidFill>
              </a:rPr>
              <a:t>لماذا؟</a:t>
            </a:r>
          </a:p>
          <a:p>
            <a:pPr>
              <a:defRPr/>
            </a:pPr>
            <a:r>
              <a:rPr lang="ar-SA" b="1" dirty="0">
                <a:solidFill>
                  <a:srgbClr val="003399"/>
                </a:solidFill>
              </a:rPr>
              <a:t>1</a:t>
            </a:r>
            <a:r>
              <a:rPr lang="ar-SA" b="1" dirty="0">
                <a:solidFill>
                  <a:srgbClr val="006600"/>
                </a:solidFill>
              </a:rPr>
              <a:t>- لتعدد أساليبه.   </a:t>
            </a:r>
          </a:p>
          <a:p>
            <a:pPr>
              <a:defRPr/>
            </a:pPr>
            <a:r>
              <a:rPr lang="ar-SA" b="1" dirty="0">
                <a:solidFill>
                  <a:srgbClr val="006600"/>
                </a:solidFill>
              </a:rPr>
              <a:t>     2- وعدم تحديد مفهوم العلم</a:t>
            </a:r>
            <a:r>
              <a:rPr lang="ar-SA" b="1" dirty="0">
                <a:solidFill>
                  <a:srgbClr val="0033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158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تابع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تعريف البحث العلمي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22098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فان دالين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يعرفه بأنه محاولة دقيقة ومنظمة وناقدة للتوصل لحلول لجميع المشكلات التي تواجهها البشرية وتثير قلقه.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44196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وينتي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هو استقصاء دقيق يهدف لاكتشاف حقائق وقواعد عامة يمكن التأكد من صحتها</a:t>
            </a:r>
          </a:p>
        </p:txBody>
      </p:sp>
    </p:spTree>
    <p:extLst>
      <p:ext uri="{BB962C8B-B14F-4D97-AF65-F5344CB8AC3E}">
        <p14:creationId xmlns:p14="http://schemas.microsoft.com/office/powerpoint/2010/main" val="291145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تابع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تعريف البحث العلمي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20574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بولينسكي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هو استقصاء دقيق منظم يهدف لاكتشاف المعارف والتأكد من صحتها عن طريق الاختبار العلمي.</a:t>
            </a:r>
          </a:p>
        </p:txBody>
      </p:sp>
      <p:sp>
        <p:nvSpPr>
          <p:cNvPr id="5" name="مستطيل مستدير الزوايا 2"/>
          <p:cNvSpPr>
            <a:spLocks noChangeArrowheads="1"/>
          </p:cNvSpPr>
          <p:nvPr/>
        </p:nvSpPr>
        <p:spPr bwMode="auto">
          <a:xfrm>
            <a:off x="304800" y="41910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660033"/>
                </a:solidFill>
              </a:rPr>
              <a:t>- تعريف: فاخر</a:t>
            </a:r>
            <a:r>
              <a:rPr lang="ar-SA" b="1">
                <a:solidFill>
                  <a:srgbClr val="003399"/>
                </a:solidFill>
              </a:rPr>
              <a:t>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البحث النظامي والمضبوط والتجريبي عن العلاقات المتبادلة بين الحوادث المختلفة.</a:t>
            </a:r>
          </a:p>
        </p:txBody>
      </p:sp>
    </p:spTree>
    <p:extLst>
      <p:ext uri="{BB962C8B-B14F-4D97-AF65-F5344CB8AC3E}">
        <p14:creationId xmlns:p14="http://schemas.microsoft.com/office/powerpoint/2010/main" val="4104437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تابع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تعريف البحث العلمي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17526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إذا البحث العلمي: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25000"/>
                  </a:schemeClr>
                </a:solidFill>
              </a:rPr>
              <a:t>هو جهد علمي يهدف إلى اكتشاف الحقائق الجديدة، والتأكد من صحتها وتحليل العلاقات بين الحقائق المختلفة.</a:t>
            </a:r>
          </a:p>
        </p:txBody>
      </p:sp>
      <p:sp>
        <p:nvSpPr>
          <p:cNvPr id="6" name="مستطيل مستدير الزوايا 2"/>
          <p:cNvSpPr>
            <a:spLocks noChangeArrowheads="1"/>
          </p:cNvSpPr>
          <p:nvPr/>
        </p:nvSpPr>
        <p:spPr bwMode="auto">
          <a:xfrm>
            <a:off x="304800" y="4114800"/>
            <a:ext cx="8763000" cy="1981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إذا البحث العلمي:</a:t>
            </a:r>
          </a:p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هو جهود منظمة يقوم </a:t>
            </a:r>
            <a:r>
              <a:rPr lang="ar-SA" b="1" u="sng" dirty="0" err="1">
                <a:solidFill>
                  <a:srgbClr val="660033"/>
                </a:solidFill>
              </a:rPr>
              <a:t>بها</a:t>
            </a:r>
            <a:r>
              <a:rPr lang="ar-SA" b="1" u="sng" dirty="0">
                <a:solidFill>
                  <a:srgbClr val="660033"/>
                </a:solidFill>
              </a:rPr>
              <a:t> </a:t>
            </a:r>
            <a:r>
              <a:rPr lang="ar-SA" b="1" u="sng" dirty="0" err="1">
                <a:solidFill>
                  <a:srgbClr val="660033"/>
                </a:solidFill>
              </a:rPr>
              <a:t>الانسان</a:t>
            </a:r>
            <a:r>
              <a:rPr lang="ar-SA" b="1" u="sng" dirty="0">
                <a:solidFill>
                  <a:srgbClr val="660033"/>
                </a:solidFill>
              </a:rPr>
              <a:t>، مستخدما الأسلوب العلمي لاكتشاف ظواهر بيئته واكتشاف العلاقات بينها، ومن ثم زيادة سيطرته علي بيئته.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6637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76200" y="304800"/>
            <a:ext cx="4038600" cy="1447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وتشترك جميع التعريفات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فيما يلي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304800" y="1828800"/>
            <a:ext cx="8763000" cy="43434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1- البحث العلمي محاولة منظمة تعتمد على الأسلوب المنهجي وليس الأساليب غير العلمية مثل.......؟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2- يهدف البحث العلمي لتوسيع معارف الإنسان وبالتالي زيادة تكيفه مع بيئته.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3- يختبر المعارف التي يتوصل إليها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الانسان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ولا يعلنها إلا بعد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اثباتها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والتأكد من صحتها.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4- البحث العلمي يشمل جميع مناحي الحياة بكل مشكلاتها.</a:t>
            </a:r>
          </a:p>
          <a:p>
            <a:pPr algn="r">
              <a:defRPr/>
            </a:pPr>
            <a:endParaRPr lang="ar-SA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360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-76200" y="152400"/>
            <a:ext cx="4038600" cy="9906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3600" b="1">
                <a:solidFill>
                  <a:srgbClr val="D60093"/>
                </a:solidFill>
              </a:rPr>
              <a:t>ميادين البحث العلمي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219200"/>
            <a:ext cx="8763000" cy="4953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تتعدد الميادين ومنها: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1- الظواهر الطبيعية.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2- ......... الاجتماعية.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3-.......... الانسانية.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4- ......... الاقتصادية.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5- ......... الثقافية.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6- .......... التربوية.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كان يعتقد أن المجالات الانسانية لا يمكن استخدام المنهج العلمي؟ وهل هذا صحيح؟ وهذا سبب تأخر ظهور العلوم الانسانية كعلم النفس والاجتماع ....</a:t>
            </a:r>
          </a:p>
          <a:p>
            <a:pPr algn="r"/>
            <a:endParaRPr lang="ar-SA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560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AutoShape 4" descr="نسيج زهري"/>
          <p:cNvSpPr>
            <a:spLocks noChangeArrowheads="1"/>
          </p:cNvSpPr>
          <p:nvPr/>
        </p:nvSpPr>
        <p:spPr bwMode="auto">
          <a:xfrm>
            <a:off x="-76200" y="152400"/>
            <a:ext cx="4038600" cy="9906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b="1">
                <a:solidFill>
                  <a:srgbClr val="006600"/>
                </a:solidFill>
              </a:rPr>
              <a:t>ولكن الظاهرة الانسانية</a:t>
            </a:r>
          </a:p>
        </p:txBody>
      </p:sp>
      <p:sp>
        <p:nvSpPr>
          <p:cNvPr id="8195" name="مستطيل مستدير الزوايا 2"/>
          <p:cNvSpPr>
            <a:spLocks noChangeArrowheads="1"/>
          </p:cNvSpPr>
          <p:nvPr/>
        </p:nvSpPr>
        <p:spPr bwMode="auto">
          <a:xfrm>
            <a:off x="228600" y="1219200"/>
            <a:ext cx="8763000" cy="5257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>
                <a:solidFill>
                  <a:srgbClr val="003399"/>
                </a:solidFill>
              </a:rPr>
              <a:t>1</a:t>
            </a:r>
            <a:r>
              <a:rPr lang="ar-SA" b="1" u="sng">
                <a:solidFill>
                  <a:srgbClr val="D60093"/>
                </a:solidFill>
              </a:rPr>
              <a:t>- يمكن دراستها بشكل علمي؟</a:t>
            </a: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ولكن  بشكل صعب وذلك للأسباب التالية :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1- الظواهر الطبيعية ثابتة نسبيا بعكس الظواهر الانسانية كالقيم والاتجاهات فهي ظواهر متغيرة؟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2- الظواهر الطبيعية بسيطة يمكن ملاحظتها وقياسها  وتفسيرها والتحكم فيها بعكس الظواهر الانسانية حيث يتدخل فيها العديد من العوامل.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3- موقف الباحث العلمي للظواهر الطبيعية ثابت موضوعي بعكس الظواهر الانسانية تكون ذاتية.</a:t>
            </a:r>
          </a:p>
          <a:p>
            <a:pPr algn="r"/>
            <a:r>
              <a:rPr lang="ar-SA" b="1">
                <a:solidFill>
                  <a:srgbClr val="003399"/>
                </a:solidFill>
              </a:rPr>
              <a:t>4- يستطيع الباحث التحكم في الظواهر الطبيعية واخضاعها للتجريب بشكل أكثر دقة من الظواهر الانسانية.</a:t>
            </a:r>
          </a:p>
        </p:txBody>
      </p:sp>
    </p:spTree>
    <p:extLst>
      <p:ext uri="{BB962C8B-B14F-4D97-AF65-F5344CB8AC3E}">
        <p14:creationId xmlns:p14="http://schemas.microsoft.com/office/powerpoint/2010/main" val="194469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81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نسيج زهري"/>
          <p:cNvSpPr>
            <a:spLocks noChangeArrowheads="1"/>
          </p:cNvSpPr>
          <p:nvPr/>
        </p:nvSpPr>
        <p:spPr bwMode="auto">
          <a:xfrm>
            <a:off x="685800" y="1905000"/>
            <a:ext cx="7467600" cy="2286000"/>
          </a:xfrm>
          <a:prstGeom prst="star8">
            <a:avLst>
              <a:gd name="adj" fmla="val 3825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r>
              <a:rPr lang="ar-SA" sz="4400" b="1">
                <a:solidFill>
                  <a:srgbClr val="00B050"/>
                </a:solidFill>
              </a:rPr>
              <a:t>الموضوع الثاني</a:t>
            </a:r>
          </a:p>
          <a:p>
            <a:r>
              <a:rPr lang="ar-SA" sz="4400" b="1">
                <a:solidFill>
                  <a:srgbClr val="00B050"/>
                </a:solidFill>
              </a:rPr>
              <a:t>1- مفهوم العلم وأهدافه</a:t>
            </a:r>
            <a:endParaRPr lang="en-US" sz="4400" b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31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عرض على الشاشة (3:4)‏</PresentationFormat>
  <Paragraphs>65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1</cp:revision>
  <dcterms:created xsi:type="dcterms:W3CDTF">2019-03-14T05:19:27Z</dcterms:created>
  <dcterms:modified xsi:type="dcterms:W3CDTF">2019-03-14T05:21:58Z</dcterms:modified>
</cp:coreProperties>
</file>