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4E0F4B8-E63F-4CB7-9BFA-C30F020909C0}"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D77EE54-D014-4A0C-8F81-B84C2CBA06ED}" type="slidenum">
              <a:rPr lang="ar-IQ" smtClean="0"/>
              <a:t>‹#›</a:t>
            </a:fld>
            <a:endParaRPr lang="ar-IQ"/>
          </a:p>
        </p:txBody>
      </p:sp>
    </p:spTree>
    <p:extLst>
      <p:ext uri="{BB962C8B-B14F-4D97-AF65-F5344CB8AC3E}">
        <p14:creationId xmlns:p14="http://schemas.microsoft.com/office/powerpoint/2010/main" val="95252704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1A8E74B-CDA5-495A-9342-1113B06EF77F}" type="slidenum">
              <a:rPr lang="ar-SA" sz="1200" smtClean="0"/>
              <a:pPr eaLnBrk="1" hangingPunct="1"/>
              <a:t>1</a:t>
            </a:fld>
            <a:endParaRPr lang="en-US" sz="1200" smtClean="0"/>
          </a:p>
        </p:txBody>
      </p:sp>
      <p:sp>
        <p:nvSpPr>
          <p:cNvPr id="160771" name="Rectangle 2"/>
          <p:cNvSpPr>
            <a:spLocks noRo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B73A468-1B6F-4629-B34A-00DF2C2F56D2}" type="slidenum">
              <a:rPr lang="ar-SA" sz="1200" smtClean="0"/>
              <a:pPr eaLnBrk="1" hangingPunct="1"/>
              <a:t>10</a:t>
            </a:fld>
            <a:endParaRPr lang="en-US" sz="1200" smtClean="0"/>
          </a:p>
        </p:txBody>
      </p:sp>
      <p:sp>
        <p:nvSpPr>
          <p:cNvPr id="169987" name="Rectangle 2"/>
          <p:cNvSpPr>
            <a:spLocks noRo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D0436F7-F846-4807-A35F-9C611EDC2CF3}" type="slidenum">
              <a:rPr lang="ar-SA" sz="1200" smtClean="0"/>
              <a:pPr eaLnBrk="1" hangingPunct="1"/>
              <a:t>2</a:t>
            </a:fld>
            <a:endParaRPr lang="en-US" sz="1200" smtClean="0"/>
          </a:p>
        </p:txBody>
      </p:sp>
      <p:sp>
        <p:nvSpPr>
          <p:cNvPr id="161795" name="Rectangle 2"/>
          <p:cNvSpPr>
            <a:spLocks noRo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B4AC580F-C414-47FF-ABFA-E7B04D4B19A6}" type="slidenum">
              <a:rPr lang="ar-SA" sz="1200" smtClean="0"/>
              <a:pPr eaLnBrk="1" hangingPunct="1"/>
              <a:t>3</a:t>
            </a:fld>
            <a:endParaRPr lang="en-US" sz="1200" smtClean="0"/>
          </a:p>
        </p:txBody>
      </p:sp>
      <p:sp>
        <p:nvSpPr>
          <p:cNvPr id="162819" name="Rectangle 2"/>
          <p:cNvSpPr>
            <a:spLocks noRo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904AF696-3FA0-4C1E-9C23-77E4E7442C9B}" type="slidenum">
              <a:rPr lang="ar-SA" sz="1200" smtClean="0"/>
              <a:pPr eaLnBrk="1" hangingPunct="1"/>
              <a:t>4</a:t>
            </a:fld>
            <a:endParaRPr lang="en-US" sz="1200" smtClean="0"/>
          </a:p>
        </p:txBody>
      </p:sp>
      <p:sp>
        <p:nvSpPr>
          <p:cNvPr id="163843" name="Rectangle 2"/>
          <p:cNvSpPr>
            <a:spLocks noRo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4325D0A9-D2D4-4ED7-B5C4-2F50EC38113D}" type="slidenum">
              <a:rPr lang="ar-SA" sz="1200" smtClean="0"/>
              <a:pPr eaLnBrk="1" hangingPunct="1"/>
              <a:t>5</a:t>
            </a:fld>
            <a:endParaRPr lang="en-US" sz="1200" smtClean="0"/>
          </a:p>
        </p:txBody>
      </p:sp>
      <p:sp>
        <p:nvSpPr>
          <p:cNvPr id="164867" name="Rectangle 2"/>
          <p:cNvSpPr>
            <a:spLocks noRo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F6517060-C516-4A64-9A96-785664B45380}" type="slidenum">
              <a:rPr lang="ar-SA" sz="1200" smtClean="0"/>
              <a:pPr eaLnBrk="1" hangingPunct="1"/>
              <a:t>6</a:t>
            </a:fld>
            <a:endParaRPr lang="en-US" sz="1200" smtClean="0"/>
          </a:p>
        </p:txBody>
      </p:sp>
      <p:sp>
        <p:nvSpPr>
          <p:cNvPr id="165891" name="Rectangle 2"/>
          <p:cNvSpPr>
            <a:spLocks noRo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C3773F43-76A6-4254-A331-5B742DEC655B}" type="slidenum">
              <a:rPr lang="ar-SA" sz="1200" smtClean="0"/>
              <a:pPr eaLnBrk="1" hangingPunct="1"/>
              <a:t>7</a:t>
            </a:fld>
            <a:endParaRPr lang="en-US" sz="1200" smtClean="0"/>
          </a:p>
        </p:txBody>
      </p:sp>
      <p:sp>
        <p:nvSpPr>
          <p:cNvPr id="166915" name="Rectangle 2"/>
          <p:cNvSpPr>
            <a:spLocks noRo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F02F6681-C7A9-4720-8AD5-FB33411FAD9E}" type="slidenum">
              <a:rPr lang="ar-SA" sz="1200" smtClean="0"/>
              <a:pPr eaLnBrk="1" hangingPunct="1"/>
              <a:t>8</a:t>
            </a:fld>
            <a:endParaRPr lang="en-US" sz="1200" smtClean="0"/>
          </a:p>
        </p:txBody>
      </p:sp>
      <p:sp>
        <p:nvSpPr>
          <p:cNvPr id="167939" name="Rectangle 2"/>
          <p:cNvSpPr>
            <a:spLocks noRo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88CBEAD-C720-458D-9ACA-B754B4CC888D}" type="slidenum">
              <a:rPr lang="ar-SA" sz="1200" smtClean="0"/>
              <a:pPr eaLnBrk="1" hangingPunct="1"/>
              <a:t>9</a:t>
            </a:fld>
            <a:endParaRPr lang="en-US" sz="1200" smtClean="0"/>
          </a:p>
        </p:txBody>
      </p:sp>
      <p:sp>
        <p:nvSpPr>
          <p:cNvPr id="168963" name="Rectangle 2"/>
          <p:cNvSpPr>
            <a:spLocks noRo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AutoShape 5" descr="نسيج زهري"/>
          <p:cNvSpPr>
            <a:spLocks noChangeArrowheads="1"/>
          </p:cNvSpPr>
          <p:nvPr/>
        </p:nvSpPr>
        <p:spPr bwMode="auto">
          <a:xfrm>
            <a:off x="762000" y="2438400"/>
            <a:ext cx="6934200" cy="2362200"/>
          </a:xfrm>
          <a:prstGeom prst="roundRect">
            <a:avLst>
              <a:gd name="adj" fmla="val 16667"/>
            </a:avLst>
          </a:prstGeom>
          <a:blipFill dpi="0" rotWithShape="1">
            <a:blip r:embed="rId3"/>
            <a:srcRect/>
            <a:tile tx="0" ty="0" sx="100000" sy="100000" flip="none" algn="tl"/>
          </a:blipFill>
          <a:ln w="9525">
            <a:round/>
            <a:headEnd/>
            <a:tailEnd/>
          </a:ln>
          <a:scene3d>
            <a:camera prst="legacyPerspectiveTopRight"/>
            <a:lightRig rig="legacyFlat3" dir="b"/>
          </a:scene3d>
          <a:sp3d extrusionH="887400" prstMaterial="legacyMatte">
            <a:bevelT w="13500" h="13500" prst="angle"/>
            <a:bevelB w="13500" h="13500" prst="angle"/>
            <a:extrusionClr>
              <a:srgbClr val="FFCCCC"/>
            </a:extrusionClr>
          </a:sp3d>
        </p:spPr>
        <p:txBody>
          <a:bodyPr wrap="none" anchor="ctr">
            <a:flatTx/>
          </a:bodyPr>
          <a:lstStyle/>
          <a:p>
            <a:r>
              <a:rPr lang="ar-SA" sz="6000" b="1">
                <a:solidFill>
                  <a:schemeClr val="accent2"/>
                </a:solidFill>
                <a:cs typeface="Andalus" pitchFamily="18" charset="-78"/>
              </a:rPr>
              <a:t>بسم الله الرحمن الرحيم</a:t>
            </a:r>
            <a:endParaRPr lang="en-US" sz="6000" b="1">
              <a:solidFill>
                <a:schemeClr val="accent2"/>
              </a:solidFill>
              <a:cs typeface="Andalus" pitchFamily="18" charset="-78"/>
            </a:endParaRPr>
          </a:p>
        </p:txBody>
      </p:sp>
    </p:spTree>
    <p:extLst>
      <p:ext uri="{BB962C8B-B14F-4D97-AF65-F5344CB8AC3E}">
        <p14:creationId xmlns:p14="http://schemas.microsoft.com/office/powerpoint/2010/main" val="2344594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diamond(in)">
                                      <p:cBhvr>
                                        <p:cTn id="7" dur="20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 y="304800"/>
            <a:ext cx="6553200" cy="16002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3200" b="1">
                <a:solidFill>
                  <a:srgbClr val="0070C0"/>
                </a:solidFill>
              </a:rPr>
              <a:t>ماذا يعني إتباعنا لأساليب البحث</a:t>
            </a:r>
          </a:p>
          <a:p>
            <a:r>
              <a:rPr lang="ar-SA" sz="3200" b="1">
                <a:solidFill>
                  <a:srgbClr val="0070C0"/>
                </a:solidFill>
              </a:rPr>
              <a:t> العلمي</a:t>
            </a:r>
          </a:p>
        </p:txBody>
      </p:sp>
      <p:sp>
        <p:nvSpPr>
          <p:cNvPr id="8195" name="مستطيل مستدير الزوايا 2"/>
          <p:cNvSpPr>
            <a:spLocks noChangeArrowheads="1"/>
          </p:cNvSpPr>
          <p:nvPr/>
        </p:nvSpPr>
        <p:spPr bwMode="auto">
          <a:xfrm>
            <a:off x="228600" y="1905000"/>
            <a:ext cx="8763000" cy="44958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a:solidFill>
                  <a:srgbClr val="7030A0"/>
                </a:solidFill>
              </a:rPr>
              <a:t>1 – يعني أن نستخدم طريقة علمية منظمة في مواجهة كل مشكلاتنا الخاصة والعامة وهذا يعني:</a:t>
            </a:r>
          </a:p>
          <a:p>
            <a:pPr algn="r"/>
            <a:r>
              <a:rPr lang="ar-SA" b="1">
                <a:solidFill>
                  <a:srgbClr val="7030A0"/>
                </a:solidFill>
              </a:rPr>
              <a:t>- تحديد المشكلات بدقة.</a:t>
            </a:r>
          </a:p>
          <a:p>
            <a:pPr algn="r">
              <a:buFontTx/>
              <a:buChar char="-"/>
            </a:pPr>
            <a:r>
              <a:rPr lang="ar-SA" b="1">
                <a:solidFill>
                  <a:srgbClr val="7030A0"/>
                </a:solidFill>
              </a:rPr>
              <a:t>وضع فروض مبدئية.</a:t>
            </a:r>
          </a:p>
          <a:p>
            <a:pPr algn="r">
              <a:buFontTx/>
              <a:buChar char="-"/>
            </a:pPr>
            <a:r>
              <a:rPr lang="ar-SA" b="1">
                <a:solidFill>
                  <a:srgbClr val="7030A0"/>
                </a:solidFill>
              </a:rPr>
              <a:t>- تحديد اجراءات للتأكد من صحتها والوصول للحل.</a:t>
            </a:r>
          </a:p>
          <a:p>
            <a:pPr algn="r">
              <a:buFontTx/>
              <a:buChar char="-"/>
            </a:pPr>
            <a:r>
              <a:rPr lang="ar-SA" b="1">
                <a:solidFill>
                  <a:srgbClr val="660033"/>
                </a:solidFill>
              </a:rPr>
              <a:t>2- يعني زيادة قدرتنا على نقد الأبحاث ومن ثم الاستفادة منها على أكمل وجه.</a:t>
            </a:r>
          </a:p>
          <a:p>
            <a:pPr algn="r">
              <a:buFontTx/>
              <a:buChar char="-"/>
            </a:pPr>
            <a:r>
              <a:rPr lang="ar-SA" b="1">
                <a:solidFill>
                  <a:srgbClr val="003399"/>
                </a:solidFill>
              </a:rPr>
              <a:t>3- ممارسة آي عمل أو مهنة واتقانها وتطويرها يتطلب اتقان مهارات البحث العلمي </a:t>
            </a:r>
          </a:p>
        </p:txBody>
      </p:sp>
    </p:spTree>
    <p:extLst>
      <p:ext uri="{BB962C8B-B14F-4D97-AF65-F5344CB8AC3E}">
        <p14:creationId xmlns:p14="http://schemas.microsoft.com/office/powerpoint/2010/main" val="3676406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AutoShape 6" descr="نسيج زهري"/>
          <p:cNvSpPr>
            <a:spLocks noChangeArrowheads="1"/>
          </p:cNvSpPr>
          <p:nvPr/>
        </p:nvSpPr>
        <p:spPr bwMode="auto">
          <a:xfrm>
            <a:off x="838200" y="1524000"/>
            <a:ext cx="7162800" cy="29718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4000" b="1">
                <a:cs typeface="Andalus" pitchFamily="18" charset="-78"/>
              </a:rPr>
              <a:t>بنهاية دراسة المقرر يتوقع أن</a:t>
            </a:r>
          </a:p>
          <a:p>
            <a:r>
              <a:rPr lang="ar-SA" sz="4000" b="1">
                <a:cs typeface="Andalus" pitchFamily="18" charset="-78"/>
              </a:rPr>
              <a:t>تكوني قادرة على</a:t>
            </a:r>
            <a:endParaRPr lang="en-US" sz="4000" b="1">
              <a:cs typeface="Andalus" pitchFamily="18" charset="-78"/>
            </a:endParaRPr>
          </a:p>
        </p:txBody>
      </p:sp>
    </p:spTree>
    <p:extLst>
      <p:ext uri="{BB962C8B-B14F-4D97-AF65-F5344CB8AC3E}">
        <p14:creationId xmlns:p14="http://schemas.microsoft.com/office/powerpoint/2010/main" val="2749261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additive="base">
                                        <p:cTn id="7" dur="500" fill="hold"/>
                                        <p:tgtEl>
                                          <p:spTgt spid="7174"/>
                                        </p:tgtEl>
                                        <p:attrNameLst>
                                          <p:attrName>ppt_x</p:attrName>
                                        </p:attrNameLst>
                                      </p:cBhvr>
                                      <p:tavLst>
                                        <p:tav tm="0">
                                          <p:val>
                                            <p:strVal val="#ppt_x"/>
                                          </p:val>
                                        </p:tav>
                                        <p:tav tm="100000">
                                          <p:val>
                                            <p:strVal val="#ppt_x"/>
                                          </p:val>
                                        </p:tav>
                                      </p:tavLst>
                                    </p:anim>
                                    <p:anim calcmode="lin" valueType="num">
                                      <p:cBhvr additive="base">
                                        <p:cTn id="8"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13" descr="نسيج زهري"/>
          <p:cNvSpPr>
            <a:spLocks noChangeArrowheads="1"/>
          </p:cNvSpPr>
          <p:nvPr/>
        </p:nvSpPr>
        <p:spPr bwMode="auto">
          <a:xfrm>
            <a:off x="381000" y="457200"/>
            <a:ext cx="8382000" cy="6248400"/>
          </a:xfrm>
          <a:prstGeom prst="roundRect">
            <a:avLst>
              <a:gd name="adj" fmla="val 16667"/>
            </a:avLst>
          </a:prstGeom>
          <a:blipFill dpi="0" rotWithShape="1">
            <a:blip r:embed="rId3"/>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lgn="r"/>
            <a:r>
              <a:rPr lang="ar-SA" sz="2400" b="1"/>
              <a:t>1</a:t>
            </a:r>
            <a:r>
              <a:rPr lang="ar-SA" b="1"/>
              <a:t>- استنتاج مفهوم البحث العلمي وتحددي أهميته.</a:t>
            </a:r>
          </a:p>
          <a:p>
            <a:pPr algn="r"/>
            <a:r>
              <a:rPr lang="ar-SA" b="1"/>
              <a:t>2- تحدد خطوات البحث العلمي.</a:t>
            </a:r>
          </a:p>
          <a:p>
            <a:pPr algn="r"/>
            <a:r>
              <a:rPr lang="ar-SA" b="1"/>
              <a:t>3- التمييز بين المناهج المختلفة للبحث العلمي.</a:t>
            </a:r>
          </a:p>
          <a:p>
            <a:pPr algn="r"/>
            <a:r>
              <a:rPr lang="ar-SA" b="1"/>
              <a:t>4- تحديد العناصر الأساسية لخطة البحث العلمي.</a:t>
            </a:r>
          </a:p>
          <a:p>
            <a:pPr algn="r"/>
            <a:r>
              <a:rPr lang="ar-SA" b="1"/>
              <a:t>5- اكتساب مهارات البحث العلمي.</a:t>
            </a:r>
          </a:p>
          <a:p>
            <a:pPr algn="r"/>
            <a:r>
              <a:rPr lang="ar-SA" b="1"/>
              <a:t>6- اتقان التعامل مع مصادر المعرفة.</a:t>
            </a:r>
          </a:p>
          <a:p>
            <a:pPr algn="r"/>
            <a:r>
              <a:rPr lang="ar-SA" b="1"/>
              <a:t>7- اتقان مهارة كتابة المراجع والتوثيق.</a:t>
            </a:r>
          </a:p>
          <a:p>
            <a:pPr algn="r"/>
            <a:r>
              <a:rPr lang="ar-SA" b="1"/>
              <a:t>8- توظيف ما اكتسبته في هذا المقرر في كتابة خطة بحث بطريقة </a:t>
            </a:r>
          </a:p>
          <a:p>
            <a:pPr algn="r"/>
            <a:r>
              <a:rPr lang="ar-SA" b="1"/>
              <a:t>علمية.</a:t>
            </a:r>
          </a:p>
          <a:p>
            <a:pPr algn="r"/>
            <a:endParaRPr lang="ar-SA" sz="2400" b="1"/>
          </a:p>
        </p:txBody>
      </p:sp>
    </p:spTree>
    <p:extLst>
      <p:ext uri="{BB962C8B-B14F-4D97-AF65-F5344CB8AC3E}">
        <p14:creationId xmlns:p14="http://schemas.microsoft.com/office/powerpoint/2010/main" val="2165621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AutoShape 6" descr="نسيج زهري"/>
          <p:cNvSpPr>
            <a:spLocks noChangeArrowheads="1"/>
          </p:cNvSpPr>
          <p:nvPr/>
        </p:nvSpPr>
        <p:spPr bwMode="auto">
          <a:xfrm>
            <a:off x="838200" y="1524000"/>
            <a:ext cx="7162800" cy="29718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4000" b="1">
                <a:cs typeface="Andalus" pitchFamily="18" charset="-78"/>
              </a:rPr>
              <a:t>موضوعات المقرر</a:t>
            </a:r>
            <a:endParaRPr lang="en-US" sz="4000" b="1">
              <a:cs typeface="Andalus" pitchFamily="18" charset="-78"/>
            </a:endParaRPr>
          </a:p>
        </p:txBody>
      </p:sp>
    </p:spTree>
    <p:extLst>
      <p:ext uri="{BB962C8B-B14F-4D97-AF65-F5344CB8AC3E}">
        <p14:creationId xmlns:p14="http://schemas.microsoft.com/office/powerpoint/2010/main" val="1411182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additive="base">
                                        <p:cTn id="7" dur="500" fill="hold"/>
                                        <p:tgtEl>
                                          <p:spTgt spid="7174"/>
                                        </p:tgtEl>
                                        <p:attrNameLst>
                                          <p:attrName>ppt_x</p:attrName>
                                        </p:attrNameLst>
                                      </p:cBhvr>
                                      <p:tavLst>
                                        <p:tav tm="0">
                                          <p:val>
                                            <p:strVal val="#ppt_x"/>
                                          </p:val>
                                        </p:tav>
                                        <p:tav tm="100000">
                                          <p:val>
                                            <p:strVal val="#ppt_x"/>
                                          </p:val>
                                        </p:tav>
                                      </p:tavLst>
                                    </p:anim>
                                    <p:anim calcmode="lin" valueType="num">
                                      <p:cBhvr additive="base">
                                        <p:cTn id="8"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3" descr="نسيج زهري"/>
          <p:cNvSpPr>
            <a:spLocks noChangeArrowheads="1"/>
          </p:cNvSpPr>
          <p:nvPr/>
        </p:nvSpPr>
        <p:spPr bwMode="auto">
          <a:xfrm>
            <a:off x="381000" y="304800"/>
            <a:ext cx="8382000" cy="6248400"/>
          </a:xfrm>
          <a:prstGeom prst="roundRect">
            <a:avLst>
              <a:gd name="adj" fmla="val 16667"/>
            </a:avLst>
          </a:prstGeom>
          <a:blipFill dpi="0" rotWithShape="1">
            <a:blip r:embed="rId3" cstate="print"/>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lgn="r">
              <a:defRPr/>
            </a:pPr>
            <a:r>
              <a:rPr lang="ar-SA" b="1" dirty="0"/>
              <a:t>سوف ندرس :</a:t>
            </a:r>
          </a:p>
          <a:p>
            <a:pPr algn="r">
              <a:defRPr/>
            </a:pPr>
            <a:r>
              <a:rPr lang="ar-SA" b="1" u="sng" dirty="0">
                <a:solidFill>
                  <a:srgbClr val="006600"/>
                </a:solidFill>
              </a:rPr>
              <a:t>الموضوع الأول:</a:t>
            </a:r>
          </a:p>
          <a:p>
            <a:pPr algn="r">
              <a:defRPr/>
            </a:pPr>
            <a:r>
              <a:rPr lang="ar-SA" b="1" dirty="0">
                <a:solidFill>
                  <a:schemeClr val="accent2">
                    <a:lumMod val="75000"/>
                  </a:schemeClr>
                </a:solidFill>
              </a:rPr>
              <a:t>1- مفهوم البحث العلمي وأهميته.</a:t>
            </a:r>
          </a:p>
          <a:p>
            <a:pPr algn="r">
              <a:defRPr/>
            </a:pPr>
            <a:r>
              <a:rPr lang="ar-SA" b="1" dirty="0">
                <a:solidFill>
                  <a:schemeClr val="accent2">
                    <a:lumMod val="75000"/>
                  </a:schemeClr>
                </a:solidFill>
              </a:rPr>
              <a:t>2- العلم وأهدافه.</a:t>
            </a:r>
          </a:p>
          <a:p>
            <a:pPr algn="r">
              <a:defRPr/>
            </a:pPr>
            <a:r>
              <a:rPr lang="ar-SA" b="1" dirty="0">
                <a:solidFill>
                  <a:schemeClr val="accent2">
                    <a:lumMod val="75000"/>
                  </a:schemeClr>
                </a:solidFill>
              </a:rPr>
              <a:t>3- طرق الحصول على المعرفة.</a:t>
            </a:r>
          </a:p>
          <a:p>
            <a:pPr algn="r">
              <a:defRPr/>
            </a:pPr>
            <a:r>
              <a:rPr lang="ar-SA" b="1" dirty="0">
                <a:solidFill>
                  <a:schemeClr val="accent2">
                    <a:lumMod val="75000"/>
                  </a:schemeClr>
                </a:solidFill>
              </a:rPr>
              <a:t>4- أخلاقيات الباحث العلمي.</a:t>
            </a:r>
          </a:p>
          <a:p>
            <a:pPr algn="r">
              <a:defRPr/>
            </a:pPr>
            <a:r>
              <a:rPr lang="ar-SA" b="1" dirty="0">
                <a:solidFill>
                  <a:schemeClr val="accent2">
                    <a:lumMod val="75000"/>
                  </a:schemeClr>
                </a:solidFill>
              </a:rPr>
              <a:t>5- أوعية المعلومات .</a:t>
            </a:r>
          </a:p>
          <a:p>
            <a:pPr algn="r">
              <a:defRPr/>
            </a:pPr>
            <a:r>
              <a:rPr lang="ar-SA" b="1" u="sng" dirty="0">
                <a:solidFill>
                  <a:srgbClr val="006600"/>
                </a:solidFill>
              </a:rPr>
              <a:t>الموضوع الثاني:</a:t>
            </a:r>
          </a:p>
          <a:p>
            <a:pPr algn="r">
              <a:defRPr/>
            </a:pPr>
            <a:r>
              <a:rPr lang="ar-SA" b="1" u="sng" dirty="0">
                <a:solidFill>
                  <a:srgbClr val="006600"/>
                </a:solidFill>
              </a:rPr>
              <a:t>أساسيات البحث العلمي</a:t>
            </a:r>
            <a:r>
              <a:rPr lang="ar-SA" b="1" dirty="0"/>
              <a:t>:</a:t>
            </a:r>
          </a:p>
          <a:p>
            <a:pPr algn="r">
              <a:defRPr/>
            </a:pPr>
            <a:r>
              <a:rPr lang="ar-SA" b="1" dirty="0">
                <a:solidFill>
                  <a:srgbClr val="660033"/>
                </a:solidFill>
              </a:rPr>
              <a:t>1- مشكلة البحث.</a:t>
            </a:r>
          </a:p>
          <a:p>
            <a:pPr algn="r">
              <a:defRPr/>
            </a:pPr>
            <a:r>
              <a:rPr lang="ar-SA" b="1" dirty="0">
                <a:solidFill>
                  <a:srgbClr val="660033"/>
                </a:solidFill>
              </a:rPr>
              <a:t>2- خطة البحث.</a:t>
            </a:r>
          </a:p>
          <a:p>
            <a:pPr algn="r">
              <a:defRPr/>
            </a:pPr>
            <a:r>
              <a:rPr lang="ar-SA" b="1" dirty="0">
                <a:solidFill>
                  <a:srgbClr val="660033"/>
                </a:solidFill>
              </a:rPr>
              <a:t>3- فروض البحث</a:t>
            </a:r>
            <a:r>
              <a:rPr lang="ar-SA" b="1" dirty="0"/>
              <a:t>.</a:t>
            </a:r>
          </a:p>
        </p:txBody>
      </p:sp>
    </p:spTree>
    <p:extLst>
      <p:ext uri="{BB962C8B-B14F-4D97-AF65-F5344CB8AC3E}">
        <p14:creationId xmlns:p14="http://schemas.microsoft.com/office/powerpoint/2010/main" val="1854159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3" descr="نسيج زهري"/>
          <p:cNvSpPr>
            <a:spLocks noChangeArrowheads="1"/>
          </p:cNvSpPr>
          <p:nvPr/>
        </p:nvSpPr>
        <p:spPr bwMode="auto">
          <a:xfrm>
            <a:off x="381000" y="304800"/>
            <a:ext cx="8382000" cy="6248400"/>
          </a:xfrm>
          <a:prstGeom prst="roundRect">
            <a:avLst>
              <a:gd name="adj" fmla="val 16667"/>
            </a:avLst>
          </a:prstGeom>
          <a:blipFill dpi="0" rotWithShape="1">
            <a:blip r:embed="rId3" cstate="print"/>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lgn="r">
              <a:defRPr/>
            </a:pPr>
            <a:r>
              <a:rPr lang="ar-SA" b="1" u="sng" dirty="0">
                <a:solidFill>
                  <a:srgbClr val="006600"/>
                </a:solidFill>
              </a:rPr>
              <a:t>الموضوع الثالث:</a:t>
            </a:r>
          </a:p>
          <a:p>
            <a:pPr algn="r">
              <a:defRPr/>
            </a:pPr>
            <a:r>
              <a:rPr lang="ar-SA" b="1" u="sng" dirty="0">
                <a:solidFill>
                  <a:srgbClr val="006600"/>
                </a:solidFill>
              </a:rPr>
              <a:t>مناهج البحث العلمي</a:t>
            </a:r>
          </a:p>
          <a:p>
            <a:pPr algn="r">
              <a:defRPr/>
            </a:pPr>
            <a:r>
              <a:rPr lang="ar-SA" b="1" dirty="0"/>
              <a:t>1</a:t>
            </a:r>
            <a:r>
              <a:rPr lang="ar-SA" b="1" dirty="0">
                <a:solidFill>
                  <a:srgbClr val="0070C0"/>
                </a:solidFill>
              </a:rPr>
              <a:t>- المنهج الوصفي.</a:t>
            </a:r>
          </a:p>
          <a:p>
            <a:pPr algn="r">
              <a:defRPr/>
            </a:pPr>
            <a:r>
              <a:rPr lang="ar-SA" b="1" dirty="0">
                <a:solidFill>
                  <a:srgbClr val="0070C0"/>
                </a:solidFill>
              </a:rPr>
              <a:t>2- المنهج التاريخي.</a:t>
            </a:r>
          </a:p>
          <a:p>
            <a:pPr algn="r">
              <a:defRPr/>
            </a:pPr>
            <a:r>
              <a:rPr lang="ar-SA" b="1" dirty="0">
                <a:solidFill>
                  <a:srgbClr val="0070C0"/>
                </a:solidFill>
              </a:rPr>
              <a:t>3- المنهج التجريبي</a:t>
            </a:r>
            <a:r>
              <a:rPr lang="ar-SA" b="1" dirty="0"/>
              <a:t>.</a:t>
            </a:r>
          </a:p>
          <a:p>
            <a:pPr algn="r">
              <a:defRPr/>
            </a:pPr>
            <a:r>
              <a:rPr lang="ar-SA" b="1" u="sng" dirty="0">
                <a:solidFill>
                  <a:srgbClr val="006600"/>
                </a:solidFill>
              </a:rPr>
              <a:t>الموضوع الرابع:</a:t>
            </a:r>
          </a:p>
          <a:p>
            <a:pPr algn="r">
              <a:defRPr/>
            </a:pPr>
            <a:r>
              <a:rPr lang="ar-SA" b="1" u="sng" dirty="0">
                <a:solidFill>
                  <a:srgbClr val="006600"/>
                </a:solidFill>
              </a:rPr>
              <a:t>أدوات البحث العلمي:</a:t>
            </a:r>
          </a:p>
          <a:p>
            <a:pPr algn="r">
              <a:defRPr/>
            </a:pPr>
            <a:r>
              <a:rPr lang="ar-SA" b="1" dirty="0">
                <a:solidFill>
                  <a:srgbClr val="9900CC"/>
                </a:solidFill>
              </a:rPr>
              <a:t>1-العينات.</a:t>
            </a:r>
          </a:p>
          <a:p>
            <a:pPr algn="r">
              <a:defRPr/>
            </a:pPr>
            <a:r>
              <a:rPr lang="ar-SA" b="1" dirty="0">
                <a:solidFill>
                  <a:srgbClr val="9900CC"/>
                </a:solidFill>
              </a:rPr>
              <a:t>2- أدوات جمع البيانات ( الاستبيان – المقابلة – الملاحظة</a:t>
            </a:r>
            <a:r>
              <a:rPr lang="ar-SA" b="1" dirty="0"/>
              <a:t>)</a:t>
            </a:r>
          </a:p>
          <a:p>
            <a:pPr algn="r">
              <a:defRPr/>
            </a:pPr>
            <a:r>
              <a:rPr lang="ar-SA" b="1" u="sng" dirty="0">
                <a:solidFill>
                  <a:srgbClr val="006600"/>
                </a:solidFill>
              </a:rPr>
              <a:t>الموضوع الخامس:</a:t>
            </a:r>
          </a:p>
          <a:p>
            <a:pPr algn="r">
              <a:defRPr/>
            </a:pPr>
            <a:r>
              <a:rPr lang="ar-SA" b="1" u="sng" dirty="0">
                <a:solidFill>
                  <a:srgbClr val="006600"/>
                </a:solidFill>
              </a:rPr>
              <a:t>كتابة البحث:</a:t>
            </a:r>
          </a:p>
          <a:p>
            <a:pPr algn="r">
              <a:defRPr/>
            </a:pPr>
            <a:r>
              <a:rPr lang="ar-SA" b="1" dirty="0">
                <a:solidFill>
                  <a:schemeClr val="accent1">
                    <a:lumMod val="50000"/>
                  </a:schemeClr>
                </a:solidFill>
              </a:rPr>
              <a:t>1- كتابة تقرير البحث.</a:t>
            </a:r>
          </a:p>
          <a:p>
            <a:pPr algn="r">
              <a:defRPr/>
            </a:pPr>
            <a:r>
              <a:rPr lang="ar-SA" b="1" dirty="0">
                <a:solidFill>
                  <a:schemeClr val="accent1">
                    <a:lumMod val="50000"/>
                  </a:schemeClr>
                </a:solidFill>
              </a:rPr>
              <a:t>2- توثيق مراجع البحث.</a:t>
            </a:r>
          </a:p>
          <a:p>
            <a:pPr algn="r">
              <a:defRPr/>
            </a:pPr>
            <a:r>
              <a:rPr lang="ar-SA" b="1" dirty="0">
                <a:solidFill>
                  <a:schemeClr val="accent1">
                    <a:lumMod val="50000"/>
                  </a:schemeClr>
                </a:solidFill>
              </a:rPr>
              <a:t>3- معايير تقويم البحث.</a:t>
            </a:r>
          </a:p>
        </p:txBody>
      </p:sp>
    </p:spTree>
    <p:extLst>
      <p:ext uri="{BB962C8B-B14F-4D97-AF65-F5344CB8AC3E}">
        <p14:creationId xmlns:p14="http://schemas.microsoft.com/office/powerpoint/2010/main" val="956557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685800" y="1905000"/>
            <a:ext cx="7467600" cy="22860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3600" b="1" dirty="0"/>
              <a:t>الموضوع الأول</a:t>
            </a:r>
          </a:p>
          <a:p>
            <a:pPr>
              <a:defRPr/>
            </a:pPr>
            <a:r>
              <a:rPr lang="ar-SA" sz="3600" b="1" dirty="0">
                <a:solidFill>
                  <a:schemeClr val="accent2">
                    <a:lumMod val="75000"/>
                  </a:schemeClr>
                </a:solidFill>
              </a:rPr>
              <a:t>1- مفهوم البحث العلمي وأهميته</a:t>
            </a:r>
            <a:endParaRPr lang="en-US" sz="3600" b="1" dirty="0"/>
          </a:p>
        </p:txBody>
      </p:sp>
    </p:spTree>
    <p:extLst>
      <p:ext uri="{BB962C8B-B14F-4D97-AF65-F5344CB8AC3E}">
        <p14:creationId xmlns:p14="http://schemas.microsoft.com/office/powerpoint/2010/main" val="26889133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68964">
                                            <p:txEl>
                                              <p:pRg st="0" end="0"/>
                                            </p:txEl>
                                          </p:spTgt>
                                        </p:tgtEl>
                                        <p:attrNameLst>
                                          <p:attrName>style.visibility</p:attrName>
                                        </p:attrNameLst>
                                      </p:cBhvr>
                                      <p:to>
                                        <p:strVal val="visible"/>
                                      </p:to>
                                    </p:set>
                                    <p:animEffect transition="in" filter="wheel(4)">
                                      <p:cBhvr>
                                        <p:cTn id="7" dur="500"/>
                                        <p:tgtEl>
                                          <p:spTgt spid="1689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168964">
                                            <p:txEl>
                                              <p:pRg st="1" end="1"/>
                                            </p:txEl>
                                          </p:spTgt>
                                        </p:tgtEl>
                                        <p:attrNameLst>
                                          <p:attrName>style.visibility</p:attrName>
                                        </p:attrNameLst>
                                      </p:cBhvr>
                                      <p:to>
                                        <p:strVal val="visible"/>
                                      </p:to>
                                    </p:set>
                                    <p:animEffect transition="in" filter="wheel(4)">
                                      <p:cBhvr>
                                        <p:cTn id="12" dur="500"/>
                                        <p:tgtEl>
                                          <p:spTgt spid="168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4" descr="نسيج زهري"/>
          <p:cNvSpPr>
            <a:spLocks noChangeArrowheads="1"/>
          </p:cNvSpPr>
          <p:nvPr/>
        </p:nvSpPr>
        <p:spPr bwMode="auto">
          <a:xfrm>
            <a:off x="762000" y="3429000"/>
            <a:ext cx="4038600" cy="14478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b="1"/>
              <a:t>العلم وأهدافه</a:t>
            </a:r>
          </a:p>
        </p:txBody>
      </p:sp>
      <p:sp>
        <p:nvSpPr>
          <p:cNvPr id="18" name="AutoShape 4" descr="نسيج زهري"/>
          <p:cNvSpPr>
            <a:spLocks noChangeArrowheads="1"/>
          </p:cNvSpPr>
          <p:nvPr/>
        </p:nvSpPr>
        <p:spPr bwMode="auto">
          <a:xfrm>
            <a:off x="3429000" y="2133600"/>
            <a:ext cx="4114800" cy="13716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b="1"/>
              <a:t>مفهوم البحث العلمي</a:t>
            </a:r>
          </a:p>
        </p:txBody>
      </p:sp>
      <p:sp>
        <p:nvSpPr>
          <p:cNvPr id="26" name="AutoShape 4" descr="نسيج زهري"/>
          <p:cNvSpPr>
            <a:spLocks noChangeArrowheads="1"/>
          </p:cNvSpPr>
          <p:nvPr/>
        </p:nvSpPr>
        <p:spPr bwMode="auto">
          <a:xfrm>
            <a:off x="76200" y="5105400"/>
            <a:ext cx="4038600" cy="14478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b="1"/>
              <a:t>أوعية المعلومات</a:t>
            </a:r>
          </a:p>
        </p:txBody>
      </p:sp>
      <p:sp>
        <p:nvSpPr>
          <p:cNvPr id="5" name="AutoShape 4" descr="نسيج زهري"/>
          <p:cNvSpPr>
            <a:spLocks noChangeArrowheads="1"/>
          </p:cNvSpPr>
          <p:nvPr/>
        </p:nvSpPr>
        <p:spPr bwMode="auto">
          <a:xfrm>
            <a:off x="5029200" y="609600"/>
            <a:ext cx="4114800" cy="13716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b="1"/>
              <a:t>أهميةالبحث العلمي</a:t>
            </a:r>
          </a:p>
        </p:txBody>
      </p:sp>
    </p:spTree>
    <p:extLst>
      <p:ext uri="{BB962C8B-B14F-4D97-AF65-F5344CB8AC3E}">
        <p14:creationId xmlns:p14="http://schemas.microsoft.com/office/powerpoint/2010/main" val="93210251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500"/>
                                        <p:tgtEl>
                                          <p:spTgt spid="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wheel(4)">
                                      <p:cBhvr>
                                        <p:cTn id="12" dur="500"/>
                                        <p:tgtEl>
                                          <p:spTgt spid="1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nodeType="clickEffect">
                                  <p:stCondLst>
                                    <p:cond delay="0"/>
                                  </p:stCondLst>
                                  <p:childTnLst>
                                    <p:set>
                                      <p:cBhvr>
                                        <p:cTn id="16" dur="1" fill="hold">
                                          <p:stCondLst>
                                            <p:cond delay="0"/>
                                          </p:stCondLst>
                                        </p:cTn>
                                        <p:tgtEl>
                                          <p:spTgt spid="26">
                                            <p:txEl>
                                              <p:pRg st="0" end="0"/>
                                            </p:txEl>
                                          </p:spTgt>
                                        </p:tgtEl>
                                        <p:attrNameLst>
                                          <p:attrName>style.visibility</p:attrName>
                                        </p:attrNameLst>
                                      </p:cBhvr>
                                      <p:to>
                                        <p:strVal val="visible"/>
                                      </p:to>
                                    </p:set>
                                    <p:animEffect transition="in" filter="wheel(4)">
                                      <p:cBhvr>
                                        <p:cTn id="17" dur="500"/>
                                        <p:tgtEl>
                                          <p:spTgt spid="2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heel(4)">
                                      <p:cBhvr>
                                        <p:cTn id="2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 y="304800"/>
            <a:ext cx="4038600" cy="10668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3600" b="1"/>
              <a:t>أهمية مناهج البحث</a:t>
            </a:r>
          </a:p>
        </p:txBody>
      </p:sp>
      <p:sp>
        <p:nvSpPr>
          <p:cNvPr id="8195" name="مستطيل مستدير الزوايا 2"/>
          <p:cNvSpPr>
            <a:spLocks noChangeArrowheads="1"/>
          </p:cNvSpPr>
          <p:nvPr/>
        </p:nvSpPr>
        <p:spPr bwMode="auto">
          <a:xfrm>
            <a:off x="228600" y="1676400"/>
            <a:ext cx="8763000" cy="50292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a:solidFill>
                  <a:srgbClr val="003399"/>
                </a:solidFill>
              </a:rPr>
              <a:t>1 – الأسلوب العلمي سبيل تقدم الشعوب اقتصادي – اجتماعي – ثقافي </a:t>
            </a:r>
          </a:p>
          <a:p>
            <a:pPr algn="r"/>
            <a:r>
              <a:rPr lang="ar-SA" b="1">
                <a:solidFill>
                  <a:srgbClr val="660033"/>
                </a:solidFill>
              </a:rPr>
              <a:t>2- البحث العلمي طريقة توجه لحل مشكلات الانسان في المجالات المتعددة.أما النشاط العلمي مقتصر على مجال علمي محدد ومشكلات معينة متخصصة.فالتفكير العلمي تفكير يحتاج له كل الناس وليس قاصر على الجامعات ومراكز الأبحاث.</a:t>
            </a:r>
          </a:p>
          <a:p>
            <a:pPr algn="r"/>
            <a:r>
              <a:rPr lang="ar-SA" b="1"/>
              <a:t>3- الانسان العادي يحتاج للتفكير العلمي في حل مشكلاته.</a:t>
            </a:r>
          </a:p>
          <a:p>
            <a:pPr algn="r"/>
            <a:r>
              <a:rPr lang="ar-SA" b="1"/>
              <a:t>4- ممارسة التخطيط في حياتنا أبسط مثال لتطبيق التفكير أو البث العلمي في حياتنا.</a:t>
            </a:r>
          </a:p>
          <a:p>
            <a:pPr algn="r"/>
            <a:r>
              <a:rPr lang="ar-SA" b="1">
                <a:solidFill>
                  <a:srgbClr val="0070C0"/>
                </a:solidFill>
              </a:rPr>
              <a:t>5- يجب أن تنبع الأبحاث من مجتمعاتنا وبخاصة في المجالات الاجتماعية والثقافية.</a:t>
            </a:r>
          </a:p>
        </p:txBody>
      </p:sp>
    </p:spTree>
    <p:extLst>
      <p:ext uri="{BB962C8B-B14F-4D97-AF65-F5344CB8AC3E}">
        <p14:creationId xmlns:p14="http://schemas.microsoft.com/office/powerpoint/2010/main" val="73732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عرض على الشاشة (3:4)‏</PresentationFormat>
  <Paragraphs>69</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1</cp:revision>
  <dcterms:created xsi:type="dcterms:W3CDTF">2019-03-14T05:19:27Z</dcterms:created>
  <dcterms:modified xsi:type="dcterms:W3CDTF">2019-03-14T05:20:20Z</dcterms:modified>
</cp:coreProperties>
</file>