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3C0A94E0-84A6-48E3-87E0-08605B9C3B7F}" type="datetimeFigureOut">
              <a:rPr lang="ar-IQ" smtClean="0"/>
              <a:pPr/>
              <a:t>04/08/1438</a:t>
            </a:fld>
            <a:endParaRPr lang="ar-IQ"/>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ar-IQ"/>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C41BD223-F25A-4F26-AAE6-4E4B040D6F0A}"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3C0A94E0-84A6-48E3-87E0-08605B9C3B7F}" type="datetimeFigureOut">
              <a:rPr lang="ar-IQ" smtClean="0"/>
              <a:pPr/>
              <a:t>04/08/1438</a:t>
            </a:fld>
            <a:endParaRPr lang="ar-IQ"/>
          </a:p>
        </p:txBody>
      </p:sp>
      <p:sp>
        <p:nvSpPr>
          <p:cNvPr id="5" name="Footer Placeholder 4"/>
          <p:cNvSpPr>
            <a:spLocks noGrp="1"/>
          </p:cNvSpPr>
          <p:nvPr>
            <p:ph type="ftr" sz="quarter" idx="11"/>
          </p:nvPr>
        </p:nvSpPr>
        <p:spPr>
          <a:xfrm>
            <a:off x="457200" y="6556248"/>
            <a:ext cx="3657600" cy="228600"/>
          </a:xfrm>
        </p:spPr>
        <p:txBody>
          <a:bodyPr/>
          <a:lstStyle>
            <a:extLst/>
          </a:lstStyle>
          <a:p>
            <a:endParaRPr lang="ar-IQ"/>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C41BD223-F25A-4F26-AAE6-4E4B040D6F0A}"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5" name="Footer Placeholder 4"/>
          <p:cNvSpPr>
            <a:spLocks noGrp="1"/>
          </p:cNvSpPr>
          <p:nvPr>
            <p:ph type="ftr" sz="quarter" idx="11"/>
          </p:nvPr>
        </p:nvSpPr>
        <p:spPr/>
        <p:txBody>
          <a:bodyPr/>
          <a:lstStyle>
            <a:extLst/>
          </a:lstStyle>
          <a:p>
            <a:endParaRPr lang="ar-IQ"/>
          </a:p>
        </p:txBody>
      </p:sp>
      <p:sp>
        <p:nvSpPr>
          <p:cNvPr id="6" name="Slide Number Placeholder 5"/>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3C0A94E0-84A6-48E3-87E0-08605B9C3B7F}" type="datetimeFigureOut">
              <a:rPr lang="ar-IQ" smtClean="0"/>
              <a:pPr/>
              <a:t>04/08/1438</a:t>
            </a:fld>
            <a:endParaRPr lang="ar-IQ"/>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ar-IQ"/>
          </a:p>
        </p:txBody>
      </p:sp>
      <p:sp>
        <p:nvSpPr>
          <p:cNvPr id="6" name="Slide Number Placeholder 5"/>
          <p:cNvSpPr>
            <a:spLocks noGrp="1"/>
          </p:cNvSpPr>
          <p:nvPr>
            <p:ph type="sldNum" sz="quarter" idx="12"/>
          </p:nvPr>
        </p:nvSpPr>
        <p:spPr>
          <a:xfrm>
            <a:off x="6733952" y="6555112"/>
            <a:ext cx="588336" cy="228600"/>
          </a:xfrm>
        </p:spPr>
        <p:txBody>
          <a:bodyPr/>
          <a:lstStyle>
            <a:extLst/>
          </a:lstStyle>
          <a:p>
            <a:fld id="{C41BD223-F25A-4F26-AAE6-4E4B040D6F0A}" type="slidenum">
              <a:rPr lang="ar-IQ" smtClean="0"/>
              <a:pPr/>
              <a:t>‹#›</a:t>
            </a:fld>
            <a:endParaRPr lang="ar-IQ"/>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8" name="Footer Placeholder 7"/>
          <p:cNvSpPr>
            <a:spLocks noGrp="1"/>
          </p:cNvSpPr>
          <p:nvPr>
            <p:ph type="ftr" sz="quarter" idx="11"/>
          </p:nvPr>
        </p:nvSpPr>
        <p:spPr/>
        <p:txBody>
          <a:bodyPr/>
          <a:lstStyle>
            <a:extLst/>
          </a:lstStyle>
          <a:p>
            <a:endParaRPr lang="ar-IQ"/>
          </a:p>
        </p:txBody>
      </p:sp>
      <p:sp>
        <p:nvSpPr>
          <p:cNvPr id="9" name="Slide Number Placeholder 8"/>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4" name="Footer Placeholder 3"/>
          <p:cNvSpPr>
            <a:spLocks noGrp="1"/>
          </p:cNvSpPr>
          <p:nvPr>
            <p:ph type="ftr" sz="quarter" idx="11"/>
          </p:nvPr>
        </p:nvSpPr>
        <p:spPr/>
        <p:txBody>
          <a:bodyPr/>
          <a:lstStyle>
            <a:extLst/>
          </a:lstStyle>
          <a:p>
            <a:endParaRPr lang="ar-IQ"/>
          </a:p>
        </p:txBody>
      </p:sp>
      <p:sp>
        <p:nvSpPr>
          <p:cNvPr id="5" name="Slide Number Placeholder 4"/>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3C0A94E0-84A6-48E3-87E0-08605B9C3B7F}" type="datetimeFigureOut">
              <a:rPr lang="ar-IQ" smtClean="0"/>
              <a:pPr/>
              <a:t>04/08/1438</a:t>
            </a:fld>
            <a:endParaRPr lang="ar-IQ"/>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ar-IQ"/>
          </a:p>
        </p:txBody>
      </p:sp>
      <p:sp>
        <p:nvSpPr>
          <p:cNvPr id="4" name="Slide Number Placeholder 3"/>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41BD223-F25A-4F26-AAE6-4E4B040D6F0A}"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3C0A94E0-84A6-48E3-87E0-08605B9C3B7F}" type="datetimeFigureOut">
              <a:rPr lang="ar-IQ" smtClean="0"/>
              <a:pPr/>
              <a:t>04/08/1438</a:t>
            </a:fld>
            <a:endParaRPr lang="ar-IQ"/>
          </a:p>
        </p:txBody>
      </p:sp>
      <p:sp>
        <p:nvSpPr>
          <p:cNvPr id="6" name="Footer Placeholder 5"/>
          <p:cNvSpPr>
            <a:spLocks noGrp="1"/>
          </p:cNvSpPr>
          <p:nvPr>
            <p:ph type="ftr" sz="quarter" idx="11"/>
          </p:nvPr>
        </p:nvSpPr>
        <p:spPr/>
        <p:txBody>
          <a:bodyPr/>
          <a:lstStyle>
            <a:extLst/>
          </a:lstStyle>
          <a:p>
            <a:endParaRPr lang="ar-IQ"/>
          </a:p>
        </p:txBody>
      </p:sp>
      <p:sp>
        <p:nvSpPr>
          <p:cNvPr id="7" name="Slide Number Placeholder 6"/>
          <p:cNvSpPr>
            <a:spLocks noGrp="1"/>
          </p:cNvSpPr>
          <p:nvPr>
            <p:ph type="sldNum" sz="quarter" idx="12"/>
          </p:nvPr>
        </p:nvSpPr>
        <p:spPr/>
        <p:txBody>
          <a:bodyPr/>
          <a:lstStyle>
            <a:extLst/>
          </a:lstStyle>
          <a:p>
            <a:fld id="{C41BD223-F25A-4F26-AAE6-4E4B040D6F0A}" type="slidenum">
              <a:rPr lang="ar-IQ" smtClean="0"/>
              <a:pPr/>
              <a:t>‹#›</a:t>
            </a:fld>
            <a:endParaRPr lang="ar-IQ"/>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3C0A94E0-84A6-48E3-87E0-08605B9C3B7F}" type="datetimeFigureOut">
              <a:rPr lang="ar-IQ" smtClean="0"/>
              <a:pPr/>
              <a:t>04/08/1438</a:t>
            </a:fld>
            <a:endParaRPr lang="ar-IQ"/>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ar-IQ"/>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C41BD223-F25A-4F26-AAE6-4E4B040D6F0A}"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ar.wikipedia.org/wiki/%D8%A7%D9%84%D9%85%D8%B1%D9%8A%D8%B6" TargetMode="External"/><Relationship Id="rId7" Type="http://schemas.openxmlformats.org/officeDocument/2006/relationships/hyperlink" Target="https://ar.wikipedia.org/wiki/%D9%88%D8%B3%D9%88%D8%A7%D8%B3" TargetMode="External"/><Relationship Id="rId2" Type="http://schemas.openxmlformats.org/officeDocument/2006/relationships/hyperlink" Target="https://ar.wikipedia.org/wiki/%D8%A5%D9%8A%D9%85%D8%A7%D9%86" TargetMode="External"/><Relationship Id="rId1" Type="http://schemas.openxmlformats.org/officeDocument/2006/relationships/slideLayout" Target="../slideLayouts/slideLayout2.xml"/><Relationship Id="rId6" Type="http://schemas.openxmlformats.org/officeDocument/2006/relationships/hyperlink" Target="https://ar.wikipedia.org/wiki/%D9%87%D9%88%D8%B3_%D9%86%D8%AA%D9%81_%D8%A7%D9%84%D8%B4%D8%B9%D8%B1" TargetMode="External"/><Relationship Id="rId5" Type="http://schemas.openxmlformats.org/officeDocument/2006/relationships/hyperlink" Target="https://ar.wikipedia.org/wiki/%D9%85%D9%88%D8%B3%D9%8A%D9%82%D9%8A%D8%A9" TargetMode="External"/><Relationship Id="rId4" Type="http://schemas.openxmlformats.org/officeDocument/2006/relationships/hyperlink" Target="https://ar.wikipedia.org/wiki/%D8%A7%D9%84%D9%88%D8%B9%D9%8A"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ar.wikipedia.org/wiki/%D8%A3%D8%B9%D9%85%D8%A7%D9%84_%D9%82%D9%87%D8%B1%D9%8A%D8%A9" TargetMode="External"/><Relationship Id="rId2" Type="http://schemas.openxmlformats.org/officeDocument/2006/relationships/hyperlink" Target="https://ar.wikipedia.org/wiki/%D9%88%D8%B3%D8%A7%D9%88%D8%B3"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ar.wikipedia.org/wiki/%D8%B9%D8%B5%D8%A7%D8%A8" TargetMode="External"/><Relationship Id="rId2" Type="http://schemas.openxmlformats.org/officeDocument/2006/relationships/hyperlink" Target="https://ar.wikipedia.org/wiki/%D9%84%D8%BA%D8%A9_%D8%A5%D9%86%D8%AC%D9%84%D9%8A%D8%B2%D9%8A%D8%A9" TargetMode="External"/><Relationship Id="rId1" Type="http://schemas.openxmlformats.org/officeDocument/2006/relationships/slideLayout" Target="../slideLayouts/slideLayout2.xml"/><Relationship Id="rId4" Type="http://schemas.openxmlformats.org/officeDocument/2006/relationships/hyperlink" Target="https://ar.wikipedia.org/wiki/%D9%85%D8%B2%D9%85%D9%86_(%D8%B7%D8%A8)"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ar.wikipedia.org/wiki/%D8%AA%D9%88%D8%B1%D9%8A%D8%AB"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ar.wikipedia.org/wiki/%D8%B4%D8%B9%D9%88%D8%B1" TargetMode="External"/><Relationship Id="rId13" Type="http://schemas.openxmlformats.org/officeDocument/2006/relationships/hyperlink" Target="https://ar.wikipedia.org/wiki/%D8%A7%D9%84%D8%A3%D9%83%D9%84" TargetMode="External"/><Relationship Id="rId3" Type="http://schemas.openxmlformats.org/officeDocument/2006/relationships/hyperlink" Target="https://ar.wikipedia.org/wiki/%D8%AD%D8%B2%D9%86" TargetMode="External"/><Relationship Id="rId7" Type="http://schemas.openxmlformats.org/officeDocument/2006/relationships/hyperlink" Target="https://ar.wikipedia.org/wiki/%D9%85%D8%B4%D8%A7%D8%B9%D8%B1" TargetMode="External"/><Relationship Id="rId12" Type="http://schemas.openxmlformats.org/officeDocument/2006/relationships/hyperlink" Target="https://ar.wikipedia.org/wiki/%D9%81%D9%82%D8%AF%D8%A7%D9%86_%D8%A7%D9%84%D8%B4%D9%87%D9%8A%D8%A9" TargetMode="External"/><Relationship Id="rId2" Type="http://schemas.openxmlformats.org/officeDocument/2006/relationships/hyperlink" Target="https://ar.wikipedia.org/wiki/%D9%82%D9%84%D9%82" TargetMode="External"/><Relationship Id="rId16" Type="http://schemas.openxmlformats.org/officeDocument/2006/relationships/hyperlink" Target="https://ar.wikipedia.org/wiki/%D8%AA%D9%81%D9%83%D9%8A%D8%B1" TargetMode="External"/><Relationship Id="rId1" Type="http://schemas.openxmlformats.org/officeDocument/2006/relationships/slideLayout" Target="../slideLayouts/slideLayout2.xml"/><Relationship Id="rId6" Type="http://schemas.openxmlformats.org/officeDocument/2006/relationships/hyperlink" Target="https://ar.wikipedia.org/wiki/%D8%B3%D9%84%D9%88%D9%83" TargetMode="External"/><Relationship Id="rId11" Type="http://schemas.openxmlformats.org/officeDocument/2006/relationships/hyperlink" Target="https://ar.wikipedia.org/wiki/%D8%A7%D9%84%D8%A3%D9%84%D9%85" TargetMode="External"/><Relationship Id="rId5" Type="http://schemas.openxmlformats.org/officeDocument/2006/relationships/hyperlink" Target="https://ar.wikipedia.org/wiki/%D8%B4%D8%AE%D8%B5" TargetMode="External"/><Relationship Id="rId15" Type="http://schemas.openxmlformats.org/officeDocument/2006/relationships/hyperlink" Target="https://ar.wikipedia.org/wiki/%D8%A7%D9%86%D8%AA%D8%AD%D8%A7%D8%B1" TargetMode="External"/><Relationship Id="rId10" Type="http://schemas.openxmlformats.org/officeDocument/2006/relationships/hyperlink" Target="https://ar.wikipedia.org/wiki/%D9%85%D8%B2%D8%A7%D8%AC" TargetMode="External"/><Relationship Id="rId4" Type="http://schemas.openxmlformats.org/officeDocument/2006/relationships/hyperlink" Target="https://ar.wikipedia.org/wiki/%D8%A3%D9%81%D9%83%D8%A7%D8%B1" TargetMode="External"/><Relationship Id="rId9" Type="http://schemas.openxmlformats.org/officeDocument/2006/relationships/hyperlink" Target="https://ar.wikipedia.org/wiki/%D8%B0%D9%86%D8%A8" TargetMode="External"/><Relationship Id="rId14" Type="http://schemas.openxmlformats.org/officeDocument/2006/relationships/hyperlink" Target="https://ar.wikipedia.org/wiki/%D8%A7%D9%84%D8%AA%D8%B1%D9%83%D9%8A%D8%B2"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ar.wikipedia.org/wiki/%D8%B9%D9%84%D8%A7%D8%AC" TargetMode="External"/><Relationship Id="rId2" Type="http://schemas.openxmlformats.org/officeDocument/2006/relationships/hyperlink" Target="https://ar.wikipedia.org/wiki/%D8%B7%D8%A7%D9%82%D8%A9" TargetMode="External"/><Relationship Id="rId1" Type="http://schemas.openxmlformats.org/officeDocument/2006/relationships/slideLayout" Target="../slideLayouts/slideLayout2.xml"/><Relationship Id="rId4" Type="http://schemas.openxmlformats.org/officeDocument/2006/relationships/hyperlink" Target="https://ar.wikipedia.org/wiki/%D9%85%D8%B1%D8%B6%D9%89"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ar.wikipedia.org/wiki/%D8%B7%D8%A8%D9%8A%D8%A8" TargetMode="External"/><Relationship Id="rId3" Type="http://schemas.openxmlformats.org/officeDocument/2006/relationships/hyperlink" Target="https://ar.wikipedia.org/wiki/%D8%AE%D9%88%D9%81" TargetMode="External"/><Relationship Id="rId7" Type="http://schemas.openxmlformats.org/officeDocument/2006/relationships/hyperlink" Target="https://ar.wikipedia.org/wiki/%D9%86%D9%81%D8%B3" TargetMode="External"/><Relationship Id="rId2" Type="http://schemas.openxmlformats.org/officeDocument/2006/relationships/hyperlink" Target="https://ar.wikipedia.org/wiki/%D9%85%D8%B1%D8%B6" TargetMode="External"/><Relationship Id="rId1" Type="http://schemas.openxmlformats.org/officeDocument/2006/relationships/slideLayout" Target="../slideLayouts/slideLayout2.xml"/><Relationship Id="rId6" Type="http://schemas.openxmlformats.org/officeDocument/2006/relationships/hyperlink" Target="https://ar.wikipedia.org/wiki/%D8%B9%D9%84%D8%A7%D8%AC" TargetMode="External"/><Relationship Id="rId5" Type="http://schemas.openxmlformats.org/officeDocument/2006/relationships/hyperlink" Target="https://ar.wikipedia.org/wiki/%D9%85%D8%B1%D9%8A%D8%B6" TargetMode="External"/><Relationship Id="rId4" Type="http://schemas.openxmlformats.org/officeDocument/2006/relationships/hyperlink" Target="https://ar.wikipedia.org/wiki/%D8%A7%D9%84%D8%B4%D8%AE%D8%B5"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s://ar.wikipedia.org/wiki/%D9%82%D9%84%D9%82" TargetMode="External"/><Relationship Id="rId3" Type="http://schemas.openxmlformats.org/officeDocument/2006/relationships/hyperlink" Target="https://ar.wikipedia.org/wiki/%D8%AF%D9%88%D8%AE%D8%A9" TargetMode="External"/><Relationship Id="rId7" Type="http://schemas.openxmlformats.org/officeDocument/2006/relationships/hyperlink" Target="https://ar.wikipedia.org/wiki/%D8%A7%D9%84%D8%AE%D9%88%D9%81" TargetMode="External"/><Relationship Id="rId2" Type="http://schemas.openxmlformats.org/officeDocument/2006/relationships/hyperlink" Target="https://ar.wikipedia.org/wiki/%D8%AE%D9%88%D9%81" TargetMode="External"/><Relationship Id="rId1" Type="http://schemas.openxmlformats.org/officeDocument/2006/relationships/slideLayout" Target="../slideLayouts/slideLayout2.xml"/><Relationship Id="rId6" Type="http://schemas.openxmlformats.org/officeDocument/2006/relationships/hyperlink" Target="https://ar.wikipedia.org/wiki/%D9%86%D9%88%D8%A8%D8%A7%D8%AA_%D8%A7%D9%84%D9%87%D9%84%D8%B9" TargetMode="External"/><Relationship Id="rId5" Type="http://schemas.openxmlformats.org/officeDocument/2006/relationships/hyperlink" Target="https://ar.wikipedia.org/wiki/%D9%85%D8%B9%D8%AF%D8%A9" TargetMode="External"/><Relationship Id="rId4" Type="http://schemas.openxmlformats.org/officeDocument/2006/relationships/hyperlink" Target="https://ar.wikipedia.org/wiki/%D8%A7%D9%84%D9%82%D9%84%D8%A8" TargetMode="External"/><Relationship Id="rId9" Type="http://schemas.openxmlformats.org/officeDocument/2006/relationships/hyperlink" Target="https://ar.wikipedia.org/wiki/%D8%B4%D8%AE%D8%B5"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43116"/>
            <a:ext cx="7672414" cy="1457334"/>
          </a:xfrm>
        </p:spPr>
        <p:txBody>
          <a:bodyPr/>
          <a:lstStyle/>
          <a:p>
            <a:pPr algn="ctr"/>
            <a:r>
              <a:rPr lang="ar-IQ" dirty="0" smtClean="0"/>
              <a:t>الامراض النفسية والعقلية     وتصنيفها</a:t>
            </a:r>
            <a:endParaRPr lang="ar-IQ" dirty="0"/>
          </a:p>
        </p:txBody>
      </p:sp>
      <p:sp>
        <p:nvSpPr>
          <p:cNvPr id="3" name="Subtitle 2"/>
          <p:cNvSpPr>
            <a:spLocks noGrp="1"/>
          </p:cNvSpPr>
          <p:nvPr>
            <p:ph type="subTitle" idx="1"/>
          </p:nvPr>
        </p:nvSpPr>
        <p:spPr>
          <a:xfrm>
            <a:off x="3354442" y="4071942"/>
            <a:ext cx="5146648" cy="569170"/>
          </a:xfrm>
        </p:spPr>
        <p:txBody>
          <a:bodyPr>
            <a:normAutofit fontScale="92500" lnSpcReduction="20000"/>
          </a:bodyPr>
          <a:lstStyle/>
          <a:p>
            <a:r>
              <a:rPr lang="ar-IQ" dirty="0" smtClean="0"/>
              <a:t>                                 الاستاذ الدكتور </a:t>
            </a:r>
          </a:p>
          <a:p>
            <a:pPr algn="ctr"/>
            <a:r>
              <a:rPr lang="ar-IQ" dirty="0" smtClean="0"/>
              <a:t>                      حيدر كريم سكر  </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3">
            <a:schemeClr val="lt1"/>
          </a:lnRef>
          <a:fillRef idx="1">
            <a:schemeClr val="accent2"/>
          </a:fillRef>
          <a:effectRef idx="1">
            <a:schemeClr val="accent2"/>
          </a:effectRef>
          <a:fontRef idx="minor">
            <a:schemeClr val="lt1"/>
          </a:fontRef>
        </p:style>
        <p:txBody>
          <a:bodyPr/>
          <a:lstStyle/>
          <a:p>
            <a:r>
              <a:rPr lang="ar-SA" b="1" dirty="0"/>
              <a:t>الوسواس القهري</a:t>
            </a:r>
            <a:endParaRPr lang="en-US" dirty="0"/>
          </a:p>
          <a:p>
            <a:r>
              <a:rPr lang="en-US" dirty="0"/>
              <a:t> </a:t>
            </a:r>
            <a:r>
              <a:rPr lang="ar-SA" dirty="0"/>
              <a:t>هو</a:t>
            </a:r>
            <a:r>
              <a:rPr lang="en-US" dirty="0"/>
              <a:t> </a:t>
            </a:r>
            <a:r>
              <a:rPr lang="ar-SA" dirty="0">
                <a:hlinkClick r:id="rId2" tooltip="إيمان"/>
              </a:rPr>
              <a:t>إيمان</a:t>
            </a:r>
            <a:r>
              <a:rPr lang="en-US" dirty="0"/>
              <a:t> </a:t>
            </a:r>
            <a:r>
              <a:rPr lang="ar-SA" dirty="0"/>
              <a:t>المرء بفكرة معينة تلازم</a:t>
            </a:r>
            <a:r>
              <a:rPr lang="en-US" dirty="0"/>
              <a:t> </a:t>
            </a:r>
            <a:r>
              <a:rPr lang="ar-SA" dirty="0">
                <a:hlinkClick r:id="rId3" tooltip="المريض"/>
              </a:rPr>
              <a:t>المريض</a:t>
            </a:r>
            <a:r>
              <a:rPr lang="en-US" dirty="0"/>
              <a:t> </a:t>
            </a:r>
            <a:r>
              <a:rPr lang="ar-SA" dirty="0"/>
              <a:t>دائما وتحتل جزءًا من</a:t>
            </a:r>
            <a:r>
              <a:rPr lang="en-US" dirty="0"/>
              <a:t> </a:t>
            </a:r>
            <a:r>
              <a:rPr lang="ar-SA" dirty="0">
                <a:hlinkClick r:id="rId4" tooltip="الوعي"/>
              </a:rPr>
              <a:t>الوعي</a:t>
            </a:r>
            <a:r>
              <a:rPr lang="en-US" dirty="0"/>
              <a:t> </a:t>
            </a:r>
            <a:r>
              <a:rPr lang="ar-SA" dirty="0"/>
              <a:t>والشعور مع اقتناع المريض بسخافة هذا التفكير وتكون هذه الفكرة قهرية أي أنه لا يستطيع إزالتها أو الانفكاك منها مثل تكرار وترديد جمل نابية أو ذهن المريض أو تكرار نغمة</a:t>
            </a:r>
            <a:r>
              <a:rPr lang="en-US" dirty="0"/>
              <a:t> </a:t>
            </a:r>
            <a:r>
              <a:rPr lang="ar-SA" dirty="0">
                <a:hlinkClick r:id="rId5" tooltip="موسيقية"/>
              </a:rPr>
              <a:t>موسيقية</a:t>
            </a:r>
            <a:r>
              <a:rPr lang="en-US" dirty="0"/>
              <a:t> </a:t>
            </a:r>
            <a:r>
              <a:rPr lang="ar-SA" dirty="0"/>
              <a:t>أو أغنية تظل تلاحقه وتقطع عليه تفكيره بما يتعب المصاب وأحيانا قد يؤذي المصاب به نفسه جسديا كالمصابين بمرض</a:t>
            </a:r>
            <a:r>
              <a:rPr lang="en-US" dirty="0"/>
              <a:t> </a:t>
            </a:r>
            <a:r>
              <a:rPr lang="ar-SA" dirty="0">
                <a:hlinkClick r:id="rId6" tooltip="هوس نتف الشعر"/>
              </a:rPr>
              <a:t>هوس نتف الشعر</a:t>
            </a:r>
            <a:r>
              <a:rPr lang="ar-SA" dirty="0"/>
              <a:t>، وقد تحدث درجة خفيفة من هذه الأفكار عند كل إنسان فترة من فترات حياته، ولكن</a:t>
            </a:r>
            <a:r>
              <a:rPr lang="en-US" dirty="0"/>
              <a:t> </a:t>
            </a:r>
            <a:r>
              <a:rPr lang="ar-SA" dirty="0">
                <a:hlinkClick r:id="rId7" tooltip="وسواس"/>
              </a:rPr>
              <a:t>الوسواس</a:t>
            </a:r>
            <a:r>
              <a:rPr lang="en-US" dirty="0"/>
              <a:t> </a:t>
            </a:r>
            <a:r>
              <a:rPr lang="ar-SA" dirty="0"/>
              <a:t>القهرى يتدخل ويؤثر في حياة الفرد واعماله الاعتيادية وقد يعيقه تماما عن العمل</a:t>
            </a:r>
            <a:r>
              <a:rPr lang="en-US" dirty="0"/>
              <a:t> .</a:t>
            </a:r>
          </a:p>
          <a:p>
            <a:endParaRPr lang="ar-IQ"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7715304" cy="5811847"/>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r>
              <a:rPr lang="ar-SA" b="1" dirty="0"/>
              <a:t>الأعراض : </a:t>
            </a:r>
            <a:endParaRPr lang="en-US" dirty="0"/>
          </a:p>
          <a:p>
            <a:r>
              <a:rPr lang="ar-SA" dirty="0"/>
              <a:t>يتضمن مرض الوسواس القهري عادة أن تكون هناك</a:t>
            </a:r>
            <a:r>
              <a:rPr lang="en-US" dirty="0"/>
              <a:t> </a:t>
            </a:r>
            <a:r>
              <a:rPr lang="ar-SA" dirty="0">
                <a:hlinkClick r:id="rId2" tooltip="وساوس"/>
              </a:rPr>
              <a:t>وساوس</a:t>
            </a:r>
            <a:r>
              <a:rPr lang="en-US" dirty="0"/>
              <a:t> </a:t>
            </a:r>
            <a:r>
              <a:rPr lang="ar-SA" dirty="0"/>
              <a:t>وأفعال قهرية، على الرغم من أن المصاب بمرض الوسواس القهري قد يعاني في بعض الأحيان من أحد العرضين دون الأخر. ومن الممكن أن يصيب هذا المرض الأشخاص في</a:t>
            </a:r>
            <a:r>
              <a:rPr lang="en-US" dirty="0"/>
              <a:t>  </a:t>
            </a:r>
            <a:r>
              <a:rPr lang="ar-SA" dirty="0"/>
              <a:t>جميع الأعمار. ويجب أن نلاحظ أن معظم الوساوس القهرية لا تمثل مرضًا… فالمخاوف العادية -مثل الخوف من العدوى بمرض ما والتي قد تزيد في أوقات الضغط العصبي كأن يكون أحد أفراد الأسرة مريضًا أو على وشك الموت- فلا تعتبر مثل هذه الأعراض مرضًا ما لم تستمر لفترة طويلة، وتصبح غير ذات معنى، وتسبب ضغطًا عصبيًا للمريض أو تحول دون أداء المريض للواجبات المناطة به أو تتطلب تدخلا طبيا</a:t>
            </a:r>
            <a:r>
              <a:rPr lang="en-US" dirty="0"/>
              <a:t>.</a:t>
            </a:r>
          </a:p>
          <a:p>
            <a:r>
              <a:rPr lang="ar-SA" dirty="0"/>
              <a:t>يحاول الأشخاص المصابون بمرض الوسواس القهري في العادة أن يخففوا من</a:t>
            </a:r>
            <a:r>
              <a:rPr lang="en-US" dirty="0"/>
              <a:t> </a:t>
            </a:r>
            <a:r>
              <a:rPr lang="ar-SA" dirty="0">
                <a:hlinkClick r:id="rId2" tooltip="وساوس"/>
              </a:rPr>
              <a:t>الوساوس</a:t>
            </a:r>
            <a:r>
              <a:rPr lang="en-US" dirty="0"/>
              <a:t> </a:t>
            </a:r>
            <a:r>
              <a:rPr lang="ar-SA" dirty="0"/>
              <a:t>التي تسبب لهم القلق عن طريق القيام</a:t>
            </a:r>
            <a:r>
              <a:rPr lang="en-US" dirty="0"/>
              <a:t> </a:t>
            </a:r>
            <a:r>
              <a:rPr lang="ar-SA" dirty="0">
                <a:hlinkClick r:id="rId3" tooltip="أعمال قهرية"/>
              </a:rPr>
              <a:t>بأعمال قهرية</a:t>
            </a:r>
            <a:r>
              <a:rPr lang="en-US" dirty="0"/>
              <a:t> </a:t>
            </a:r>
            <a:r>
              <a:rPr lang="ar-SA" dirty="0"/>
              <a:t>يحسون بأن عليهم القيام بها.و تسبب أعراض الوسواس القهري القلق والتوتر وتستغرق وقتًا طويلاً</a:t>
            </a:r>
            <a:r>
              <a:rPr lang="en-US" dirty="0"/>
              <a:t>  </a:t>
            </a:r>
            <a:r>
              <a:rPr lang="ar-SA" dirty="0"/>
              <a:t>وتحول بشكل كبير بين قيام المرء بعمله وتؤثر في حياته الاجتماعية أو في علاقاته بالآخرين</a:t>
            </a:r>
            <a:r>
              <a:rPr lang="en-US" dirty="0"/>
              <a:t>.</a:t>
            </a:r>
          </a:p>
          <a:p>
            <a:endParaRPr lang="ar-IQ"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71480"/>
            <a:ext cx="8258204" cy="5697559"/>
          </a:xfrm>
        </p:spPr>
        <p:style>
          <a:lnRef idx="3">
            <a:schemeClr val="lt1"/>
          </a:lnRef>
          <a:fillRef idx="1">
            <a:schemeClr val="accent2"/>
          </a:fillRef>
          <a:effectRef idx="1">
            <a:schemeClr val="accent2"/>
          </a:effectRef>
          <a:fontRef idx="minor">
            <a:schemeClr val="lt1"/>
          </a:fontRef>
        </p:style>
        <p:txBody>
          <a:bodyPr>
            <a:normAutofit/>
          </a:bodyPr>
          <a:lstStyle/>
          <a:p>
            <a:r>
              <a:rPr lang="ar-SA" dirty="0"/>
              <a:t>الأسباب</a:t>
            </a:r>
            <a:endParaRPr lang="en-US" dirty="0"/>
          </a:p>
          <a:p>
            <a:r>
              <a:rPr lang="ar-SA" dirty="0"/>
              <a:t>لا يوجد سبب واحد محدد لمرض الوسواس القهري.و تشير الأبحاث إلى أن مرض الوسواس القهري يتضمن مشكلات في الاتصال بين الجزء الأمامي من المخ (المسئول عن الإحساس بالخوف والخطر) والتركيبات الأكثر عمقًا للدماغ (العقد العصبية القاعدية التي تتحكم في قدرة المرء علي البدء والتوقف عن الأفكار). وتستخدم هذه التركيبات الدماغية الناقل العصبي الكيميائي" سيروتونين ". ويُعتقد أن مرض الوسواس القهري يرتبط بنقص في مستوي السيروتونين بشكل أساسي. وتساعد الأدوية التي ترفع من مستوى السيروتونين في الدماغ عادة على تحسين اعراض الوسواس القهري </a:t>
            </a:r>
            <a:endParaRPr lang="en-US" dirty="0"/>
          </a:p>
          <a:p>
            <a:endParaRPr lang="ar-IQ"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86700" cy="5768997"/>
          </a:xfrm>
        </p:spPr>
        <p:style>
          <a:lnRef idx="3">
            <a:schemeClr val="lt1"/>
          </a:lnRef>
          <a:fillRef idx="1">
            <a:schemeClr val="accent2"/>
          </a:fillRef>
          <a:effectRef idx="1">
            <a:schemeClr val="accent2"/>
          </a:effectRef>
          <a:fontRef idx="minor">
            <a:schemeClr val="lt1"/>
          </a:fontRef>
        </p:style>
        <p:txBody>
          <a:bodyPr/>
          <a:lstStyle/>
          <a:p>
            <a:r>
              <a:rPr lang="ar-SA" b="1" dirty="0"/>
              <a:t>أسباب الوسواس القهري</a:t>
            </a:r>
            <a:endParaRPr lang="en-US" dirty="0"/>
          </a:p>
          <a:p>
            <a:r>
              <a:rPr lang="ar-SA" dirty="0"/>
              <a:t>تلعب الوراثه دورا هاما حيث يظهر الوسواس القهري في عائلات بأكملها</a:t>
            </a:r>
            <a:r>
              <a:rPr lang="en-US" dirty="0"/>
              <a:t>.</a:t>
            </a:r>
          </a:p>
          <a:p>
            <a:r>
              <a:rPr lang="ar-SA" dirty="0"/>
              <a:t>التنشئه الاجتماعيه الخاطئه والتربية الصارمة والقسوة</a:t>
            </a:r>
            <a:r>
              <a:rPr lang="en-US" dirty="0"/>
              <a:t>.</a:t>
            </a:r>
          </a:p>
          <a:p>
            <a:r>
              <a:rPr lang="ar-SA" dirty="0"/>
              <a:t>تعرض الفرد لإحباطات مستمره وفقدان الشعور بالأمن ،مما يترتب عليه الشعور بالخوف وعدم الثقه</a:t>
            </a:r>
            <a:r>
              <a:rPr lang="en-US" dirty="0"/>
              <a:t>.</a:t>
            </a:r>
          </a:p>
          <a:p>
            <a:endParaRPr lang="ar-IQ"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615262" cy="5697559"/>
          </a:xfrm>
        </p:spPr>
        <p:style>
          <a:lnRef idx="3">
            <a:schemeClr val="lt1"/>
          </a:lnRef>
          <a:fillRef idx="1">
            <a:schemeClr val="accent2"/>
          </a:fillRef>
          <a:effectRef idx="1">
            <a:schemeClr val="accent2"/>
          </a:effectRef>
          <a:fontRef idx="minor">
            <a:schemeClr val="lt1"/>
          </a:fontRef>
        </p:style>
        <p:txBody>
          <a:bodyPr>
            <a:normAutofit fontScale="85000" lnSpcReduction="20000"/>
          </a:bodyPr>
          <a:lstStyle/>
          <a:p>
            <a:r>
              <a:rPr lang="ar-SA" dirty="0"/>
              <a:t>الهستيريا :</a:t>
            </a:r>
            <a:endParaRPr lang="en-US" dirty="0"/>
          </a:p>
          <a:p>
            <a:r>
              <a:rPr lang="ar-SA" b="1" dirty="0"/>
              <a:t>الهستيريا</a:t>
            </a:r>
            <a:r>
              <a:rPr lang="en-US" dirty="0"/>
              <a:t> </a:t>
            </a:r>
            <a:r>
              <a:rPr lang="ar-SA" dirty="0">
                <a:hlinkClick r:id="rId2" tooltip="لغة إنجليزية"/>
              </a:rPr>
              <a:t>بالإنجليزية</a:t>
            </a:r>
            <a:r>
              <a:rPr lang="en-US" dirty="0"/>
              <a:t>: Hysteria) </a:t>
            </a:r>
            <a:r>
              <a:rPr lang="ar-SA" dirty="0"/>
              <a:t>هي</a:t>
            </a:r>
            <a:r>
              <a:rPr lang="en-US" dirty="0"/>
              <a:t> </a:t>
            </a:r>
            <a:r>
              <a:rPr lang="ar-SA" dirty="0">
                <a:hlinkClick r:id="rId3" tooltip="عصاب"/>
              </a:rPr>
              <a:t>مرض نفسي عصابي</a:t>
            </a:r>
            <a:r>
              <a:rPr lang="en-US" dirty="0"/>
              <a:t> </a:t>
            </a:r>
            <a:r>
              <a:rPr lang="ar-SA" dirty="0"/>
              <a:t>تظهر فيه اضطرابات انفعالية مع خلل في أعصاب الحس والحركة وهي عصاب تحوي فيه الانفعالات</a:t>
            </a:r>
            <a:r>
              <a:rPr lang="en-US" dirty="0"/>
              <a:t> </a:t>
            </a:r>
            <a:r>
              <a:rPr lang="ar-SA" dirty="0">
                <a:hlinkClick r:id="rId4" tooltip="مزمن (طب)"/>
              </a:rPr>
              <a:t>المزمنة</a:t>
            </a:r>
            <a:r>
              <a:rPr lang="en-US" dirty="0"/>
              <a:t> </a:t>
            </a:r>
            <a:r>
              <a:rPr lang="ar-SA" dirty="0"/>
              <a:t>إلى أعراض جسمية ليس لها أساس عضوي لغرض فيه مميزة للفرد</a:t>
            </a:r>
            <a:r>
              <a:rPr lang="en-US" dirty="0"/>
              <a:t>  </a:t>
            </a:r>
            <a:r>
              <a:rPr lang="ar-SA" dirty="0"/>
              <a:t>أو هروبا من الصراع النفسي أو من القلق إن من موقف مؤلم بدون أن يدرك الدافع لذلك، وعدم أدراك الدافع يميز مريض الهستيريا عن المتمارض الذي يظهر المرض لغرض محدد مفيد. ـ وفي الهستيريا تصاب مناطق الجسم التي يتحكم فيها الجهـاز العصبي المركــزي (ألأردي) مثل الحواس وجهاز الحركة، وهذا غير المرض النفسي الجسمي حيث تصاب الأعضاء التي تحكم فيها الجهاز العصبي الذاتي (اللاإرادي). ويطلق البعض على الهستيريا اسم " الهستيريا التحويلية " أو "رد فعل التحويل " أي التي تعني تحويلا جسميا لأمور نفسية نظرا لأنها تعتمد على حيلة دفاعية نفسية أساسية هي التحويل حيث تحول الانفعـالات والصراعـات إلي أعراض جسمية كحل رمزي للصراع</a:t>
            </a:r>
            <a:r>
              <a:rPr lang="en-US" dirty="0"/>
              <a:t>.</a:t>
            </a:r>
          </a:p>
          <a:p>
            <a:r>
              <a:rPr lang="ar-SA" dirty="0"/>
              <a:t>تسمى شخصية مريض الهستيريا قبل المرض باسم "الشخصية الهستيرية" وهي شخصية الأطفـال.. ولو تأملت سلوك الشخص الهستيري لوجدته سلوك " طفل كبير</a:t>
            </a:r>
            <a:r>
              <a:rPr lang="en-US" dirty="0"/>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357166"/>
            <a:ext cx="7715304" cy="5536768"/>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r>
              <a:rPr lang="ar-SA" b="1" dirty="0"/>
              <a:t>سمات الشخصية الهستيرية</a:t>
            </a:r>
            <a:endParaRPr lang="en-US" dirty="0"/>
          </a:p>
          <a:p>
            <a:pPr lvl="0"/>
            <a:r>
              <a:rPr lang="ar-SA" dirty="0"/>
              <a:t>العاطفية الزائدة، والقابلية الشديدة للإيحاء، والمسايرة، وحب المجاملة والمواساة والانفعالي، وتقلب المزاج، وعدم النضج، وعدم التحكم في الانفعالات، والسذاجة، وسطحية المشاعر، وعدم النضج النفسـي الجنسـي</a:t>
            </a:r>
            <a:r>
              <a:rPr lang="en-US" dirty="0"/>
              <a:t>.</a:t>
            </a:r>
          </a:p>
          <a:p>
            <a:pPr lvl="0"/>
            <a:r>
              <a:rPr lang="ar-SA" dirty="0"/>
              <a:t>وأيضا التمركز حول الذات، والأنانية، ولفت الأنظار، واستدرار العطف، والاعتزال بالنفس وحب الظهور، والاستعراض، وفي بعض الأحيان الانبساط، والاجتماعية، وحب الاختلاط، وعدم الاستقرار، وأيضا الاعتماد على الآخرين، والتوكل، والانقياد، والشعور بالنقص</a:t>
            </a:r>
            <a:r>
              <a:rPr lang="en-US" dirty="0"/>
              <a:t>.</a:t>
            </a:r>
          </a:p>
          <a:p>
            <a:pPr lvl="0"/>
            <a:r>
              <a:rPr lang="ar-SA" dirty="0"/>
              <a:t>المبالغة والتهويل والاستغراق في الخيال، والسلوك يكون اقرب إلى التمثيل والاستعراض والتكلف والاندفـاع وعدم النضج</a:t>
            </a:r>
            <a:r>
              <a:rPr lang="en-US" dirty="0"/>
              <a:t>.</a:t>
            </a:r>
          </a:p>
          <a:p>
            <a:pPr lvl="0"/>
            <a:r>
              <a:rPr lang="ar-SA" dirty="0"/>
              <a:t>الاعتماد على الكبت كدفاع أساسي، والاستعداد لتكثيف الانفعالات وتحويلها إلى أعراض جسمية</a:t>
            </a:r>
            <a:r>
              <a:rPr lang="en-US" dirty="0"/>
              <a:t>.</a:t>
            </a:r>
          </a:p>
          <a:p>
            <a:r>
              <a:rPr lang="ar-IQ" dirty="0"/>
              <a:t>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7686700" cy="5483245"/>
          </a:xfrm>
        </p:spPr>
        <p:style>
          <a:lnRef idx="3">
            <a:schemeClr val="lt1"/>
          </a:lnRef>
          <a:fillRef idx="1">
            <a:schemeClr val="accent2"/>
          </a:fillRef>
          <a:effectRef idx="1">
            <a:schemeClr val="accent2"/>
          </a:effectRef>
          <a:fontRef idx="minor">
            <a:schemeClr val="lt1"/>
          </a:fontRef>
        </p:style>
        <p:txBody>
          <a:bodyPr>
            <a:normAutofit fontScale="85000" lnSpcReduction="20000"/>
          </a:bodyPr>
          <a:lstStyle/>
          <a:p>
            <a:pPr algn="just"/>
            <a:r>
              <a:rPr lang="ar-SA" dirty="0"/>
              <a:t>اسباب الهستيريا</a:t>
            </a:r>
            <a:endParaRPr lang="en-US" dirty="0"/>
          </a:p>
          <a:p>
            <a:pPr algn="just"/>
            <a:r>
              <a:rPr lang="ar-SA" dirty="0"/>
              <a:t>تلعب</a:t>
            </a:r>
            <a:r>
              <a:rPr lang="en-US" dirty="0"/>
              <a:t> </a:t>
            </a:r>
            <a:r>
              <a:rPr lang="ar-SA" dirty="0">
                <a:hlinkClick r:id="rId2" tooltip="توريث"/>
              </a:rPr>
              <a:t>الوراثة</a:t>
            </a:r>
            <a:r>
              <a:rPr lang="en-US" dirty="0"/>
              <a:t> </a:t>
            </a:r>
            <a:r>
              <a:rPr lang="ar-SA" dirty="0"/>
              <a:t>دورا ضئيلاً للغاية، وبينما تلعب البيئة الدور الأكبـر، ويرجـع "بافلـوف" ومحللي التفسيـر الفسيولوجي (الهستيريا) إلى ضعف قشرة المخ بسبب الاستعداد الوراثي، وعادة ما يكون المريض الهستيري ذا تكوين جسمي نحيف</a:t>
            </a:r>
            <a:r>
              <a:rPr lang="en-US" dirty="0"/>
              <a:t>  </a:t>
            </a:r>
            <a:r>
              <a:rPr lang="ar-SA" dirty="0"/>
              <a:t>واهن</a:t>
            </a:r>
            <a:r>
              <a:rPr lang="en-US" dirty="0"/>
              <a:t>.</a:t>
            </a:r>
          </a:p>
          <a:p>
            <a:pPr lvl="0" algn="just"/>
            <a:r>
              <a:rPr lang="ar-SA" dirty="0"/>
              <a:t>الأسباب النفسية تنحصر في الصراع بين الغرائز والمعايير الاجتماعية، والصراع الشديد بين ألانا الأعلى بين الهو (خاصة الدوافع الجنسية) والتوفيق عن طريق العرض الهستيري، والإحباط وخيبة الأمل في تحقيق هدف أو مطلب، والفشل والإخفاق في الحب، والزواج غير المرغوب فيه والزواج الغير سعيد، والغيرة، والحرمان ونقص العطف والانتباه وعدم الأمن، والأنانية والتمركز حول الذات بشكل طفلي.وعدم نضج الشخصية وعدم النضج الاجتماعي، وعدم القدرة على رسم خط الحياة، وأخطاء الرعاية الوالديـه مثل التدليل المفرط والحماية الزائدة</a:t>
            </a:r>
            <a:endParaRPr lang="en-US" dirty="0"/>
          </a:p>
          <a:p>
            <a:pPr lvl="0" algn="just"/>
            <a:r>
              <a:rPr lang="ar-SA" dirty="0"/>
              <a:t>كون أحد الوالدين شخصية هراعية فيأخذ الطفل عنه (اكتسابا) سمات الشخصية الهراعية</a:t>
            </a:r>
            <a:r>
              <a:rPr lang="en-US" dirty="0"/>
              <a:t>.</a:t>
            </a:r>
          </a:p>
          <a:p>
            <a:pPr lvl="0" algn="just"/>
            <a:r>
              <a:rPr lang="ar-SA" dirty="0"/>
              <a:t>ومن الأسباب المعجلة أو المباشرة فشل في حب أو صدمة عنيفة أو التعرض لحادث أو جرح أو حرق بليغ.. </a:t>
            </a:r>
            <a:endParaRPr lang="en-US" dirty="0"/>
          </a:p>
          <a:p>
            <a:pPr algn="just"/>
            <a:endParaRPr lang="ar-IQ"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758138" cy="5697559"/>
          </a:xfrm>
        </p:spPr>
        <p:style>
          <a:lnRef idx="3">
            <a:schemeClr val="lt1"/>
          </a:lnRef>
          <a:fillRef idx="1">
            <a:schemeClr val="accent2"/>
          </a:fillRef>
          <a:effectRef idx="1">
            <a:schemeClr val="accent2"/>
          </a:effectRef>
          <a:fontRef idx="minor">
            <a:schemeClr val="lt1"/>
          </a:fontRef>
        </p:style>
        <p:txBody>
          <a:bodyPr>
            <a:normAutofit/>
          </a:bodyPr>
          <a:lstStyle/>
          <a:p>
            <a:pPr lvl="0"/>
            <a:r>
              <a:rPr lang="ar-SA" b="1" dirty="0"/>
              <a:t>أعراض الهستيريا</a:t>
            </a:r>
            <a:endParaRPr lang="en-US" dirty="0"/>
          </a:p>
          <a:p>
            <a:pPr lvl="0"/>
            <a:r>
              <a:rPr lang="ar-SA" b="1" dirty="0"/>
              <a:t>الأعراض الحسية</a:t>
            </a:r>
            <a:endParaRPr lang="en-US" dirty="0"/>
          </a:p>
          <a:p>
            <a:r>
              <a:rPr lang="ar-SA" dirty="0"/>
              <a:t>العمى الهستيري، الصمم الهستيري، فقدان حاسة الشم، فقدان حاسـة الذوق، فقـدان الحساسية الجدلية في عضو أو في عدة أعضاء</a:t>
            </a:r>
            <a:r>
              <a:rPr lang="en-US" dirty="0"/>
              <a:t>.</a:t>
            </a:r>
          </a:p>
          <a:p>
            <a:pPr lvl="0"/>
            <a:r>
              <a:rPr lang="ar-SA" b="1" dirty="0"/>
              <a:t>الأعراض العقلية</a:t>
            </a:r>
            <a:endParaRPr lang="en-US" dirty="0"/>
          </a:p>
          <a:p>
            <a:r>
              <a:rPr lang="ar-SA" dirty="0"/>
              <a:t>اضطراب الوعي، الطفليه الهستيرية (السلوك أو التكلم كالأطفال) </a:t>
            </a:r>
            <a:endParaRPr lang="en-US" dirty="0"/>
          </a:p>
          <a:p>
            <a:pPr lvl="0"/>
            <a:r>
              <a:rPr lang="ar-SA" b="1" dirty="0"/>
              <a:t>الأعراض العامة</a:t>
            </a:r>
            <a:endParaRPr lang="en-US" dirty="0"/>
          </a:p>
          <a:p>
            <a:r>
              <a:rPr lang="ar-SA" dirty="0"/>
              <a:t>المرض عند بداية المدرسة أو عند الامتحانات، ردود الفعل السلوكية المبالغ فيها للمواقف المختلفة</a:t>
            </a:r>
            <a:r>
              <a:rPr lang="en-US"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758138" cy="5768997"/>
          </a:xfrm>
        </p:spPr>
        <p:style>
          <a:lnRef idx="3">
            <a:schemeClr val="lt1"/>
          </a:lnRef>
          <a:fillRef idx="1">
            <a:schemeClr val="accent2"/>
          </a:fillRef>
          <a:effectRef idx="1">
            <a:schemeClr val="accent2"/>
          </a:effectRef>
          <a:fontRef idx="minor">
            <a:schemeClr val="lt1"/>
          </a:fontRef>
        </p:style>
        <p:txBody>
          <a:bodyPr>
            <a:normAutofit fontScale="85000" lnSpcReduction="10000"/>
          </a:bodyPr>
          <a:lstStyle/>
          <a:p>
            <a:pPr algn="just"/>
            <a:r>
              <a:rPr lang="ar-SA" b="1" dirty="0"/>
              <a:t>الكآبة أو الاكتئاب النفسي</a:t>
            </a:r>
            <a:r>
              <a:rPr lang="en-US" dirty="0"/>
              <a:t>  </a:t>
            </a:r>
          </a:p>
          <a:p>
            <a:pPr algn="just"/>
            <a:r>
              <a:rPr lang="ar-SA" dirty="0"/>
              <a:t>هو اعتلال عقلي يعاني فيه الشخص من الحزن والمشاعر السلبية لفترات طويلة، وفقدان الحماس وعدم الاكتراث ويصادفه مشاعر</a:t>
            </a:r>
            <a:r>
              <a:rPr lang="ar-SA" dirty="0">
                <a:hlinkClick r:id="rId2" tooltip="قلق"/>
              </a:rPr>
              <a:t>القلق</a:t>
            </a:r>
            <a:r>
              <a:rPr lang="en-US" dirty="0"/>
              <a:t> </a:t>
            </a:r>
            <a:r>
              <a:rPr lang="ar-SA" dirty="0">
                <a:hlinkClick r:id="rId3" tooltip="حزن"/>
              </a:rPr>
              <a:t>والحزن</a:t>
            </a:r>
            <a:r>
              <a:rPr lang="en-US" dirty="0"/>
              <a:t> </a:t>
            </a:r>
            <a:r>
              <a:rPr lang="ar-SA" dirty="0"/>
              <a:t>والتشاؤم والذنب مع انعدام وجود هدف للحياة مما يجعل الفرد يفتقد الواقع و وجود هدف للحياة</a:t>
            </a:r>
            <a:r>
              <a:rPr lang="en-US" dirty="0"/>
              <a:t>. </a:t>
            </a:r>
            <a:r>
              <a:rPr lang="ar-SA" dirty="0"/>
              <a:t>هو أحد أكثر الاضطرابات النفسية شيوعاً. وهو يصنف ضمن الاضطرابات النفسية</a:t>
            </a:r>
            <a:r>
              <a:rPr lang="en-US" dirty="0"/>
              <a:t>  </a:t>
            </a:r>
            <a:r>
              <a:rPr lang="ar-SA" dirty="0"/>
              <a:t>التي تتسم بخلل في المزاج. وأهم ما يميز الاكتئاب هو الانخفاض التدريجي -أو الحاد والمتسارع أحياناً- في المزاج والنفور من الأنشطة. يمكن أن يكون لها تأثير سلبي على</a:t>
            </a:r>
            <a:r>
              <a:rPr lang="en-US" dirty="0"/>
              <a:t> </a:t>
            </a:r>
            <a:r>
              <a:rPr lang="ar-SA" dirty="0">
                <a:hlinkClick r:id="rId4" tooltip="أفكار"/>
              </a:rPr>
              <a:t>أفكار</a:t>
            </a:r>
            <a:r>
              <a:rPr lang="ar-SA" dirty="0">
                <a:hlinkClick r:id="rId5" tooltip="شخص"/>
              </a:rPr>
              <a:t>الشخص</a:t>
            </a:r>
            <a:r>
              <a:rPr lang="ar-SA" dirty="0"/>
              <a:t>، و</a:t>
            </a:r>
            <a:r>
              <a:rPr lang="en-US" dirty="0"/>
              <a:t> </a:t>
            </a:r>
            <a:r>
              <a:rPr lang="ar-SA" dirty="0">
                <a:hlinkClick r:id="rId6" tooltip="سلوك"/>
              </a:rPr>
              <a:t>سلوكه</a:t>
            </a:r>
            <a:r>
              <a:rPr lang="ar-SA" dirty="0"/>
              <a:t>، و</a:t>
            </a:r>
            <a:r>
              <a:rPr lang="en-US" dirty="0"/>
              <a:t> </a:t>
            </a:r>
            <a:r>
              <a:rPr lang="ar-SA" dirty="0">
                <a:hlinkClick r:id="rId7" tooltip="مشاعر"/>
              </a:rPr>
              <a:t>مشاعره</a:t>
            </a:r>
            <a:r>
              <a:rPr lang="ar-SA" dirty="0"/>
              <a:t>، ونظرته إلى العالم والرفاهية المادية</a:t>
            </a:r>
            <a:r>
              <a:rPr lang="en-US" dirty="0"/>
              <a:t>. </a:t>
            </a:r>
            <a:r>
              <a:rPr lang="ar-SA" dirty="0"/>
              <a:t>قد يشعر المعانون من الكآبة</a:t>
            </a:r>
            <a:r>
              <a:rPr lang="en-US" dirty="0"/>
              <a:t> </a:t>
            </a:r>
            <a:r>
              <a:rPr lang="ar-SA" dirty="0">
                <a:hlinkClick r:id="rId3" tooltip="حزن"/>
              </a:rPr>
              <a:t>بالحزن</a:t>
            </a:r>
            <a:r>
              <a:rPr lang="ar-SA" dirty="0"/>
              <a:t>، والرغبة في البكاء،</a:t>
            </a:r>
            <a:r>
              <a:rPr lang="en-US" dirty="0"/>
              <a:t> </a:t>
            </a:r>
            <a:r>
              <a:rPr lang="ar-SA" dirty="0">
                <a:hlinkClick r:id="rId2" tooltip="قلق"/>
              </a:rPr>
              <a:t>والقلق</a:t>
            </a:r>
            <a:r>
              <a:rPr lang="ar-SA" dirty="0"/>
              <a:t>، والفراغ، وانعدام الأمل والقيمة، وقلة الحيلة،</a:t>
            </a:r>
            <a:r>
              <a:rPr lang="en-US" dirty="0"/>
              <a:t> </a:t>
            </a:r>
            <a:r>
              <a:rPr lang="ar-SA" dirty="0">
                <a:hlinkClick r:id="rId8" tooltip="شعور"/>
              </a:rPr>
              <a:t>والشعور</a:t>
            </a:r>
            <a:r>
              <a:rPr lang="en-US" dirty="0"/>
              <a:t> </a:t>
            </a:r>
            <a:r>
              <a:rPr lang="ar-SA" dirty="0">
                <a:hlinkClick r:id="rId9" tooltip="ذنب"/>
              </a:rPr>
              <a:t>بالذنب</a:t>
            </a:r>
            <a:r>
              <a:rPr lang="ar-SA" dirty="0"/>
              <a:t>،</a:t>
            </a:r>
            <a:r>
              <a:rPr lang="en-US" dirty="0"/>
              <a:t> </a:t>
            </a:r>
            <a:r>
              <a:rPr lang="ar-SA" dirty="0">
                <a:hlinkClick r:id="rId10" tooltip="مزاج"/>
              </a:rPr>
              <a:t>وتعكرالمزاج</a:t>
            </a:r>
            <a:r>
              <a:rPr lang="ar-SA" dirty="0"/>
              <a:t>،</a:t>
            </a:r>
            <a:r>
              <a:rPr lang="en-US" dirty="0"/>
              <a:t> </a:t>
            </a:r>
            <a:r>
              <a:rPr lang="ar-SA" dirty="0">
                <a:hlinkClick r:id="rId11" tooltip="الألم"/>
              </a:rPr>
              <a:t>والألم</a:t>
            </a:r>
            <a:r>
              <a:rPr lang="en-US" dirty="0"/>
              <a:t> </a:t>
            </a:r>
            <a:r>
              <a:rPr lang="ar-SA" dirty="0"/>
              <a:t>المعنوي، والاضطراب. ويفقد العديد منهم حماسه واهتمامه بالعمل والحياة الاجتماعية وبنشاطات كانت محببة لهم. قد يعانون أيضاً من</a:t>
            </a:r>
            <a:r>
              <a:rPr lang="ar-SA" dirty="0">
                <a:hlinkClick r:id="rId12" tooltip="فقدان الشهية"/>
              </a:rPr>
              <a:t>فقدان الشهية</a:t>
            </a:r>
            <a:r>
              <a:rPr lang="en-US" dirty="0"/>
              <a:t> </a:t>
            </a:r>
            <a:r>
              <a:rPr lang="ar-SA" dirty="0"/>
              <a:t>أوالإفراط في</a:t>
            </a:r>
            <a:r>
              <a:rPr lang="en-US" dirty="0"/>
              <a:t> </a:t>
            </a:r>
            <a:r>
              <a:rPr lang="ar-SA" dirty="0">
                <a:hlinkClick r:id="rId13" tooltip="الأكل"/>
              </a:rPr>
              <a:t>الأكل</a:t>
            </a:r>
            <a:r>
              <a:rPr lang="en-US" dirty="0"/>
              <a:t>. </a:t>
            </a:r>
            <a:r>
              <a:rPr lang="ar-SA" dirty="0"/>
              <a:t>لديهم مشاكل في</a:t>
            </a:r>
            <a:r>
              <a:rPr lang="en-US" dirty="0"/>
              <a:t> </a:t>
            </a:r>
            <a:r>
              <a:rPr lang="ar-SA" dirty="0">
                <a:hlinkClick r:id="rId14" tooltip="التركيز"/>
              </a:rPr>
              <a:t>التركيز</a:t>
            </a:r>
            <a:r>
              <a:rPr lang="en-US" dirty="0"/>
              <a:t> </a:t>
            </a:r>
            <a:r>
              <a:rPr lang="ar-SA" dirty="0"/>
              <a:t>و تذكر التفاصيل واتخاذ القرارات، و قد يقدموا على إلحاق الأذى بأنفسهم أو بمحاولة</a:t>
            </a:r>
            <a:r>
              <a:rPr lang="en-US" dirty="0"/>
              <a:t> </a:t>
            </a:r>
            <a:r>
              <a:rPr lang="ar-SA" dirty="0">
                <a:hlinkClick r:id="rId15" tooltip="انتحار"/>
              </a:rPr>
              <a:t>الانتحار</a:t>
            </a:r>
            <a:r>
              <a:rPr lang="en-US" dirty="0"/>
              <a:t> </a:t>
            </a:r>
            <a:r>
              <a:rPr lang="ar-SA" dirty="0"/>
              <a:t>أو</a:t>
            </a:r>
            <a:r>
              <a:rPr lang="en-US" dirty="0"/>
              <a:t> </a:t>
            </a:r>
            <a:r>
              <a:rPr lang="ar-SA" dirty="0">
                <a:hlinkClick r:id="rId16" tooltip="تفكير"/>
              </a:rPr>
              <a:t>التفكير</a:t>
            </a:r>
            <a:r>
              <a:rPr lang="en-US" dirty="0"/>
              <a:t> </a:t>
            </a:r>
            <a:r>
              <a:rPr lang="ar-SA" dirty="0"/>
              <a:t>فيه</a:t>
            </a:r>
            <a:r>
              <a:rPr lang="en-US" dirty="0"/>
              <a: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86700" cy="5840435"/>
          </a:xfrm>
        </p:spPr>
        <p:style>
          <a:lnRef idx="3">
            <a:schemeClr val="lt1"/>
          </a:lnRef>
          <a:fillRef idx="1">
            <a:schemeClr val="accent2"/>
          </a:fillRef>
          <a:effectRef idx="1">
            <a:schemeClr val="accent2"/>
          </a:effectRef>
          <a:fontRef idx="minor">
            <a:schemeClr val="lt1"/>
          </a:fontRef>
        </p:style>
        <p:txBody>
          <a:bodyPr/>
          <a:lstStyle/>
          <a:p>
            <a:r>
              <a:rPr lang="ar-SA" b="1" dirty="0"/>
              <a:t>أعراض الاكتئاب الظاهرية</a:t>
            </a:r>
            <a:r>
              <a:rPr lang="en-US" b="1" dirty="0"/>
              <a:t>:</a:t>
            </a:r>
            <a:r>
              <a:rPr lang="en-US" dirty="0"/>
              <a:t> </a:t>
            </a:r>
            <a:r>
              <a:rPr lang="ar-SA" dirty="0"/>
              <a:t>الأرق والنوم المفرط، والتعب، وقلة</a:t>
            </a:r>
            <a:r>
              <a:rPr lang="en-US" dirty="0"/>
              <a:t> </a:t>
            </a:r>
            <a:r>
              <a:rPr lang="ar-SA" dirty="0">
                <a:hlinkClick r:id="rId2" tooltip="طاقة"/>
              </a:rPr>
              <a:t>الطاقة</a:t>
            </a:r>
            <a:r>
              <a:rPr lang="ar-SA" dirty="0"/>
              <a:t>، والآلام والأوجاع، ومشاكل الهضم وغيرها من الأعراض التي لا تستجيب</a:t>
            </a:r>
            <a:r>
              <a:rPr lang="en-US" dirty="0"/>
              <a:t> </a:t>
            </a:r>
            <a:r>
              <a:rPr lang="ar-SA" dirty="0">
                <a:hlinkClick r:id="rId3" tooltip="علاج"/>
              </a:rPr>
              <a:t>للعلاج</a:t>
            </a:r>
            <a:r>
              <a:rPr lang="en-US" dirty="0"/>
              <a:t> </a:t>
            </a:r>
            <a:r>
              <a:rPr lang="ar-SA" dirty="0"/>
              <a:t>التقليدي، وقد تظهر لدى المرضى</a:t>
            </a:r>
            <a:r>
              <a:rPr lang="en-US" dirty="0"/>
              <a:t> </a:t>
            </a:r>
            <a:r>
              <a:rPr lang="ar-SA" dirty="0">
                <a:hlinkClick r:id="rId4" tooltip="مرضى"/>
              </a:rPr>
              <a:t>المصابين</a:t>
            </a:r>
            <a:r>
              <a:rPr lang="en-US" dirty="0"/>
              <a:t>.</a:t>
            </a:r>
          </a:p>
          <a:p>
            <a:r>
              <a:rPr lang="ar-SA" dirty="0"/>
              <a:t>وقد تكون الكآبة ليست بالضرورة اضطراب نفسي، بل رد فعل طبيعي لأحداث حياتية محددة، كأن تكون عرضًا من أعراض بعض الحالات الطبية، أو أحد الآثار الجانبية لبعض العلاجات الطبية. والكآبة أيضا سمة أساسية مرتبطة بمتلازمات نفسية مثل الاكتئاب السريري</a:t>
            </a:r>
            <a:endParaRPr lang="en-US" dirty="0"/>
          </a:p>
          <a:p>
            <a:endParaRPr lang="ar-IQ"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8329642" cy="5840435"/>
          </a:xfrm>
        </p:spPr>
        <p:style>
          <a:lnRef idx="2">
            <a:schemeClr val="accent2">
              <a:shade val="50000"/>
            </a:schemeClr>
          </a:lnRef>
          <a:fillRef idx="1">
            <a:schemeClr val="accent2"/>
          </a:fillRef>
          <a:effectRef idx="0">
            <a:schemeClr val="accent2"/>
          </a:effectRef>
          <a:fontRef idx="minor">
            <a:schemeClr val="lt1"/>
          </a:fontRef>
        </p:style>
        <p:txBody>
          <a:bodyPr>
            <a:normAutofit fontScale="70000" lnSpcReduction="20000"/>
          </a:bodyPr>
          <a:lstStyle/>
          <a:p>
            <a:pPr algn="just"/>
            <a:r>
              <a:rPr lang="ar-SA" sz="3100" dirty="0"/>
              <a:t> تعريف القلق </a:t>
            </a:r>
            <a:r>
              <a:rPr lang="ar-IQ" sz="3100" dirty="0" smtClean="0"/>
              <a:t>:</a:t>
            </a:r>
          </a:p>
          <a:p>
            <a:pPr algn="just"/>
            <a:r>
              <a:rPr lang="ar-SA" sz="3100" dirty="0" smtClean="0"/>
              <a:t>القلق </a:t>
            </a:r>
            <a:r>
              <a:rPr lang="ar-SA" sz="3100" dirty="0"/>
              <a:t>هو خبرةٌ انفعاليّةٌ غير سارّةٍ يعاني منها الفرد عندما يشعر بخوفٍ أو تهديدٍ من شيء لا يستطيع تحديده تحديداً دقيقاً، كما يُعرّف القلق على أنّه حالةٌ نفسيّةٌ تظهر على شكل توتّرٍ بشكلٍ مستمرٍّ نتيجة شعور الفرد بوجود خطرٍ يهدّده، وهذا الخطر قد يكون موجوداً فعلاً أو يكون مُتخيّلاً لا وجود له في الواقع. </a:t>
            </a:r>
            <a:endParaRPr lang="en-US" sz="3100" dirty="0"/>
          </a:p>
          <a:p>
            <a:pPr algn="just"/>
            <a:r>
              <a:rPr lang="ar-SA" sz="3100" b="1" dirty="0"/>
              <a:t>سمات الشخصية القلقة :</a:t>
            </a:r>
            <a:endParaRPr lang="en-US" sz="3100" dirty="0"/>
          </a:p>
          <a:p>
            <a:pPr algn="just"/>
            <a:r>
              <a:rPr lang="ar-SA" sz="3100" dirty="0"/>
              <a:t>سمات المريض بالقلق يُستثار الشعور بالخوف لدى القلقين بسهولةٍ وهم يبدون وكأنّهم يَبحثون عن أشياء تثير اضطراباتهم، كما أنّهم فريسةٌ سهلةٌ للمرض والتكدّر، ومن سمات الذين يعانون من قلقٍ مرتفعٍ: </a:t>
            </a:r>
            <a:endParaRPr lang="en-US" sz="3100" dirty="0"/>
          </a:p>
          <a:p>
            <a:pPr algn="just"/>
            <a:r>
              <a:rPr lang="ar-SA" sz="3100" dirty="0"/>
              <a:t>التشتت وصعوبة التركيز.</a:t>
            </a:r>
            <a:endParaRPr lang="en-US" sz="3100" dirty="0"/>
          </a:p>
          <a:p>
            <a:pPr algn="just"/>
            <a:r>
              <a:rPr lang="ar-SA" sz="3100" dirty="0"/>
              <a:t> التعرّق الشديد أو تعرّق اليدين والتنفّس السريع.</a:t>
            </a:r>
            <a:endParaRPr lang="en-US" sz="3100" dirty="0"/>
          </a:p>
          <a:p>
            <a:pPr algn="just"/>
            <a:r>
              <a:rPr lang="ar-SA" sz="3100" dirty="0"/>
              <a:t> مُشكلات في العلاقات مع الآخرين.</a:t>
            </a:r>
            <a:endParaRPr lang="en-US" sz="3100" dirty="0"/>
          </a:p>
          <a:p>
            <a:pPr algn="just"/>
            <a:r>
              <a:rPr lang="ar-SA" sz="3100" dirty="0"/>
              <a:t> مشكلات في النوم. </a:t>
            </a:r>
            <a:endParaRPr lang="en-US" sz="3100" dirty="0"/>
          </a:p>
          <a:p>
            <a:pPr algn="just"/>
            <a:r>
              <a:rPr lang="ar-SA" sz="3100" dirty="0"/>
              <a:t>الإرهاق والتعب. </a:t>
            </a:r>
            <a:endParaRPr lang="en-US" sz="3100" dirty="0"/>
          </a:p>
          <a:p>
            <a:pPr algn="just"/>
            <a:r>
              <a:rPr lang="ar-SA" sz="3100" dirty="0"/>
              <a:t>الضعف والخمول.</a:t>
            </a:r>
            <a:endParaRPr lang="en-US" sz="3100" dirty="0"/>
          </a:p>
          <a:p>
            <a:pPr algn="just"/>
            <a:r>
              <a:rPr lang="ar-SA" sz="3100" dirty="0"/>
              <a:t> مشكلات في الجهاز الهضمي. </a:t>
            </a:r>
            <a:endParaRPr lang="en-US" sz="3100" dirty="0"/>
          </a:p>
          <a:p>
            <a:endParaRPr lang="ar-IQ"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615262" cy="5554683"/>
          </a:xfrm>
        </p:spPr>
        <p:style>
          <a:lnRef idx="3">
            <a:schemeClr val="lt1"/>
          </a:lnRef>
          <a:fillRef idx="1">
            <a:schemeClr val="accent2"/>
          </a:fillRef>
          <a:effectRef idx="1">
            <a:schemeClr val="accent2"/>
          </a:effectRef>
          <a:fontRef idx="minor">
            <a:schemeClr val="lt1"/>
          </a:fontRef>
        </p:style>
        <p:txBody>
          <a:bodyPr>
            <a:normAutofit lnSpcReduction="10000"/>
          </a:bodyPr>
          <a:lstStyle/>
          <a:p>
            <a:pPr rtl="0"/>
            <a:r>
              <a:rPr lang="ar-SA" dirty="0"/>
              <a:t>الأسباب</a:t>
            </a:r>
            <a:endParaRPr lang="en-US" dirty="0"/>
          </a:p>
          <a:p>
            <a:pPr rtl="0"/>
            <a:r>
              <a:rPr lang="ar-SA" dirty="0"/>
              <a:t>التوتر الانفعالي والظروف المحزنة والخبرات الأليمة والكوارث القاسية (مثل موت عزيز أو طلاق</a:t>
            </a:r>
            <a:r>
              <a:rPr lang="en-US" dirty="0"/>
              <a:t>).</a:t>
            </a:r>
          </a:p>
          <a:p>
            <a:pPr rtl="0"/>
            <a:r>
              <a:rPr lang="ar-SA" dirty="0"/>
              <a:t>الحرمان(ويكون الاكتئاب استجابة لذلك)، وفقدان الحب والمساندة العاطفية وفقد حبيب أو فراقه </a:t>
            </a:r>
            <a:endParaRPr lang="en-US" dirty="0"/>
          </a:p>
          <a:p>
            <a:pPr rtl="0"/>
            <a:r>
              <a:rPr lang="ar-SA" dirty="0"/>
              <a:t>الصراعات اللاشعورية</a:t>
            </a:r>
            <a:r>
              <a:rPr lang="en-US" dirty="0"/>
              <a:t>.</a:t>
            </a:r>
          </a:p>
          <a:p>
            <a:pPr rtl="0"/>
            <a:r>
              <a:rPr lang="ar-SA" dirty="0"/>
              <a:t>الإحباط والفشل وخيبة الأمل والكبت والقلق </a:t>
            </a:r>
            <a:endParaRPr lang="en-US" dirty="0"/>
          </a:p>
          <a:p>
            <a:pPr rtl="0"/>
            <a:r>
              <a:rPr lang="ar-SA" dirty="0"/>
              <a:t>ضعف الأنا الأعلى واتهام الذات والشعور بالذنب الذي لا يغتفر بالنسبة لسلوك سابق</a:t>
            </a:r>
            <a:r>
              <a:rPr lang="en-US" dirty="0"/>
              <a:t> .</a:t>
            </a:r>
          </a:p>
          <a:p>
            <a:pPr rtl="0"/>
            <a:r>
              <a:rPr lang="ar-SA" dirty="0"/>
              <a:t>الوحدة والعنوسة وسن القعود (سن اليأس)، وتدهور الكفاية الجنسية والشيخوخة والتقاعد</a:t>
            </a:r>
            <a:r>
              <a:rPr lang="en-US" dirty="0"/>
              <a:t>.</a:t>
            </a:r>
          </a:p>
          <a:p>
            <a:pPr rtl="0"/>
            <a:r>
              <a:rPr lang="ar-SA" dirty="0"/>
              <a:t>التربية الخاطئة</a:t>
            </a:r>
            <a:r>
              <a:rPr lang="en-US" dirty="0"/>
              <a:t>. </a:t>
            </a:r>
          </a:p>
          <a:p>
            <a:r>
              <a:rPr lang="en-US" dirty="0"/>
              <a:t>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86700" cy="5768997"/>
          </a:xfrm>
        </p:spPr>
        <p:style>
          <a:lnRef idx="3">
            <a:schemeClr val="lt1"/>
          </a:lnRef>
          <a:fillRef idx="1">
            <a:schemeClr val="accent2"/>
          </a:fillRef>
          <a:effectRef idx="1">
            <a:schemeClr val="accent2"/>
          </a:effectRef>
          <a:fontRef idx="minor">
            <a:schemeClr val="lt1"/>
          </a:fontRef>
        </p:style>
        <p:txBody>
          <a:bodyPr>
            <a:normAutofit fontScale="70000" lnSpcReduction="20000"/>
          </a:bodyPr>
          <a:lstStyle/>
          <a:p>
            <a:r>
              <a:rPr lang="ar-IQ" dirty="0"/>
              <a:t>سمات الشخصية الكئيبة : </a:t>
            </a:r>
            <a:r>
              <a:rPr lang="en-US" dirty="0"/>
              <a:t> </a:t>
            </a:r>
          </a:p>
          <a:p>
            <a:r>
              <a:rPr lang="ar-SA" dirty="0"/>
              <a:t>تغلب على ملامح هذا الشخص المصاب باضطراب الشخصية الاكتئابي نظرات التشاؤم، الانصياع، الاحساس بفقدان الأمل، لا يستمتع مثل باقي البشر بمتعة الحياة، دائمًا ما تجده وحيدًا و تعلوه الكآبة</a:t>
            </a:r>
            <a:r>
              <a:rPr lang="en-US" dirty="0"/>
              <a:t>.</a:t>
            </a:r>
          </a:p>
          <a:p>
            <a:r>
              <a:rPr lang="ar-SA" dirty="0"/>
              <a:t>ودائمًا ما تجده يعاني من الشعور بالمسئولية، منشغل دائمًا بالعمل، زائد التركيز، يسعى دائمًا إلى التميز</a:t>
            </a:r>
            <a:r>
              <a:rPr lang="en-US" dirty="0"/>
              <a:t>.</a:t>
            </a:r>
          </a:p>
          <a:p>
            <a:r>
              <a:rPr lang="ar-SA" dirty="0"/>
              <a:t>هم دائمًا خائفون من عدم الاستحسان، يعانون دائمًا و ربما من السهل يبكون و لكن في السر و ليس أمام أى أحد، مبعثر الفكر، متردد ، غير قادر على اتخاذ قرارات، يفتقر إلى الشعور المتوارث بالخوف و عدم الأمان</a:t>
            </a:r>
            <a:r>
              <a:rPr lang="en-US" dirty="0"/>
              <a:t>.</a:t>
            </a:r>
          </a:p>
          <a:p>
            <a:r>
              <a:rPr lang="ar-SA" dirty="0"/>
              <a:t>عادةً ما يظهرون الضيق والكرب والقلق والتشاؤم وإنخفاض الروح المعنوية والنظر إلى الحياة بعين حزينة منكسرة</a:t>
            </a:r>
            <a:endParaRPr lang="en-US" dirty="0"/>
          </a:p>
          <a:p>
            <a:r>
              <a:rPr lang="ar-SA" dirty="0"/>
              <a:t>و يتم تشخيص مثل هذا الاضطراب إذا توافرت 5 أو أكثر من هذه التظاهرات</a:t>
            </a:r>
            <a:r>
              <a:rPr lang="en-US" dirty="0"/>
              <a:t>:</a:t>
            </a:r>
          </a:p>
          <a:p>
            <a:r>
              <a:rPr lang="ar-SA" dirty="0"/>
              <a:t>يغلب على مزاجه الكآبة، الحزن، الافتقار إلى الشعور بالمتعة</a:t>
            </a:r>
            <a:r>
              <a:rPr lang="en-US" dirty="0"/>
              <a:t>.</a:t>
            </a:r>
          </a:p>
          <a:p>
            <a:r>
              <a:rPr lang="ar-SA" dirty="0"/>
              <a:t>دائمًا ما يلوم نفسه</a:t>
            </a:r>
            <a:r>
              <a:rPr lang="en-US" dirty="0"/>
              <a:t>.</a:t>
            </a:r>
          </a:p>
          <a:p>
            <a:r>
              <a:rPr lang="ar-SA" dirty="0"/>
              <a:t>دائم الاعتذار</a:t>
            </a:r>
            <a:endParaRPr lang="en-US" dirty="0"/>
          </a:p>
          <a:p>
            <a:r>
              <a:rPr lang="ar-SA" dirty="0"/>
              <a:t>متشائم</a:t>
            </a:r>
            <a:r>
              <a:rPr lang="en-US" dirty="0"/>
              <a:t>.</a:t>
            </a:r>
          </a:p>
          <a:p>
            <a:r>
              <a:rPr lang="ar-SA" dirty="0"/>
              <a:t>دائمًا ينتابه الاحساس بالذنب و تأنيب الضمير</a:t>
            </a:r>
            <a:r>
              <a:rPr lang="en-US" dirty="0"/>
              <a:t>.</a:t>
            </a:r>
          </a:p>
          <a:p>
            <a:r>
              <a:rPr lang="ar-SA" dirty="0"/>
              <a:t>بشرط ألا توجد مثل هذه الأعراض أثناء نوبات من الاكتئاب أو عسر المزاج</a:t>
            </a:r>
            <a:r>
              <a:rPr lang="en-US" dirty="0"/>
              <a:t>.</a:t>
            </a:r>
          </a:p>
          <a:p>
            <a:r>
              <a:rPr lang="en-US" dirty="0"/>
              <a:t> </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86700" cy="5840435"/>
          </a:xfrm>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r>
              <a:rPr lang="ar-IQ" b="1" dirty="0"/>
              <a:t>الشخصية السايكوباثية :</a:t>
            </a:r>
            <a:endParaRPr lang="en-US" dirty="0"/>
          </a:p>
          <a:p>
            <a:r>
              <a:rPr lang="ar-IQ" dirty="0"/>
              <a:t> </a:t>
            </a:r>
            <a:r>
              <a:rPr lang="ar-SA" dirty="0"/>
              <a:t>السايكوباثية هي اضطراب في الشخصية يتميز صاحبه بالعديد من الصفات، أهمها سلوك ضد المجتمع (</a:t>
            </a:r>
            <a:r>
              <a:rPr lang="en-US" dirty="0"/>
              <a:t>anti-social</a:t>
            </a:r>
            <a:r>
              <a:rPr lang="ar-SA" dirty="0"/>
              <a:t>)، والغطرسة والخيانة والتلاعب بالآخرين، مع افتقاد الشعور بالتعاطف مع ضحاياه، وعدم الشعور بالذنب أو الندم على  أفعاله الخاطئة، وهو أمر غالبا ما يقود إلى سلوك إجرامي. يعتقد بعض الأطباء النفسيين أن الشخصية السايكوباثية تمثل قمة التطرف في ارتكاب الجرائم والموبقات، مع الاعتداء على الآخرين والكذب والسرقة، وتدعم اعتقادهم حقيقة شيوع هذا الاضطراب لدى الأشخاص الموجودين في السجن، وذلك وفقا للمكتبة الوطنية للصحة في الولايات المتحدة الأميركية.</a:t>
            </a:r>
            <a:endParaRPr lang="en-US" dirty="0"/>
          </a:p>
          <a:p>
            <a:r>
              <a:rPr lang="ar-SA" dirty="0"/>
              <a:t>يكمن أحد جوانب خطورة الشخصية السايكوباثية في أن صاحبها قادر على التعامل بوداعة ولطف مع الآخرين، كما أنه قادر على امتداح المحيطين به ونيل ثقتهم ثم استخدام ذلك في التلاعب بهم، وهو وإن كان في الظاهر يحب من يحيطون به إلا أن سلوكه الحقيقي هو ضدهم.</a:t>
            </a:r>
            <a:endParaRPr lang="en-US" dirty="0"/>
          </a:p>
          <a:p>
            <a:endParaRPr lang="ar-IQ"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r>
              <a:rPr lang="ar-SA" b="1" dirty="0"/>
              <a:t> الأعراض:</a:t>
            </a:r>
            <a:endParaRPr lang="en-US" dirty="0"/>
          </a:p>
          <a:p>
            <a:r>
              <a:rPr lang="ar-SA" dirty="0"/>
              <a:t>أسلوب في التعامل مع الآخرين يقوم على الغطرسة والخداع.</a:t>
            </a:r>
            <a:endParaRPr lang="en-US" dirty="0"/>
          </a:p>
          <a:p>
            <a:r>
              <a:rPr lang="ar-SA" dirty="0"/>
              <a:t>خيانة الأمانة والتلاعب بمن حوله.</a:t>
            </a:r>
            <a:endParaRPr lang="en-US" dirty="0"/>
          </a:p>
          <a:p>
            <a:r>
              <a:rPr lang="ar-SA" dirty="0"/>
              <a:t>عفوية السايكوباثي في ارتكاب أعماله.</a:t>
            </a:r>
            <a:endParaRPr lang="en-US" dirty="0"/>
          </a:p>
          <a:p>
            <a:r>
              <a:rPr lang="ar-SA" dirty="0"/>
              <a:t>الاندفاع وعدم تحمل المسؤولية.</a:t>
            </a:r>
            <a:endParaRPr lang="en-US" dirty="0"/>
          </a:p>
          <a:p>
            <a:r>
              <a:rPr lang="ar-SA" dirty="0"/>
              <a:t>القدرة على التعامل بوداعة وإخلاص مصطنع.</a:t>
            </a:r>
            <a:endParaRPr lang="en-US" dirty="0"/>
          </a:p>
          <a:p>
            <a:r>
              <a:rPr lang="ar-SA" dirty="0"/>
              <a:t>القدرة على اكتساب ثقة الآخرين.</a:t>
            </a:r>
            <a:endParaRPr lang="en-US" dirty="0"/>
          </a:p>
          <a:p>
            <a:r>
              <a:rPr lang="ar-SA" dirty="0"/>
              <a:t>تكرار خرق القانون.</a:t>
            </a:r>
            <a:endParaRPr lang="en-US" dirty="0"/>
          </a:p>
          <a:p>
            <a:r>
              <a:rPr lang="ar-SA" dirty="0"/>
              <a:t>إهمال سلامته وسلامة الآخرين.</a:t>
            </a:r>
            <a:endParaRPr lang="en-US" dirty="0"/>
          </a:p>
          <a:p>
            <a:r>
              <a:rPr lang="ar-SA" dirty="0"/>
              <a:t>تكرار ممارسة السرقة والكذب والشجار.</a:t>
            </a:r>
            <a:endParaRPr lang="en-US" dirty="0"/>
          </a:p>
          <a:p>
            <a:r>
              <a:rPr lang="ar-SA" dirty="0"/>
              <a:t>عدم القدرة على إظهار الندم على ما يفعله من أخطاء.</a:t>
            </a:r>
            <a:endParaRPr lang="en-US" dirty="0"/>
          </a:p>
          <a:p>
            <a:r>
              <a:rPr lang="ar-SA" dirty="0"/>
              <a:t>عدم الشعور بالذنب.</a:t>
            </a:r>
            <a:endParaRPr lang="en-US" dirty="0"/>
          </a:p>
          <a:p>
            <a:r>
              <a:rPr lang="ar-SA" dirty="0"/>
              <a:t>الغضب.</a:t>
            </a:r>
            <a:endParaRPr lang="en-US" dirty="0"/>
          </a:p>
          <a:p>
            <a:r>
              <a:rPr lang="ar-SA" dirty="0"/>
              <a:t>تعاطي المخدرات أو الإدمان.</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86700" cy="5768997"/>
          </a:xfrm>
        </p:spPr>
        <p:style>
          <a:lnRef idx="3">
            <a:schemeClr val="lt1"/>
          </a:lnRef>
          <a:fillRef idx="1">
            <a:schemeClr val="accent2"/>
          </a:fillRef>
          <a:effectRef idx="1">
            <a:schemeClr val="accent2"/>
          </a:effectRef>
          <a:fontRef idx="minor">
            <a:schemeClr val="lt1"/>
          </a:fontRef>
        </p:style>
        <p:txBody>
          <a:bodyPr/>
          <a:lstStyle/>
          <a:p>
            <a:r>
              <a:rPr lang="ar-SA" dirty="0"/>
              <a:t> </a:t>
            </a:r>
            <a:r>
              <a:rPr lang="ar-SA" b="1" dirty="0"/>
              <a:t>الأسباب:</a:t>
            </a:r>
            <a:r>
              <a:rPr lang="ar-SA" dirty="0"/>
              <a:t>من غير المعروف سبب الشخصية السايكوباثية، لكن قد يكون للعوامل التالية دور فيها:</a:t>
            </a:r>
            <a:endParaRPr lang="en-US" dirty="0"/>
          </a:p>
          <a:p>
            <a:r>
              <a:rPr lang="ar-SA" dirty="0"/>
              <a:t>1ـ الوراثة والجينات.</a:t>
            </a:r>
            <a:endParaRPr lang="en-US" dirty="0"/>
          </a:p>
          <a:p>
            <a:r>
              <a:rPr lang="ar-SA" dirty="0"/>
              <a:t>2 ـ التعرض لسوء المعاملة أثناء الطفولة.</a:t>
            </a:r>
            <a:endParaRPr lang="en-US" dirty="0"/>
          </a:p>
          <a:p>
            <a:r>
              <a:rPr lang="ar-SA" dirty="0"/>
              <a:t>3 ـــ إدمان الخمر يرفع مخاطر المرض.</a:t>
            </a:r>
            <a:endParaRPr lang="en-US" dirty="0"/>
          </a:p>
          <a:p>
            <a:endParaRPr lang="ar-IQ"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329510" cy="6098570"/>
          </a:xfrm>
        </p:spPr>
        <p:style>
          <a:lnRef idx="3">
            <a:schemeClr val="lt1"/>
          </a:lnRef>
          <a:fillRef idx="1">
            <a:schemeClr val="accent2"/>
          </a:fillRef>
          <a:effectRef idx="1">
            <a:schemeClr val="accent2"/>
          </a:effectRef>
          <a:fontRef idx="minor">
            <a:schemeClr val="lt1"/>
          </a:fontRef>
        </p:style>
        <p:txBody>
          <a:bodyPr/>
          <a:lstStyle/>
          <a:p>
            <a:r>
              <a:rPr lang="ar-IQ" b="1" dirty="0" smtClean="0"/>
              <a:t>الاضطرابات النفسجسمية : </a:t>
            </a:r>
            <a:endParaRPr lang="en-US" dirty="0" smtClean="0"/>
          </a:p>
          <a:p>
            <a:r>
              <a:rPr lang="ar-IQ" dirty="0" smtClean="0"/>
              <a:t>قبل السبعينات من القرن الماضي كان المصطلح الشائع هو الامراض السايكوسوماتية </a:t>
            </a:r>
            <a:r>
              <a:rPr lang="en-US" dirty="0" smtClean="0"/>
              <a:t>Psychosomatic </a:t>
            </a:r>
            <a:r>
              <a:rPr lang="en-US" dirty="0" err="1" smtClean="0"/>
              <a:t>Diseas</a:t>
            </a:r>
            <a:r>
              <a:rPr lang="ar-IQ" dirty="0" smtClean="0"/>
              <a:t> اما المصطلح الحديث لها فهو </a:t>
            </a:r>
            <a:r>
              <a:rPr lang="en-US" dirty="0" smtClean="0"/>
              <a:t>Somatoform Disorder</a:t>
            </a:r>
            <a:r>
              <a:rPr lang="ar-IQ" dirty="0" smtClean="0"/>
              <a:t> وتعني الاضطرابات الجسمية المظهر وقد تعددت تعريفاتها اذ تعرفها </a:t>
            </a:r>
            <a:endParaRPr lang="en-US" dirty="0" smtClean="0"/>
          </a:p>
          <a:p>
            <a:r>
              <a:rPr lang="ar-IQ" dirty="0" smtClean="0"/>
              <a:t>الموسوعة البريطانية : يعرف المرض النفسي ــ الجسمي بانه الاستجابة الجسمية للضغوط الانفعالية تاخذ اشكال اضطرابات جسمية مثل ارتفاع ضغط الدم والذبحة الصدرية وتقرح القولون والتهاب المفاصل وغيرها .</a:t>
            </a:r>
            <a:endParaRPr lang="en-US" dirty="0" smtClean="0"/>
          </a:p>
          <a:p>
            <a:endParaRPr lang="ar-IQ"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329510" cy="6027132"/>
          </a:xfrm>
        </p:spPr>
        <p:style>
          <a:lnRef idx="3">
            <a:schemeClr val="lt1"/>
          </a:lnRef>
          <a:fillRef idx="1">
            <a:schemeClr val="accent2"/>
          </a:fillRef>
          <a:effectRef idx="1">
            <a:schemeClr val="accent2"/>
          </a:effectRef>
          <a:fontRef idx="minor">
            <a:schemeClr val="lt1"/>
          </a:fontRef>
        </p:style>
        <p:txBody>
          <a:bodyPr/>
          <a:lstStyle/>
          <a:p>
            <a:r>
              <a:rPr lang="ar-IQ" b="1" dirty="0" smtClean="0"/>
              <a:t>منظمة الصحة العالمية تعرفها :</a:t>
            </a:r>
            <a:r>
              <a:rPr lang="ar-IQ" dirty="0" smtClean="0"/>
              <a:t> بان الخاصية الاساسية للاضطراب الجسمية نفسية المنشأ هي الشكوى المتكررة لاعراض بدنية مع السعي المستمر لاجراء فحوصات طبية بالرغم من توكيد الاطباء بانعدام وجود اساس جسمي لهذه الاغراض </a:t>
            </a:r>
            <a:endParaRPr lang="en-US" dirty="0" smtClean="0"/>
          </a:p>
          <a:p>
            <a:r>
              <a:rPr lang="ar-IQ" b="1" dirty="0" smtClean="0"/>
              <a:t>تعريف الجمعية الامريكية للطب النفسي العقلي :</a:t>
            </a:r>
            <a:r>
              <a:rPr lang="ar-IQ" dirty="0" smtClean="0"/>
              <a:t> هي نمط من الشكاوي الجسمية المتعددة والمتكررة ، تكون اعراضها واضحة سريريا قبل سن الثلاثين ولايمكن تفسيرها على انها ناجمة عن عوامل مرضية جسمية .</a:t>
            </a:r>
            <a:endParaRPr lang="en-US" dirty="0" smtClean="0"/>
          </a:p>
          <a:p>
            <a:endParaRPr lang="ar-IQ"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85728"/>
            <a:ext cx="7286676" cy="6203642"/>
          </a:xfrm>
        </p:spPr>
        <p:style>
          <a:lnRef idx="3">
            <a:schemeClr val="lt1"/>
          </a:lnRef>
          <a:fillRef idx="1">
            <a:schemeClr val="accent2"/>
          </a:fillRef>
          <a:effectRef idx="1">
            <a:schemeClr val="accent2"/>
          </a:effectRef>
          <a:fontRef idx="minor">
            <a:schemeClr val="lt1"/>
          </a:fontRef>
        </p:style>
        <p:txBody>
          <a:bodyPr/>
          <a:lstStyle/>
          <a:p>
            <a:r>
              <a:rPr lang="ar-IQ" dirty="0" smtClean="0"/>
              <a:t>في ضوء ذلك يتبين وجود اختلافات في اسم المصطلح ، اذ كان المتداول هو </a:t>
            </a:r>
            <a:r>
              <a:rPr lang="en-US" dirty="0" smtClean="0"/>
              <a:t>Psychosomatic</a:t>
            </a:r>
            <a:r>
              <a:rPr lang="ar-IQ" dirty="0" smtClean="0"/>
              <a:t> مصحوبا بمفردة امراض </a:t>
            </a:r>
            <a:r>
              <a:rPr lang="en-US" dirty="0" smtClean="0"/>
              <a:t>Diseases</a:t>
            </a:r>
            <a:r>
              <a:rPr lang="ar-IQ" dirty="0" smtClean="0"/>
              <a:t> فيما المتداول حاليا </a:t>
            </a:r>
            <a:r>
              <a:rPr lang="en-US" dirty="0" smtClean="0"/>
              <a:t>Somatoform</a:t>
            </a:r>
            <a:r>
              <a:rPr lang="ar-IQ" dirty="0" smtClean="0"/>
              <a:t> وتعني جسمية الشكل او المظهر مصحوبا بمفردة اضطرابات </a:t>
            </a:r>
            <a:r>
              <a:rPr lang="en-US" dirty="0" smtClean="0"/>
              <a:t>Disorders </a:t>
            </a:r>
            <a:r>
              <a:rPr lang="ar-IQ" dirty="0" smtClean="0"/>
              <a:t> وهناك اتفاق على انها اضطرابات عضوية متعددة او متنوعة وانه يصعب على التشخيص الطبي تحديد عامل مرضي جسمي لها ، فيما هناك اختلاف حول دور العوامل النفسية فيما بينهم ، فمنهم من يعطيها دورا جزئيا ، فيما الغالبية تمنحها كامل الدور في حدوث هذه الاضطرابات .</a:t>
            </a:r>
            <a:endParaRPr lang="en-US" dirty="0" smtClean="0"/>
          </a:p>
          <a:p>
            <a:endParaRPr lang="ar-IQ"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58072" cy="6098570"/>
          </a:xfrm>
        </p:spPr>
        <p:style>
          <a:lnRef idx="3">
            <a:schemeClr val="lt1"/>
          </a:lnRef>
          <a:fillRef idx="1">
            <a:schemeClr val="accent2"/>
          </a:fillRef>
          <a:effectRef idx="1">
            <a:schemeClr val="accent2"/>
          </a:effectRef>
          <a:fontRef idx="minor">
            <a:schemeClr val="lt1"/>
          </a:fontRef>
        </p:style>
        <p:txBody>
          <a:bodyPr>
            <a:normAutofit fontScale="92500" lnSpcReduction="20000"/>
          </a:bodyPr>
          <a:lstStyle/>
          <a:p>
            <a:endParaRPr lang="ar-IQ" b="1" dirty="0" smtClean="0"/>
          </a:p>
          <a:p>
            <a:r>
              <a:rPr lang="ar-IQ" b="1" dirty="0" smtClean="0"/>
              <a:t>انواعها </a:t>
            </a:r>
            <a:r>
              <a:rPr lang="ar-IQ" b="1" dirty="0" smtClean="0"/>
              <a:t>: </a:t>
            </a:r>
            <a:endParaRPr lang="en-US" dirty="0" smtClean="0"/>
          </a:p>
          <a:p>
            <a:pPr algn="just"/>
            <a:r>
              <a:rPr lang="ar-IQ" dirty="0" smtClean="0"/>
              <a:t>تتضمن الاضطرابات النفسية الجسمية المظهر نوعين رئيسين هما توهم المرض واضطراب التحويل وفيما ياتي عرض موجز لكليهما : </a:t>
            </a:r>
            <a:endParaRPr lang="en-US" dirty="0" smtClean="0"/>
          </a:p>
          <a:p>
            <a:pPr algn="just"/>
            <a:r>
              <a:rPr lang="ar-IQ" b="1" dirty="0" smtClean="0"/>
              <a:t>1 ــ توهم المرض </a:t>
            </a:r>
            <a:r>
              <a:rPr lang="en-US" b="1" dirty="0" smtClean="0"/>
              <a:t> </a:t>
            </a:r>
            <a:r>
              <a:rPr lang="en-US" b="1" dirty="0" err="1" smtClean="0"/>
              <a:t>Hypochondriasis</a:t>
            </a:r>
            <a:r>
              <a:rPr lang="en-US" b="1" dirty="0" smtClean="0"/>
              <a:t> </a:t>
            </a:r>
            <a:r>
              <a:rPr lang="ar-IQ" dirty="0" smtClean="0"/>
              <a:t>: يعرف بانه اضطراب جسمي المظهر يقوم فيه الفرد بتفسير التغيرات الجسمية الطفيفة او الخفيفة بانها دليل على مرض خطير سيصاب به ، ويتصف هذا الاضطراب بان المصاب به ينشغل بشكل مفرط بصحته ولديه قلق متزايد بشأن اصابته بامراض بدنية ولهذا يسمى ايضا بالوسواس المرضي . والصفة الاساسية في المصابين بهذا الاضطراب انهم بالرغم من توكيد الاطباء بانه لاتوجد لديهم امراض حقيقية فانهم يشككون في الاطباء ولا يقتنعون بتشخيصهم ، والمصابون بتوهم المرض لايعانون بالضرورة من الم او وجع بدني بقدر ما يبالغون في تفسير اية علاقة ولوكانت خفيفة عن تغير في الجسم او في الصحة وهذا </a:t>
            </a:r>
            <a:r>
              <a:rPr lang="ar-IQ" dirty="0" smtClean="0"/>
              <a:t>الاضطراب </a:t>
            </a:r>
            <a:r>
              <a:rPr lang="ar-IQ" dirty="0" smtClean="0"/>
              <a:t>غالبا ما يصاحب اضطرابات نفسية اخرى لاسيما القلق والاكتئاب </a:t>
            </a:r>
            <a:endParaRPr lang="en-US" dirty="0" smtClean="0"/>
          </a:p>
          <a:p>
            <a:endParaRPr lang="ar-IQ"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329510" cy="6170008"/>
          </a:xfrm>
        </p:spPr>
        <p:style>
          <a:lnRef idx="3">
            <a:schemeClr val="lt1"/>
          </a:lnRef>
          <a:fillRef idx="1">
            <a:schemeClr val="accent2"/>
          </a:fillRef>
          <a:effectRef idx="1">
            <a:schemeClr val="accent2"/>
          </a:effectRef>
          <a:fontRef idx="minor">
            <a:schemeClr val="lt1"/>
          </a:fontRef>
        </p:style>
        <p:txBody>
          <a:bodyPr>
            <a:normAutofit fontScale="85000" lnSpcReduction="20000"/>
          </a:bodyPr>
          <a:lstStyle/>
          <a:p>
            <a:pPr algn="just"/>
            <a:r>
              <a:rPr lang="ar-IQ" dirty="0" smtClean="0"/>
              <a:t>وتعرف الجمعية الامريكية للطب النفسي بان صورته الاساسية تتضح في الاتي : </a:t>
            </a:r>
            <a:endParaRPr lang="en-US" dirty="0" smtClean="0"/>
          </a:p>
          <a:p>
            <a:pPr algn="just"/>
            <a:r>
              <a:rPr lang="ar-IQ" dirty="0" smtClean="0"/>
              <a:t>ـــ </a:t>
            </a:r>
            <a:r>
              <a:rPr lang="ar-IQ" dirty="0" smtClean="0"/>
              <a:t>يكون انشغال الفرد ومخاوفه محددا باصابته بمرض حقيقي في ضوء تفسيره لعرض جسدي معين </a:t>
            </a:r>
            <a:endParaRPr lang="en-US" dirty="0" smtClean="0"/>
          </a:p>
          <a:p>
            <a:pPr algn="just"/>
            <a:r>
              <a:rPr lang="ar-IQ" dirty="0" smtClean="0"/>
              <a:t>ــــ يستمر انشغاله هذا على الرغم من التقارير الطبية المطمئنة </a:t>
            </a:r>
            <a:endParaRPr lang="en-US" dirty="0" smtClean="0"/>
          </a:p>
          <a:p>
            <a:pPr algn="just"/>
            <a:r>
              <a:rPr lang="ar-IQ" dirty="0" smtClean="0"/>
              <a:t>ـــــ </a:t>
            </a:r>
            <a:r>
              <a:rPr lang="ar-IQ" dirty="0" smtClean="0"/>
              <a:t>يسبب له انشغاله هذا حزنا جليا او ضعفا اجتماعيا ومهنيا او اضطرابات في مجالات اخرى </a:t>
            </a:r>
            <a:endParaRPr lang="en-US" dirty="0" smtClean="0"/>
          </a:p>
          <a:p>
            <a:pPr algn="just"/>
            <a:r>
              <a:rPr lang="ar-IQ" dirty="0" smtClean="0"/>
              <a:t>ــــ تستمر مدة الاضطراب لستة اشهر في الاقل  </a:t>
            </a:r>
            <a:endParaRPr lang="en-US" dirty="0" smtClean="0"/>
          </a:p>
          <a:p>
            <a:pPr algn="just"/>
            <a:r>
              <a:rPr lang="ar-IQ" dirty="0" smtClean="0"/>
              <a:t>وينبغي الانتباه الى ان توهم المرض هو غير الوسواس القسري ، فالاول يصنف في فئة الاضطرابات الجسمية المظهر فيما يصنف الثاني الوسواس القسري ضمن اضطرابات القلق ، وبالرغم من وجود تداخل بينهما فان المصابين بهما يعيشون في خوف من ايذاء الذات وكلهم ينزعجون من اقتحام افكار متطفلة تدخل عنوة في ذهن المريض ، ولايمكن السيطرة عليها ، والفرق ان المضابين بتوهم المرض ينشغلون بفحص بدنهم فيما يكون انشغال المصاب بالوسواس القسري بافكار تقتحم ذهنه ( وساوس ) او الحاحات متكررة للقيام بعمل ( قسرية ) مثل التاكد لعشر مرات او اكثر من غلق الباب في الليلة الواحدة .</a:t>
            </a:r>
            <a:endParaRPr lang="en-US" dirty="0" smtClean="0"/>
          </a:p>
          <a:p>
            <a:endParaRPr lang="ar-IQ"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7758138" cy="5554683"/>
          </a:xfrm>
        </p:spPr>
        <p:style>
          <a:lnRef idx="3">
            <a:schemeClr val="lt1"/>
          </a:lnRef>
          <a:fillRef idx="1">
            <a:schemeClr val="accent2"/>
          </a:fillRef>
          <a:effectRef idx="1">
            <a:schemeClr val="accent2"/>
          </a:effectRef>
          <a:fontRef idx="minor">
            <a:schemeClr val="lt1"/>
          </a:fontRef>
        </p:style>
        <p:txBody>
          <a:bodyPr>
            <a:normAutofit fontScale="85000" lnSpcReduction="20000"/>
          </a:bodyPr>
          <a:lstStyle/>
          <a:p>
            <a:pPr algn="just"/>
            <a:r>
              <a:rPr lang="ar-SA" sz="2800" b="1" dirty="0"/>
              <a:t>أسباب القلق العامّة وعند الأطفال خاصةً</a:t>
            </a:r>
            <a:endParaRPr lang="en-US" sz="2800" dirty="0"/>
          </a:p>
          <a:p>
            <a:pPr algn="just"/>
            <a:r>
              <a:rPr lang="ar-SA" sz="2800" dirty="0"/>
              <a:t> فقدان الشعور بالأمن: يُمثّل عدم الشعور الداخليّ بالأمن سبباً رئيسياً للقلق؛ فالقلق المُزمن هو نتيجة لانعدام الشعور بالأمن والشكوك حول الذات، وفقدان الشعور الداخليّ بالأمن هو نتاج مجموعة من العوامل وهي: </a:t>
            </a:r>
            <a:endParaRPr lang="en-US" sz="2800" dirty="0"/>
          </a:p>
          <a:p>
            <a:pPr algn="just"/>
            <a:r>
              <a:rPr lang="ar-SA" sz="2800" dirty="0"/>
              <a:t>عدم الثبات: إذ إنّ تقلّب الآباء والمُدرّسين في التعامل مع الطفل يؤدّي إلى حالة من التشوّش والقلق لدى الطفل فتصبح الحياة بالنسبة له سلسلة من الحوادث المخيفة التي لا يمكن التنبؤ بها.</a:t>
            </a:r>
            <a:endParaRPr lang="en-US" sz="2800" dirty="0"/>
          </a:p>
          <a:p>
            <a:pPr algn="just"/>
            <a:r>
              <a:rPr lang="ar-SA" sz="2800" dirty="0"/>
              <a:t> الكمال الزائد: إنّ توقع الراشدين للكمال يؤدّي إلى ظهور استجابات للقلق لدى الكثير من الأطفال مع أنّ بعض الأطفال مُرتفعي التحصيل أو اللامبالين يُمكن أن يتجنّبوا حالة القلق الناضجة من عدم الوصول إلى مستوى توقّعات الكبار؛ حيث نجد أنّ بعضهم الآخر يُطوّر حالة من الاضطراب والتوتّر نتيجة عدم الوصول إلى مستوى التوقّعات. </a:t>
            </a:r>
            <a:endParaRPr lang="en-US" sz="2800" dirty="0"/>
          </a:p>
          <a:p>
            <a:pPr algn="just"/>
            <a:r>
              <a:rPr lang="ar-SA" sz="2800" dirty="0"/>
              <a:t>الإهمال: يؤدّي غياب الحدود الواضحة وإهمال الأطفال إلى شعورهم بعدم الأمن وكأنّهم مهجورون ضائعون. </a:t>
            </a:r>
            <a:endParaRPr lang="en-US" sz="2800" dirty="0"/>
          </a:p>
          <a:p>
            <a:endParaRPr lang="ar-IQ"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258072" cy="6170008"/>
          </a:xfrm>
        </p:spPr>
        <p:style>
          <a:lnRef idx="3">
            <a:schemeClr val="lt1"/>
          </a:lnRef>
          <a:fillRef idx="1">
            <a:schemeClr val="accent2"/>
          </a:fillRef>
          <a:effectRef idx="1">
            <a:schemeClr val="accent2"/>
          </a:effectRef>
          <a:fontRef idx="minor">
            <a:schemeClr val="lt1"/>
          </a:fontRef>
        </p:style>
        <p:txBody>
          <a:bodyPr/>
          <a:lstStyle/>
          <a:p>
            <a:r>
              <a:rPr lang="ar-IQ" b="1" dirty="0" smtClean="0"/>
              <a:t>اضطراب التحويل </a:t>
            </a:r>
            <a:r>
              <a:rPr lang="en-US" b="1" dirty="0" smtClean="0"/>
              <a:t>Conversion Disorder  </a:t>
            </a:r>
            <a:endParaRPr lang="en-US" dirty="0" smtClean="0"/>
          </a:p>
          <a:p>
            <a:r>
              <a:rPr lang="ar-IQ" dirty="0" smtClean="0"/>
              <a:t>يعرف هذا الاضطراب بانه فقدان او تغير في الوظيفة الجسمية من دون وجود سبب بدني ظاهر بمعنى ان الفرد يظهر عليه فقدان في جهازه الحركي او الحسي او تغير في الوظائف الفسيولوجية لعضو او اكثر من اعضاء جسمه في غياب وجود سبب بدني او عضوي واحد ، والحالات التي يتبدى فيها هذا الاضطراب كثيرة ومتنوعة مثل الشلل بانواعه ( شلل يد ، رجل ، اصبع ) والمصطلح الاول لهذا الاضطراب هو الرحام الهستيريا .</a:t>
            </a:r>
            <a:endParaRPr lang="en-US" dirty="0" smtClean="0"/>
          </a:p>
          <a:p>
            <a:endParaRPr lang="ar-IQ"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329510" cy="6170008"/>
          </a:xfrm>
        </p:spPr>
        <p:style>
          <a:lnRef idx="3">
            <a:schemeClr val="lt1"/>
          </a:lnRef>
          <a:fillRef idx="1">
            <a:schemeClr val="accent2"/>
          </a:fillRef>
          <a:effectRef idx="1">
            <a:schemeClr val="accent2"/>
          </a:effectRef>
          <a:fontRef idx="minor">
            <a:schemeClr val="lt1"/>
          </a:fontRef>
        </p:style>
        <p:txBody>
          <a:bodyPr>
            <a:normAutofit fontScale="92500"/>
          </a:bodyPr>
          <a:lstStyle/>
          <a:p>
            <a:r>
              <a:rPr lang="ar-IQ" b="1" dirty="0" smtClean="0"/>
              <a:t>النظريات المفسرة : </a:t>
            </a:r>
            <a:endParaRPr lang="en-US" dirty="0" smtClean="0"/>
          </a:p>
          <a:p>
            <a:r>
              <a:rPr lang="ar-IQ" dirty="0" smtClean="0"/>
              <a:t>تتعدد وجهات النظر في تفسير الاضطرابات الجسمية المظهر ، اذ ترى جماعة التحليل النفسي ان كل اضطراب نفسي ماهو الا نتاج صراع انفعالي لاشعوري وان الاضطرابات الجسمية تظهر مع ضعف الانا بسبب الطاقة التي يستهلكها في عملية الصراع ، ويشير الكسندر الى ان هذه الاضطرابات تحدث نتيجة صراع نفسي دينامي يجعل كل عقدة معينة مرتبطة بمرض معين فعقدة الاتكال تولد قرحة المعدة وعقدة الفراق عن الام تولد الربو ، واطلقت هيلين دوتش مصطلح عصاب العضو في اشارة منها على ان العضو المصاب اذا كان تعرض الى آذى نفسي في مرحلة الطفولة فانه يصبح في مرحلة الرشد موضوع انفعال وهناك من يرى ان هذه الاضطرابات ناتجة بسبب الخوف من التعبير بشكل صريح عن الحالات الانفعالية او عن توترات يصعب التحقق منها .</a:t>
            </a:r>
            <a:endParaRPr lang="en-US" dirty="0" smtClean="0"/>
          </a:p>
          <a:p>
            <a:endParaRPr lang="ar-IQ"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258072" cy="5955694"/>
          </a:xfrm>
        </p:spPr>
        <p:style>
          <a:lnRef idx="3">
            <a:schemeClr val="lt1"/>
          </a:lnRef>
          <a:fillRef idx="1">
            <a:schemeClr val="accent2"/>
          </a:fillRef>
          <a:effectRef idx="1">
            <a:schemeClr val="accent2"/>
          </a:effectRef>
          <a:fontRef idx="minor">
            <a:schemeClr val="lt1"/>
          </a:fontRef>
        </p:style>
        <p:txBody>
          <a:bodyPr>
            <a:normAutofit fontScale="92500" lnSpcReduction="10000"/>
          </a:bodyPr>
          <a:lstStyle/>
          <a:p>
            <a:r>
              <a:rPr lang="ar-IQ" dirty="0" smtClean="0"/>
              <a:t>بشكل عام تتفق جماعة التحليل النفسي ان الضغوط او التوترات النفسية وخبرات الطفولة الصادمة تحدث تاثيرها في جانبين من حياة الفرد ، الجانب الجسمي في شكل امراض من قبيل القرحة والربو وامراض القلب التاجية والجانب الانفعالي من قبيل القلق </a:t>
            </a:r>
            <a:r>
              <a:rPr lang="ar-IQ" dirty="0" smtClean="0"/>
              <a:t>والاكتئاب والفزع</a:t>
            </a:r>
            <a:endParaRPr lang="en-US" dirty="0" smtClean="0"/>
          </a:p>
          <a:p>
            <a:r>
              <a:rPr lang="ar-IQ" dirty="0" smtClean="0"/>
              <a:t>اما علماء النفس السلوكيون ، فانهم يفترضون ان حدوث الاضطرابات السايكوسوماتية تحدث بسبب التعزيز اما بزيادة الانتباه نحو استجابات معينة او يخفضها ، فالاطفال يمكن ان يكونوا عرضة للاصابة بهذا </a:t>
            </a:r>
            <a:r>
              <a:rPr lang="ar-IQ" dirty="0" smtClean="0"/>
              <a:t>الاضطراب </a:t>
            </a:r>
            <a:r>
              <a:rPr lang="ar-IQ" dirty="0" smtClean="0"/>
              <a:t>الامراض اذا شاهدوا احد افراد العائلة يلقى تعزيزا على اظهاره او شكواه عن آلام بدنية فيما ينظر علماء النفس من خلال ما صار يسمى بمفهوم اعاقة الذات مثل الشخص الذي يخشى التحدث امام جماعة معينة انه مصاب بالتهاب في حنجرته لكي لا يلام على ادائه الضعيف في الحديث .</a:t>
            </a:r>
            <a:endParaRPr lang="en-US" dirty="0" smtClean="0"/>
          </a:p>
          <a:p>
            <a:endParaRPr lang="ar-IQ"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329510" cy="6170008"/>
          </a:xfrm>
        </p:spPr>
        <p:style>
          <a:lnRef idx="3">
            <a:schemeClr val="lt1"/>
          </a:lnRef>
          <a:fillRef idx="1">
            <a:schemeClr val="accent2"/>
          </a:fillRef>
          <a:effectRef idx="1">
            <a:schemeClr val="accent2"/>
          </a:effectRef>
          <a:fontRef idx="minor">
            <a:schemeClr val="lt1"/>
          </a:fontRef>
        </p:style>
        <p:txBody>
          <a:bodyPr/>
          <a:lstStyle/>
          <a:p>
            <a:pPr algn="just"/>
            <a:r>
              <a:rPr lang="ar-IQ" dirty="0" smtClean="0"/>
              <a:t>اما علماء النفس المعرفيين فهم يرون ان المصابين بهذه الاضطرابات الجسمية يركزون انتباههم بشكل مفرط في عمليات فسيولوجية داخلية ويحولون الاحساسات الجسمية الطبيعية الى اعراض من الالم والوجع والكرب تدفعهم الى مراجعات طبية غير ضرورية بهدف العلاج وهناك دليل حديث نسبيا يفترض ان الافراد المصابين بهذا النوع من الاضطرابات لديهم معيار خاطيء بشأن الصحة الجيدة فهم ينظرون الى ان الصحة الجيدة على انها خالية تماما من اي اعراض او الام جسمية حتى لوكانت طفيفة وهو معيار غير واقعي بالطبع .</a:t>
            </a:r>
            <a:endParaRPr lang="en-US" dirty="0" smtClean="0"/>
          </a:p>
          <a:p>
            <a:endParaRPr lang="ar-IQ"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285728"/>
            <a:ext cx="7286676" cy="6132204"/>
          </a:xfrm>
        </p:spPr>
        <p:style>
          <a:lnRef idx="3">
            <a:schemeClr val="lt1"/>
          </a:lnRef>
          <a:fillRef idx="1">
            <a:schemeClr val="accent2"/>
          </a:fillRef>
          <a:effectRef idx="1">
            <a:schemeClr val="accent2"/>
          </a:effectRef>
          <a:fontRef idx="minor">
            <a:schemeClr val="lt1"/>
          </a:fontRef>
        </p:style>
        <p:txBody>
          <a:bodyPr/>
          <a:lstStyle/>
          <a:p>
            <a:pPr algn="just"/>
            <a:r>
              <a:rPr lang="ar-IQ" dirty="0" smtClean="0"/>
              <a:t>ومنذ اكثر من اربعة عقود تقريبا بدا الباحثون الكشف عن روابط جديدة بين الضغوط وامراض كان يعتقد انها ذات منشأ فسيولوجي خالص مثل امراض القلب واللوكيميا وتوصلوا الى فرز نمط من الشخصية اطلقوا عليه </a:t>
            </a:r>
            <a:r>
              <a:rPr lang="en-US" dirty="0" smtClean="0"/>
              <a:t> Type A personality</a:t>
            </a:r>
            <a:r>
              <a:rPr lang="ar-IQ" dirty="0" smtClean="0"/>
              <a:t>يتصف صاحبه بنزعة تنافسية متعددة الاوجه يسعى الى الانجاز السريع ولديه احساس بنفاذ الصبر يستثار بسهولة ويكون عدائيا وهو اكثر الاشخاص عرضة للاصابة بارتفاع ضغط الدم وامراض الشريان التاجي وهناك نمط اخر اكثر حداثة هو </a:t>
            </a:r>
            <a:r>
              <a:rPr lang="en-US" dirty="0" smtClean="0"/>
              <a:t> Type B personality </a:t>
            </a:r>
            <a:r>
              <a:rPr lang="ar-IQ" dirty="0" smtClean="0"/>
              <a:t> وجد عند الذين لديهم استعداد تكويني للاصابة بالسرطان .</a:t>
            </a:r>
            <a:endParaRPr lang="en-US" dirty="0" smtClean="0"/>
          </a:p>
          <a:p>
            <a:endParaRPr lang="ar-IQ"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329510" cy="6170008"/>
          </a:xfrm>
        </p:spPr>
        <p:style>
          <a:lnRef idx="3">
            <a:schemeClr val="lt1"/>
          </a:lnRef>
          <a:fillRef idx="1">
            <a:schemeClr val="accent2"/>
          </a:fillRef>
          <a:effectRef idx="1">
            <a:schemeClr val="accent2"/>
          </a:effectRef>
          <a:fontRef idx="minor">
            <a:schemeClr val="lt1"/>
          </a:fontRef>
        </p:style>
        <p:txBody>
          <a:bodyPr/>
          <a:lstStyle/>
          <a:p>
            <a:pPr algn="just"/>
            <a:r>
              <a:rPr lang="ar-IQ" dirty="0" smtClean="0"/>
              <a:t>وفضلا عن اضطرابي توهم المرض والتحويل ، فان الادبيات الصادرة بعد عام 2000 تضيف نوعين اخرين مميزين هما اضطراب التجسيد واضطراب الالم وتظهر في هذين الاضطرابين اعراض فسيولوجية ناشئة عن قلق او كرب او ضيف نفسي ففي اضطراب التجسيد ( الجسدية ) تظهر على المصاب به اعراض جسمية متعددة ومتكررة وشكاوي بدنية لها تاريخ طويل من المراجعات الطبية من دون العثور على سبب عضوي لها ، وفي حالات يتم اجراء عمليات جراحية كثيرة لا طائل من ورائها وكثيرا ما يصاحب هذا الاضطراب اختلال طويل المدى في السلوك الاجتماعي والشخصي والاسري وهو اكثر الاضطرابات انتشارا في البلدان العربية اما اضطراب الالم فانه يتضمن فقط خبرة الالم المزمن الذي لا تفسير له </a:t>
            </a:r>
            <a:endParaRPr lang="en-US" dirty="0" smtClean="0"/>
          </a:p>
          <a:p>
            <a:pPr algn="just"/>
            <a:endParaRPr lang="ar-IQ"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8258204" cy="5768997"/>
          </a:xfrm>
        </p:spPr>
        <p:style>
          <a:lnRef idx="3">
            <a:schemeClr val="lt1"/>
          </a:lnRef>
          <a:fillRef idx="1">
            <a:schemeClr val="accent2"/>
          </a:fillRef>
          <a:effectRef idx="1">
            <a:schemeClr val="accent2"/>
          </a:effectRef>
          <a:fontRef idx="minor">
            <a:schemeClr val="lt1"/>
          </a:fontRef>
        </p:style>
        <p:txBody>
          <a:bodyPr>
            <a:normAutofit/>
          </a:bodyPr>
          <a:lstStyle/>
          <a:p>
            <a:r>
              <a:rPr lang="ar-SA" dirty="0"/>
              <a:t>النقد</a:t>
            </a:r>
            <a:r>
              <a:rPr lang="ar-SA" dirty="0" smtClean="0"/>
              <a:t>:</a:t>
            </a:r>
            <a:endParaRPr lang="en-US" dirty="0"/>
          </a:p>
          <a:p>
            <a:r>
              <a:rPr lang="ar-SA" dirty="0"/>
              <a:t>الثقة الزائدة من قبل الراشدين</a:t>
            </a:r>
            <a:r>
              <a:rPr lang="ar-SA" dirty="0" smtClean="0"/>
              <a:t>:</a:t>
            </a:r>
            <a:endParaRPr lang="en-US" dirty="0"/>
          </a:p>
          <a:p>
            <a:r>
              <a:rPr lang="ar-SA" dirty="0"/>
              <a:t>الشعور بالذنب</a:t>
            </a:r>
            <a:r>
              <a:rPr lang="ar-SA" dirty="0" smtClean="0"/>
              <a:t>:.</a:t>
            </a:r>
            <a:endParaRPr lang="en-US" dirty="0"/>
          </a:p>
          <a:p>
            <a:r>
              <a:rPr lang="ar-SA" dirty="0"/>
              <a:t>تقليد الوالدين</a:t>
            </a:r>
            <a:r>
              <a:rPr lang="ar-SA" dirty="0" smtClean="0"/>
              <a:t>:</a:t>
            </a:r>
            <a:endParaRPr lang="en-US" dirty="0"/>
          </a:p>
          <a:p>
            <a:r>
              <a:rPr lang="ar-SA" dirty="0"/>
              <a:t>الإحباط المستمرّ</a:t>
            </a:r>
            <a:r>
              <a:rPr lang="ar-SA" dirty="0" smtClean="0"/>
              <a:t>:.</a:t>
            </a:r>
            <a:endParaRPr lang="en-US" dirty="0"/>
          </a:p>
          <a:p>
            <a:r>
              <a:rPr lang="ar-SA" dirty="0"/>
              <a:t>الأذى أو الضرر الجسديّ</a:t>
            </a:r>
            <a:r>
              <a:rPr lang="ar-SA" dirty="0" smtClean="0"/>
              <a:t>:</a:t>
            </a:r>
            <a:endParaRPr lang="en-US" dirty="0"/>
          </a:p>
          <a:p>
            <a:r>
              <a:rPr lang="ar-SA" dirty="0"/>
              <a:t>الاستعداد النفسيّ (الضعف النفسيّ العام).</a:t>
            </a:r>
            <a:endParaRPr lang="en-US" dirty="0"/>
          </a:p>
          <a:p>
            <a:r>
              <a:rPr lang="ar-SA" dirty="0"/>
              <a:t>مواقف الحياة الضاغطة</a:t>
            </a:r>
            <a:r>
              <a:rPr lang="ar-SA" dirty="0" smtClean="0"/>
              <a:t>:.</a:t>
            </a:r>
            <a:endParaRPr lang="ar-IQ" dirty="0" smtClean="0"/>
          </a:p>
          <a:p>
            <a:r>
              <a:rPr lang="ar-SA" dirty="0" smtClean="0"/>
              <a:t>مشكلات </a:t>
            </a:r>
            <a:r>
              <a:rPr lang="ar-SA" dirty="0"/>
              <a:t>الطفولة والمراهقة والشيخوخة</a:t>
            </a:r>
            <a:endParaRPr lang="en-US" dirty="0"/>
          </a:p>
          <a:p>
            <a:r>
              <a:rPr lang="ar-SA" dirty="0"/>
              <a:t>عدم التطابق بين الذات الواقعية، والذات المثالية، وعدم تحقيق الذات.</a:t>
            </a:r>
            <a:endParaRPr lang="en-US" dirty="0"/>
          </a:p>
          <a:p>
            <a:r>
              <a:rPr lang="ar-SA" dirty="0"/>
              <a:t>النماذج مع الآخرين</a:t>
            </a:r>
            <a:r>
              <a:rPr lang="ar-SA" dirty="0" smtClean="0"/>
              <a:t>:</a:t>
            </a:r>
            <a:endParaRPr lang="ar-IQ"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7686700" cy="5626121"/>
          </a:xfrm>
        </p:spPr>
        <p:style>
          <a:lnRef idx="3">
            <a:schemeClr val="lt1"/>
          </a:lnRef>
          <a:fillRef idx="1">
            <a:schemeClr val="accent2"/>
          </a:fillRef>
          <a:effectRef idx="1">
            <a:schemeClr val="accent2"/>
          </a:effectRef>
          <a:fontRef idx="minor">
            <a:schemeClr val="lt1"/>
          </a:fontRef>
        </p:style>
        <p:txBody>
          <a:bodyPr>
            <a:normAutofit/>
          </a:bodyPr>
          <a:lstStyle/>
          <a:p>
            <a:r>
              <a:rPr lang="ar-SA" b="1" dirty="0"/>
              <a:t>مستويات القلق يقسم القلق إلى ثلاثة مستوياتٍ رئيسيّةٍ هي:</a:t>
            </a:r>
            <a:endParaRPr lang="en-US" dirty="0"/>
          </a:p>
          <a:p>
            <a:r>
              <a:rPr lang="ar-SA" dirty="0"/>
              <a:t>المستويات المنخفضة للقلق:</a:t>
            </a:r>
            <a:endParaRPr lang="en-US" dirty="0"/>
          </a:p>
          <a:p>
            <a:r>
              <a:rPr lang="ar-SA" dirty="0" smtClean="0"/>
              <a:t>المستويات </a:t>
            </a:r>
            <a:r>
              <a:rPr lang="ar-SA" dirty="0"/>
              <a:t>المتوسطة للقلق</a:t>
            </a:r>
            <a:r>
              <a:rPr lang="ar-SA" dirty="0" smtClean="0"/>
              <a:t>:</a:t>
            </a:r>
            <a:endParaRPr lang="en-US" dirty="0"/>
          </a:p>
          <a:p>
            <a:r>
              <a:rPr lang="ar-SA" dirty="0"/>
              <a:t> المستويات العليا للقلق: </a:t>
            </a:r>
            <a:endParaRPr lang="en-US" dirty="0"/>
          </a:p>
          <a:p>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543824" cy="5697559"/>
          </a:xfrm>
        </p:spPr>
        <p:style>
          <a:lnRef idx="3">
            <a:schemeClr val="lt1"/>
          </a:lnRef>
          <a:fillRef idx="1">
            <a:schemeClr val="accent2"/>
          </a:fillRef>
          <a:effectRef idx="1">
            <a:schemeClr val="accent2"/>
          </a:effectRef>
          <a:fontRef idx="minor">
            <a:schemeClr val="lt1"/>
          </a:fontRef>
        </p:style>
        <p:txBody>
          <a:bodyPr/>
          <a:lstStyle/>
          <a:p>
            <a:r>
              <a:rPr lang="ar-SA" b="1" dirty="0"/>
              <a:t>انواع القلق : </a:t>
            </a:r>
            <a:endParaRPr lang="en-US" dirty="0"/>
          </a:p>
          <a:p>
            <a:r>
              <a:rPr lang="ar-SA" dirty="0"/>
              <a:t>القلق الموضوعي </a:t>
            </a:r>
            <a:r>
              <a:rPr lang="ar-SA" dirty="0" smtClean="0"/>
              <a:t>:</a:t>
            </a:r>
            <a:endParaRPr lang="en-US" dirty="0"/>
          </a:p>
          <a:p>
            <a:r>
              <a:rPr lang="ar-SA" dirty="0"/>
              <a:t>القلق العصابي : </a:t>
            </a:r>
            <a:endParaRPr lang="ar-IQ" dirty="0" smtClean="0"/>
          </a:p>
          <a:p>
            <a:r>
              <a:rPr lang="ar-SA" dirty="0" smtClean="0"/>
              <a:t>القلق </a:t>
            </a:r>
            <a:r>
              <a:rPr lang="ar-SA" dirty="0"/>
              <a:t>الاخلاقي : </a:t>
            </a:r>
            <a:r>
              <a:rPr lang="ar-SA" dirty="0" smtClean="0"/>
              <a:t> </a:t>
            </a:r>
            <a:endParaRPr lang="en-US" dirty="0"/>
          </a:p>
          <a:p>
            <a:endParaRPr lang="ar-IQ"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7615262" cy="5697559"/>
          </a:xfrm>
        </p:spPr>
        <p:style>
          <a:lnRef idx="3">
            <a:schemeClr val="lt1"/>
          </a:lnRef>
          <a:fillRef idx="1">
            <a:schemeClr val="accent2"/>
          </a:fillRef>
          <a:effectRef idx="1">
            <a:schemeClr val="accent2"/>
          </a:effectRef>
          <a:fontRef idx="minor">
            <a:schemeClr val="lt1"/>
          </a:fontRef>
        </p:style>
        <p:txBody>
          <a:bodyPr/>
          <a:lstStyle/>
          <a:p>
            <a:pPr algn="just"/>
            <a:r>
              <a:rPr lang="ar-SA" dirty="0"/>
              <a:t>الرهاب : </a:t>
            </a:r>
            <a:endParaRPr lang="ar-IQ" dirty="0" smtClean="0"/>
          </a:p>
          <a:p>
            <a:pPr algn="just"/>
            <a:r>
              <a:rPr lang="ar-SA" b="1" dirty="0" smtClean="0"/>
              <a:t>رهاب</a:t>
            </a:r>
            <a:r>
              <a:rPr lang="en-US" dirty="0"/>
              <a:t> </a:t>
            </a:r>
            <a:r>
              <a:rPr lang="ar-SA" dirty="0"/>
              <a:t>أو</a:t>
            </a:r>
            <a:r>
              <a:rPr lang="en-US" dirty="0"/>
              <a:t> </a:t>
            </a:r>
            <a:r>
              <a:rPr lang="ar-SA" b="1" dirty="0"/>
              <a:t>الفوبيا</a:t>
            </a:r>
            <a:r>
              <a:rPr lang="ar-SA" dirty="0"/>
              <a:t> هو</a:t>
            </a:r>
            <a:r>
              <a:rPr lang="en-US" dirty="0"/>
              <a:t> </a:t>
            </a:r>
            <a:r>
              <a:rPr lang="ar-SA" dirty="0">
                <a:hlinkClick r:id="rId2" tooltip="مرض"/>
              </a:rPr>
              <a:t>مرض</a:t>
            </a:r>
            <a:r>
              <a:rPr lang="en-US" dirty="0"/>
              <a:t> </a:t>
            </a:r>
            <a:r>
              <a:rPr lang="ar-SA" dirty="0"/>
              <a:t>نفسي يعرف بأنه</a:t>
            </a:r>
            <a:r>
              <a:rPr lang="en-US" dirty="0"/>
              <a:t> </a:t>
            </a:r>
            <a:r>
              <a:rPr lang="ar-SA" b="1" dirty="0">
                <a:solidFill>
                  <a:schemeClr val="tx1"/>
                </a:solidFill>
                <a:hlinkClick r:id="rId3" tooltip="خوف"/>
              </a:rPr>
              <a:t>خوف</a:t>
            </a:r>
            <a:r>
              <a:rPr lang="en-US" dirty="0">
                <a:solidFill>
                  <a:schemeClr val="tx1"/>
                </a:solidFill>
              </a:rPr>
              <a:t> </a:t>
            </a:r>
            <a:r>
              <a:rPr lang="ar-SA" dirty="0"/>
              <a:t>متواصل من مواقف أو نشاطات معينة عند حدوثها أو مجرد ال</a:t>
            </a:r>
            <a:r>
              <a:rPr lang="ar-IQ" dirty="0"/>
              <a:t>تفكير</a:t>
            </a:r>
            <a:r>
              <a:rPr lang="en-US" dirty="0"/>
              <a:t> </a:t>
            </a:r>
            <a:r>
              <a:rPr lang="ar-SA" dirty="0"/>
              <a:t>فيها أو أجسام معينة أو أشخاص عند رؤيتها أو التفكير فيها. هذا</a:t>
            </a:r>
            <a:r>
              <a:rPr lang="en-US" dirty="0"/>
              <a:t> </a:t>
            </a:r>
            <a:r>
              <a:rPr lang="ar-SA" dirty="0">
                <a:hlinkClick r:id="rId3" tooltip="خوف"/>
              </a:rPr>
              <a:t>الخوف</a:t>
            </a:r>
            <a:r>
              <a:rPr lang="en-US" dirty="0"/>
              <a:t> </a:t>
            </a:r>
            <a:r>
              <a:rPr lang="ar-SA" dirty="0"/>
              <a:t>الشديد والمتواصل يجعل</a:t>
            </a:r>
            <a:r>
              <a:rPr lang="en-US" dirty="0"/>
              <a:t> </a:t>
            </a:r>
            <a:r>
              <a:rPr lang="ar-SA" dirty="0">
                <a:hlinkClick r:id="rId4" tooltip="الشخص"/>
              </a:rPr>
              <a:t>الشخص</a:t>
            </a:r>
            <a:r>
              <a:rPr lang="en-US" dirty="0"/>
              <a:t> </a:t>
            </a:r>
            <a:r>
              <a:rPr lang="ar-SA" dirty="0"/>
              <a:t>المصاب عادة يعيش في ضيق وضجر لمعرفة بهذا النقص . ويكون</a:t>
            </a:r>
            <a:r>
              <a:rPr lang="en-US" dirty="0"/>
              <a:t> </a:t>
            </a:r>
            <a:r>
              <a:rPr lang="ar-SA" dirty="0">
                <a:hlinkClick r:id="rId5" tooltip="مريض"/>
              </a:rPr>
              <a:t>المريض</a:t>
            </a:r>
            <a:r>
              <a:rPr lang="en-US" dirty="0"/>
              <a:t> </a:t>
            </a:r>
            <a:r>
              <a:rPr lang="ar-SA" dirty="0"/>
              <a:t>غالباً مدركاً تماماً بأن</a:t>
            </a:r>
            <a:r>
              <a:rPr lang="en-US" dirty="0"/>
              <a:t> </a:t>
            </a:r>
            <a:r>
              <a:rPr lang="ar-SA" dirty="0">
                <a:hlinkClick r:id="rId3" tooltip="خوف"/>
              </a:rPr>
              <a:t>الخوف</a:t>
            </a:r>
            <a:r>
              <a:rPr lang="en-US" dirty="0"/>
              <a:t> </a:t>
            </a:r>
            <a:r>
              <a:rPr lang="ar-SA" dirty="0"/>
              <a:t>الذي يصيبه غير منطقي ولكنه لا يستطيع التخلص منه بدون الخضوع</a:t>
            </a:r>
            <a:r>
              <a:rPr lang="en-US" dirty="0"/>
              <a:t> </a:t>
            </a:r>
            <a:r>
              <a:rPr lang="ar-SA" dirty="0">
                <a:hlinkClick r:id="rId6" tooltip="علاج"/>
              </a:rPr>
              <a:t>للعلاج</a:t>
            </a:r>
            <a:r>
              <a:rPr lang="en-US" dirty="0"/>
              <a:t> </a:t>
            </a:r>
            <a:r>
              <a:rPr lang="ar-SA" dirty="0">
                <a:hlinkClick r:id="rId7" tooltip="نفس"/>
              </a:rPr>
              <a:t>النفسي</a:t>
            </a:r>
            <a:r>
              <a:rPr lang="en-US" dirty="0"/>
              <a:t> </a:t>
            </a:r>
            <a:r>
              <a:rPr lang="ar-SA" dirty="0"/>
              <a:t>لدى</a:t>
            </a:r>
            <a:r>
              <a:rPr lang="en-US" dirty="0"/>
              <a:t> </a:t>
            </a:r>
            <a:r>
              <a:rPr lang="ar-SA" dirty="0">
                <a:hlinkClick r:id="rId8" tooltip="طبيب"/>
              </a:rPr>
              <a:t>طبيب</a:t>
            </a:r>
            <a:r>
              <a:rPr lang="en-US" dirty="0"/>
              <a:t> </a:t>
            </a:r>
            <a:r>
              <a:rPr lang="ar-SA" dirty="0"/>
              <a:t>متخصص</a:t>
            </a:r>
            <a:r>
              <a:rPr lang="en-US" dirty="0"/>
              <a:t>.</a:t>
            </a:r>
          </a:p>
          <a:p>
            <a:endParaRPr lang="ar-IQ"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686700" cy="5768997"/>
          </a:xfrm>
        </p:spPr>
        <p:style>
          <a:lnRef idx="3">
            <a:schemeClr val="lt1"/>
          </a:lnRef>
          <a:fillRef idx="1">
            <a:schemeClr val="accent2"/>
          </a:fillRef>
          <a:effectRef idx="1">
            <a:schemeClr val="accent2"/>
          </a:effectRef>
          <a:fontRef idx="minor">
            <a:schemeClr val="lt1"/>
          </a:fontRef>
        </p:style>
        <p:txBody>
          <a:bodyPr>
            <a:normAutofit/>
          </a:bodyPr>
          <a:lstStyle/>
          <a:p>
            <a:r>
              <a:rPr lang="ar-SA" b="1" dirty="0"/>
              <a:t>الاعراض : </a:t>
            </a:r>
            <a:endParaRPr lang="en-US" dirty="0"/>
          </a:p>
          <a:p>
            <a:r>
              <a:rPr lang="ar-SA" b="1" dirty="0" smtClean="0"/>
              <a:t>الهلع</a:t>
            </a:r>
            <a:r>
              <a:rPr lang="en-US" b="1" dirty="0"/>
              <a:t>:</a:t>
            </a:r>
            <a:r>
              <a:rPr lang="en-US" dirty="0"/>
              <a:t> </a:t>
            </a:r>
            <a:r>
              <a:rPr lang="ar-SA" dirty="0"/>
              <a:t>وهو</a:t>
            </a:r>
            <a:r>
              <a:rPr lang="en-US" dirty="0"/>
              <a:t> </a:t>
            </a:r>
            <a:r>
              <a:rPr lang="ar-SA" dirty="0">
                <a:hlinkClick r:id="rId2" tooltip="خوف"/>
              </a:rPr>
              <a:t>الخوف</a:t>
            </a:r>
            <a:r>
              <a:rPr lang="en-US" dirty="0"/>
              <a:t> </a:t>
            </a:r>
            <a:r>
              <a:rPr lang="ar-SA" dirty="0"/>
              <a:t>المتواصل والكبير من شيء أو موقف ما</a:t>
            </a:r>
            <a:r>
              <a:rPr lang="en-US" dirty="0"/>
              <a:t>.</a:t>
            </a:r>
          </a:p>
          <a:p>
            <a:r>
              <a:rPr lang="ar-SA" b="1" dirty="0"/>
              <a:t>العوارض الجسدية</a:t>
            </a:r>
            <a:r>
              <a:rPr lang="en-US" b="1" dirty="0"/>
              <a:t>:</a:t>
            </a:r>
            <a:r>
              <a:rPr lang="en-US" dirty="0"/>
              <a:t> </a:t>
            </a:r>
            <a:r>
              <a:rPr lang="ar-SA" dirty="0"/>
              <a:t>مثل</a:t>
            </a:r>
            <a:r>
              <a:rPr lang="en-US" dirty="0"/>
              <a:t> </a:t>
            </a:r>
            <a:r>
              <a:rPr lang="ar-SA" dirty="0">
                <a:hlinkClick r:id="rId3" tooltip="دوخة"/>
              </a:rPr>
              <a:t>الدوخة</a:t>
            </a:r>
            <a:r>
              <a:rPr lang="ar-SA" dirty="0"/>
              <a:t>، الارتجاف، الخفقان السريع في دقات</a:t>
            </a:r>
            <a:r>
              <a:rPr lang="en-US" dirty="0"/>
              <a:t> </a:t>
            </a:r>
            <a:r>
              <a:rPr lang="ar-SA" dirty="0">
                <a:hlinkClick r:id="rId4" tooltip="القلب"/>
              </a:rPr>
              <a:t>القلب</a:t>
            </a:r>
            <a:r>
              <a:rPr lang="en-US" dirty="0"/>
              <a:t>, </a:t>
            </a:r>
            <a:r>
              <a:rPr lang="ar-SA" dirty="0"/>
              <a:t>تقلب في</a:t>
            </a:r>
            <a:r>
              <a:rPr lang="en-US" dirty="0"/>
              <a:t> </a:t>
            </a:r>
            <a:r>
              <a:rPr lang="ar-SA" dirty="0">
                <a:hlinkClick r:id="rId5" tooltip="معدة"/>
              </a:rPr>
              <a:t>المعدة</a:t>
            </a:r>
            <a:r>
              <a:rPr lang="en-US" dirty="0"/>
              <a:t>, </a:t>
            </a:r>
            <a:r>
              <a:rPr lang="ar-SA" dirty="0"/>
              <a:t>الشعور بالاختناق, التعرق أو حتى</a:t>
            </a:r>
            <a:r>
              <a:rPr lang="en-US" dirty="0"/>
              <a:t> </a:t>
            </a:r>
            <a:r>
              <a:rPr lang="ar-SA" dirty="0">
                <a:hlinkClick r:id="rId6" tooltip="نوبات الهلع"/>
              </a:rPr>
              <a:t>نوبات الهلع</a:t>
            </a:r>
            <a:r>
              <a:rPr lang="en-US" dirty="0"/>
              <a:t>.</a:t>
            </a:r>
          </a:p>
          <a:p>
            <a:r>
              <a:rPr lang="ar-SA" b="1" dirty="0"/>
              <a:t>الأفكار القهرية</a:t>
            </a:r>
            <a:r>
              <a:rPr lang="en-US" b="1" dirty="0"/>
              <a:t>:</a:t>
            </a:r>
            <a:r>
              <a:rPr lang="en-US" dirty="0"/>
              <a:t> </a:t>
            </a:r>
            <a:r>
              <a:rPr lang="ar-SA" dirty="0"/>
              <a:t>وتتمثل بصعوبة التفكير بأي امر اخر غير</a:t>
            </a:r>
            <a:r>
              <a:rPr lang="en-US" dirty="0"/>
              <a:t> </a:t>
            </a:r>
            <a:r>
              <a:rPr lang="ar-SA" dirty="0">
                <a:hlinkClick r:id="rId7" tooltip="الخوف"/>
              </a:rPr>
              <a:t>الخوف</a:t>
            </a:r>
            <a:r>
              <a:rPr lang="en-US" dirty="0"/>
              <a:t>.</a:t>
            </a:r>
          </a:p>
          <a:p>
            <a:r>
              <a:rPr lang="ar-SA" b="1" dirty="0"/>
              <a:t>الرغبة في الفرار</a:t>
            </a:r>
            <a:r>
              <a:rPr lang="en-US" b="1" dirty="0"/>
              <a:t>:</a:t>
            </a:r>
            <a:r>
              <a:rPr lang="en-US" dirty="0"/>
              <a:t> </a:t>
            </a:r>
            <a:r>
              <a:rPr lang="ar-SA" dirty="0"/>
              <a:t>وهي الرغبة الملحة لترك الموقف والفرار بعيدأً عنه</a:t>
            </a:r>
            <a:r>
              <a:rPr lang="en-US" dirty="0"/>
              <a:t>.</a:t>
            </a:r>
          </a:p>
          <a:p>
            <a:r>
              <a:rPr lang="ar-SA" b="1" dirty="0"/>
              <a:t>القلق المسبق</a:t>
            </a:r>
            <a:r>
              <a:rPr lang="en-US" b="1" dirty="0"/>
              <a:t>:</a:t>
            </a:r>
            <a:r>
              <a:rPr lang="en-US" dirty="0"/>
              <a:t> </a:t>
            </a:r>
            <a:r>
              <a:rPr lang="ar-SA" dirty="0"/>
              <a:t>اي</a:t>
            </a:r>
            <a:r>
              <a:rPr lang="en-US" dirty="0"/>
              <a:t> </a:t>
            </a:r>
            <a:r>
              <a:rPr lang="ar-SA" dirty="0">
                <a:hlinkClick r:id="rId8" tooltip="قلق"/>
              </a:rPr>
              <a:t>القلق</a:t>
            </a:r>
            <a:r>
              <a:rPr lang="en-US" dirty="0"/>
              <a:t> </a:t>
            </a:r>
            <a:r>
              <a:rPr lang="ar-SA" dirty="0"/>
              <a:t>المتواصل من حدوث موقف أو شيء اخر يتضمن رهاب معين يعاني منه</a:t>
            </a:r>
            <a:r>
              <a:rPr lang="en-US" dirty="0"/>
              <a:t> </a:t>
            </a:r>
            <a:r>
              <a:rPr lang="ar-SA" dirty="0">
                <a:hlinkClick r:id="rId9" tooltip="شخص"/>
              </a:rPr>
              <a:t>الشخص</a:t>
            </a:r>
            <a:r>
              <a:rPr lang="en-US" dirty="0"/>
              <a:t>.</a:t>
            </a:r>
          </a:p>
          <a:p>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500042"/>
            <a:ext cx="7500990" cy="4454525"/>
          </a:xfrm>
        </p:spPr>
        <p:style>
          <a:lnRef idx="3">
            <a:schemeClr val="lt1"/>
          </a:lnRef>
          <a:fillRef idx="1">
            <a:schemeClr val="accent2"/>
          </a:fillRef>
          <a:effectRef idx="1">
            <a:schemeClr val="accent2"/>
          </a:effectRef>
          <a:fontRef idx="minor">
            <a:schemeClr val="lt1"/>
          </a:fontRef>
        </p:style>
        <p:txBody>
          <a:bodyPr>
            <a:normAutofit/>
          </a:bodyPr>
          <a:lstStyle/>
          <a:p>
            <a:r>
              <a:rPr lang="en-US" b="1" dirty="0"/>
              <a:t> </a:t>
            </a:r>
            <a:r>
              <a:rPr lang="ar-SA" b="1" dirty="0"/>
              <a:t>أسباب وعوامل خطر فوبيا</a:t>
            </a:r>
            <a:endParaRPr lang="en-US" dirty="0"/>
          </a:p>
          <a:p>
            <a:r>
              <a:rPr lang="en-US" b="1" dirty="0"/>
              <a:t> </a:t>
            </a:r>
            <a:r>
              <a:rPr lang="ar-SA" b="1" dirty="0"/>
              <a:t>أسباب الفوبيا</a:t>
            </a:r>
            <a:r>
              <a:rPr lang="en-US" dirty="0"/>
              <a:t> : </a:t>
            </a:r>
            <a:r>
              <a:rPr lang="ar-SA" dirty="0"/>
              <a:t>هنالك عدة نظريات</a:t>
            </a:r>
            <a:endParaRPr lang="en-US" dirty="0"/>
          </a:p>
          <a:p>
            <a:r>
              <a:rPr lang="ar-SA" dirty="0"/>
              <a:t>نظرية التحليل النفسي التي تربط حالة الرُّهاب بالخوف من الإخصاء والذي مصدره مرحلة الطَّوْرِ الأُودِيبيّ</a:t>
            </a:r>
            <a:r>
              <a:rPr lang="en-US" dirty="0"/>
              <a:t> (Oedipal phase).</a:t>
            </a:r>
          </a:p>
          <a:p>
            <a:r>
              <a:rPr lang="en-US" dirty="0"/>
              <a:t> </a:t>
            </a:r>
            <a:r>
              <a:rPr lang="ar-SA" dirty="0"/>
              <a:t>النظرية السلوكية والتي تنسب الرُّهاب لوضع صعب حدث في الماضي، والمتعلق بمسبب الرُّهاب، لتقليد حالة رُهاب مشابهة موجودة عند أحد أفراد الأسرة، أو لتلقي معلومات عن عامل مسبب للرُّهاب (على سبيل المثال محاضرة عن مرض الإيدز أو السرطان)</a:t>
            </a:r>
            <a:endParaRPr lang="en-US" dirty="0"/>
          </a:p>
          <a:p>
            <a:endParaRPr lang="ar-IQ"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62</TotalTime>
  <Words>1913</Words>
  <Application>Microsoft Office PowerPoint</Application>
  <PresentationFormat>On-screen Show (4:3)</PresentationFormat>
  <Paragraphs>154</Paragraphs>
  <Slides>35</Slides>
  <Notes>0</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Opulent</vt:lpstr>
      <vt:lpstr>الامراض النفسية والعقلية     وتصنيفها</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الامراض النفسية والعقلية وتصنيفها</dc:title>
  <dc:creator>hp</dc:creator>
  <cp:lastModifiedBy>hp</cp:lastModifiedBy>
  <cp:revision>8</cp:revision>
  <dcterms:created xsi:type="dcterms:W3CDTF">2017-04-15T16:47:04Z</dcterms:created>
  <dcterms:modified xsi:type="dcterms:W3CDTF">2017-04-29T21:22:20Z</dcterms:modified>
</cp:coreProperties>
</file>