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70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84380"/>
    <p:restoredTop sz="94660"/>
  </p:normalViewPr>
  <p:slideViewPr>
    <p:cSldViewPr>
      <p:cViewPr varScale="1">
        <p:scale>
          <a:sx n="66" d="100"/>
          <a:sy n="66" d="100"/>
        </p:scale>
        <p:origin x="-150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A5486C3E-1B92-45CD-A962-E83BE3A5B561}" type="datetimeFigureOut">
              <a:rPr lang="ar-IQ" smtClean="0"/>
              <a:t>14/01/1440</a:t>
            </a:fld>
            <a:endParaRPr lang="ar-IQ"/>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ar-IQ"/>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83FE2B6B-8890-4CBD-AECE-A52FE82F24C6}" type="slidenum">
              <a:rPr lang="ar-IQ" smtClean="0"/>
              <a:t>‹#›</a:t>
            </a:fld>
            <a:endParaRPr lang="ar-IQ"/>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A5486C3E-1B92-45CD-A962-E83BE3A5B561}" type="datetimeFigureOut">
              <a:rPr lang="ar-IQ" smtClean="0"/>
              <a:t>14/01/1440</a:t>
            </a:fld>
            <a:endParaRPr lang="ar-IQ"/>
          </a:p>
        </p:txBody>
      </p:sp>
      <p:sp>
        <p:nvSpPr>
          <p:cNvPr id="5" name="Footer Placeholder 4"/>
          <p:cNvSpPr>
            <a:spLocks noGrp="1"/>
          </p:cNvSpPr>
          <p:nvPr>
            <p:ph type="ftr" sz="quarter" idx="11"/>
          </p:nvPr>
        </p:nvSpPr>
        <p:spPr/>
        <p:txBody>
          <a:bodyPr/>
          <a:lstStyle>
            <a:extLst/>
          </a:lstStyle>
          <a:p>
            <a:endParaRPr lang="ar-IQ"/>
          </a:p>
        </p:txBody>
      </p:sp>
      <p:sp>
        <p:nvSpPr>
          <p:cNvPr id="6" name="Slide Number Placeholder 5"/>
          <p:cNvSpPr>
            <a:spLocks noGrp="1"/>
          </p:cNvSpPr>
          <p:nvPr>
            <p:ph type="sldNum" sz="quarter" idx="12"/>
          </p:nvPr>
        </p:nvSpPr>
        <p:spPr/>
        <p:txBody>
          <a:bodyPr/>
          <a:lstStyle>
            <a:extLst/>
          </a:lstStyle>
          <a:p>
            <a:fld id="{83FE2B6B-8890-4CBD-AECE-A52FE82F24C6}" type="slidenum">
              <a:rPr lang="ar-IQ" smtClean="0"/>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A5486C3E-1B92-45CD-A962-E83BE3A5B561}" type="datetimeFigureOut">
              <a:rPr lang="ar-IQ" smtClean="0"/>
              <a:t>14/01/1440</a:t>
            </a:fld>
            <a:endParaRPr lang="ar-IQ"/>
          </a:p>
        </p:txBody>
      </p:sp>
      <p:sp>
        <p:nvSpPr>
          <p:cNvPr id="5" name="Footer Placeholder 4"/>
          <p:cNvSpPr>
            <a:spLocks noGrp="1"/>
          </p:cNvSpPr>
          <p:nvPr>
            <p:ph type="ftr" sz="quarter" idx="11"/>
          </p:nvPr>
        </p:nvSpPr>
        <p:spPr/>
        <p:txBody>
          <a:bodyPr/>
          <a:lstStyle>
            <a:extLst/>
          </a:lstStyle>
          <a:p>
            <a:endParaRPr lang="ar-IQ"/>
          </a:p>
        </p:txBody>
      </p:sp>
      <p:sp>
        <p:nvSpPr>
          <p:cNvPr id="6" name="Slide Number Placeholder 5"/>
          <p:cNvSpPr>
            <a:spLocks noGrp="1"/>
          </p:cNvSpPr>
          <p:nvPr>
            <p:ph type="sldNum" sz="quarter" idx="12"/>
          </p:nvPr>
        </p:nvSpPr>
        <p:spPr/>
        <p:txBody>
          <a:bodyPr/>
          <a:lstStyle>
            <a:extLst/>
          </a:lstStyle>
          <a:p>
            <a:fld id="{83FE2B6B-8890-4CBD-AECE-A52FE82F24C6}" type="slidenum">
              <a:rPr lang="ar-IQ" smtClean="0"/>
              <a:t>‹#›</a:t>
            </a:fld>
            <a:endParaRPr lang="ar-IQ"/>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A5486C3E-1B92-45CD-A962-E83BE3A5B561}" type="datetimeFigureOut">
              <a:rPr lang="ar-IQ" smtClean="0"/>
              <a:t>14/01/1440</a:t>
            </a:fld>
            <a:endParaRPr lang="ar-IQ"/>
          </a:p>
        </p:txBody>
      </p:sp>
      <p:sp>
        <p:nvSpPr>
          <p:cNvPr id="5" name="Footer Placeholder 4"/>
          <p:cNvSpPr>
            <a:spLocks noGrp="1"/>
          </p:cNvSpPr>
          <p:nvPr>
            <p:ph type="ftr" sz="quarter" idx="11"/>
          </p:nvPr>
        </p:nvSpPr>
        <p:spPr/>
        <p:txBody>
          <a:bodyPr/>
          <a:lstStyle>
            <a:extLst/>
          </a:lstStyle>
          <a:p>
            <a:endParaRPr lang="ar-IQ"/>
          </a:p>
        </p:txBody>
      </p:sp>
      <p:sp>
        <p:nvSpPr>
          <p:cNvPr id="6" name="Slide Number Placeholder 5"/>
          <p:cNvSpPr>
            <a:spLocks noGrp="1"/>
          </p:cNvSpPr>
          <p:nvPr>
            <p:ph type="sldNum" sz="quarter" idx="12"/>
          </p:nvPr>
        </p:nvSpPr>
        <p:spPr/>
        <p:txBody>
          <a:bodyPr/>
          <a:lstStyle>
            <a:extLst/>
          </a:lstStyle>
          <a:p>
            <a:fld id="{83FE2B6B-8890-4CBD-AECE-A52FE82F24C6}" type="slidenum">
              <a:rPr lang="ar-IQ" smtClean="0"/>
              <a:t>‹#›</a:t>
            </a:fld>
            <a:endParaRPr lang="ar-IQ"/>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A5486C3E-1B92-45CD-A962-E83BE3A5B561}" type="datetimeFigureOut">
              <a:rPr lang="ar-IQ" smtClean="0"/>
              <a:t>14/01/1440</a:t>
            </a:fld>
            <a:endParaRPr lang="ar-IQ"/>
          </a:p>
        </p:txBody>
      </p:sp>
      <p:sp>
        <p:nvSpPr>
          <p:cNvPr id="5" name="Footer Placeholder 4"/>
          <p:cNvSpPr>
            <a:spLocks noGrp="1"/>
          </p:cNvSpPr>
          <p:nvPr>
            <p:ph type="ftr" sz="quarter" idx="11"/>
          </p:nvPr>
        </p:nvSpPr>
        <p:spPr/>
        <p:txBody>
          <a:bodyPr/>
          <a:lstStyle>
            <a:extLst/>
          </a:lstStyle>
          <a:p>
            <a:endParaRPr lang="ar-IQ"/>
          </a:p>
        </p:txBody>
      </p:sp>
      <p:sp>
        <p:nvSpPr>
          <p:cNvPr id="6" name="Slide Number Placeholder 5"/>
          <p:cNvSpPr>
            <a:spLocks noGrp="1"/>
          </p:cNvSpPr>
          <p:nvPr>
            <p:ph type="sldNum" sz="quarter" idx="12"/>
          </p:nvPr>
        </p:nvSpPr>
        <p:spPr/>
        <p:txBody>
          <a:bodyPr/>
          <a:lstStyle>
            <a:extLst/>
          </a:lstStyle>
          <a:p>
            <a:fld id="{83FE2B6B-8890-4CBD-AECE-A52FE82F24C6}" type="slidenum">
              <a:rPr lang="ar-IQ" smtClean="0"/>
              <a:t>‹#›</a:t>
            </a:fld>
            <a:endParaRPr lang="ar-IQ"/>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A5486C3E-1B92-45CD-A962-E83BE3A5B561}" type="datetimeFigureOut">
              <a:rPr lang="ar-IQ" smtClean="0"/>
              <a:t>14/01/1440</a:t>
            </a:fld>
            <a:endParaRPr lang="ar-IQ"/>
          </a:p>
        </p:txBody>
      </p:sp>
      <p:sp>
        <p:nvSpPr>
          <p:cNvPr id="6" name="Footer Placeholder 5"/>
          <p:cNvSpPr>
            <a:spLocks noGrp="1"/>
          </p:cNvSpPr>
          <p:nvPr>
            <p:ph type="ftr" sz="quarter" idx="11"/>
          </p:nvPr>
        </p:nvSpPr>
        <p:spPr/>
        <p:txBody>
          <a:bodyPr/>
          <a:lstStyle>
            <a:extLst/>
          </a:lstStyle>
          <a:p>
            <a:endParaRPr lang="ar-IQ"/>
          </a:p>
        </p:txBody>
      </p:sp>
      <p:sp>
        <p:nvSpPr>
          <p:cNvPr id="7" name="Slide Number Placeholder 6"/>
          <p:cNvSpPr>
            <a:spLocks noGrp="1"/>
          </p:cNvSpPr>
          <p:nvPr>
            <p:ph type="sldNum" sz="quarter" idx="12"/>
          </p:nvPr>
        </p:nvSpPr>
        <p:spPr/>
        <p:txBody>
          <a:bodyPr/>
          <a:lstStyle>
            <a:extLst/>
          </a:lstStyle>
          <a:p>
            <a:fld id="{83FE2B6B-8890-4CBD-AECE-A52FE82F24C6}" type="slidenum">
              <a:rPr lang="ar-IQ" smtClean="0"/>
              <a:t>‹#›</a:t>
            </a:fld>
            <a:endParaRPr lang="ar-IQ"/>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A5486C3E-1B92-45CD-A962-E83BE3A5B561}" type="datetimeFigureOut">
              <a:rPr lang="ar-IQ" smtClean="0"/>
              <a:t>14/01/1440</a:t>
            </a:fld>
            <a:endParaRPr lang="ar-IQ"/>
          </a:p>
        </p:txBody>
      </p:sp>
      <p:sp>
        <p:nvSpPr>
          <p:cNvPr id="8" name="Footer Placeholder 7"/>
          <p:cNvSpPr>
            <a:spLocks noGrp="1"/>
          </p:cNvSpPr>
          <p:nvPr>
            <p:ph type="ftr" sz="quarter" idx="11"/>
          </p:nvPr>
        </p:nvSpPr>
        <p:spPr/>
        <p:txBody>
          <a:bodyPr/>
          <a:lstStyle>
            <a:extLst/>
          </a:lstStyle>
          <a:p>
            <a:endParaRPr lang="ar-IQ"/>
          </a:p>
        </p:txBody>
      </p:sp>
      <p:sp>
        <p:nvSpPr>
          <p:cNvPr id="9" name="Slide Number Placeholder 8"/>
          <p:cNvSpPr>
            <a:spLocks noGrp="1"/>
          </p:cNvSpPr>
          <p:nvPr>
            <p:ph type="sldNum" sz="quarter" idx="12"/>
          </p:nvPr>
        </p:nvSpPr>
        <p:spPr/>
        <p:txBody>
          <a:bodyPr/>
          <a:lstStyle>
            <a:extLst/>
          </a:lstStyle>
          <a:p>
            <a:fld id="{83FE2B6B-8890-4CBD-AECE-A52FE82F24C6}" type="slidenum">
              <a:rPr lang="ar-IQ" smtClean="0"/>
              <a:t>‹#›</a:t>
            </a:fld>
            <a:endParaRPr lang="ar-IQ"/>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A5486C3E-1B92-45CD-A962-E83BE3A5B561}" type="datetimeFigureOut">
              <a:rPr lang="ar-IQ" smtClean="0"/>
              <a:t>14/01/1440</a:t>
            </a:fld>
            <a:endParaRPr lang="ar-IQ"/>
          </a:p>
        </p:txBody>
      </p:sp>
      <p:sp>
        <p:nvSpPr>
          <p:cNvPr id="4" name="Footer Placeholder 3"/>
          <p:cNvSpPr>
            <a:spLocks noGrp="1"/>
          </p:cNvSpPr>
          <p:nvPr>
            <p:ph type="ftr" sz="quarter" idx="11"/>
          </p:nvPr>
        </p:nvSpPr>
        <p:spPr/>
        <p:txBody>
          <a:bodyPr/>
          <a:lstStyle>
            <a:extLst/>
          </a:lstStyle>
          <a:p>
            <a:endParaRPr lang="ar-IQ"/>
          </a:p>
        </p:txBody>
      </p:sp>
      <p:sp>
        <p:nvSpPr>
          <p:cNvPr id="5" name="Slide Number Placeholder 4"/>
          <p:cNvSpPr>
            <a:spLocks noGrp="1"/>
          </p:cNvSpPr>
          <p:nvPr>
            <p:ph type="sldNum" sz="quarter" idx="12"/>
          </p:nvPr>
        </p:nvSpPr>
        <p:spPr/>
        <p:txBody>
          <a:bodyPr/>
          <a:lstStyle>
            <a:extLst/>
          </a:lstStyle>
          <a:p>
            <a:fld id="{83FE2B6B-8890-4CBD-AECE-A52FE82F24C6}" type="slidenum">
              <a:rPr lang="ar-IQ" smtClean="0"/>
              <a:t>‹#›</a:t>
            </a:fld>
            <a:endParaRPr lang="ar-IQ"/>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A5486C3E-1B92-45CD-A962-E83BE3A5B561}" type="datetimeFigureOut">
              <a:rPr lang="ar-IQ" smtClean="0"/>
              <a:t>14/01/1440</a:t>
            </a:fld>
            <a:endParaRPr lang="ar-IQ"/>
          </a:p>
        </p:txBody>
      </p:sp>
      <p:sp>
        <p:nvSpPr>
          <p:cNvPr id="3" name="Footer Placeholder 2"/>
          <p:cNvSpPr>
            <a:spLocks noGrp="1"/>
          </p:cNvSpPr>
          <p:nvPr>
            <p:ph type="ftr" sz="quarter" idx="11"/>
          </p:nvPr>
        </p:nvSpPr>
        <p:spPr/>
        <p:txBody>
          <a:bodyPr/>
          <a:lstStyle>
            <a:extLst/>
          </a:lstStyle>
          <a:p>
            <a:endParaRPr lang="ar-IQ"/>
          </a:p>
        </p:txBody>
      </p:sp>
      <p:sp>
        <p:nvSpPr>
          <p:cNvPr id="4" name="Slide Number Placeholder 3"/>
          <p:cNvSpPr>
            <a:spLocks noGrp="1"/>
          </p:cNvSpPr>
          <p:nvPr>
            <p:ph type="sldNum" sz="quarter" idx="12"/>
          </p:nvPr>
        </p:nvSpPr>
        <p:spPr/>
        <p:txBody>
          <a:bodyPr/>
          <a:lstStyle>
            <a:extLst/>
          </a:lstStyle>
          <a:p>
            <a:fld id="{83FE2B6B-8890-4CBD-AECE-A52FE82F24C6}" type="slidenum">
              <a:rPr lang="ar-IQ" smtClean="0"/>
              <a:t>‹#›</a:t>
            </a:fld>
            <a:endParaRPr lang="ar-IQ"/>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A5486C3E-1B92-45CD-A962-E83BE3A5B561}" type="datetimeFigureOut">
              <a:rPr lang="ar-IQ" smtClean="0"/>
              <a:t>14/01/1440</a:t>
            </a:fld>
            <a:endParaRPr lang="ar-IQ"/>
          </a:p>
        </p:txBody>
      </p:sp>
      <p:sp>
        <p:nvSpPr>
          <p:cNvPr id="6" name="Footer Placeholder 5"/>
          <p:cNvSpPr>
            <a:spLocks noGrp="1"/>
          </p:cNvSpPr>
          <p:nvPr>
            <p:ph type="ftr" sz="quarter" idx="11"/>
          </p:nvPr>
        </p:nvSpPr>
        <p:spPr/>
        <p:txBody>
          <a:bodyPr/>
          <a:lstStyle>
            <a:extLst/>
          </a:lstStyle>
          <a:p>
            <a:endParaRPr lang="ar-IQ"/>
          </a:p>
        </p:txBody>
      </p:sp>
      <p:sp>
        <p:nvSpPr>
          <p:cNvPr id="7" name="Slide Number Placeholder 6"/>
          <p:cNvSpPr>
            <a:spLocks noGrp="1"/>
          </p:cNvSpPr>
          <p:nvPr>
            <p:ph type="sldNum" sz="quarter" idx="12"/>
          </p:nvPr>
        </p:nvSpPr>
        <p:spPr/>
        <p:txBody>
          <a:bodyPr/>
          <a:lstStyle>
            <a:extLst/>
          </a:lstStyle>
          <a:p>
            <a:fld id="{83FE2B6B-8890-4CBD-AECE-A52FE82F24C6}" type="slidenum">
              <a:rPr lang="ar-IQ" smtClean="0"/>
              <a:t>‹#›</a:t>
            </a:fld>
            <a:endParaRPr lang="ar-IQ"/>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A5486C3E-1B92-45CD-A962-E83BE3A5B561}" type="datetimeFigureOut">
              <a:rPr lang="ar-IQ" smtClean="0"/>
              <a:t>14/01/1440</a:t>
            </a:fld>
            <a:endParaRPr lang="ar-IQ"/>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ar-IQ"/>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83FE2B6B-8890-4CBD-AECE-A52FE82F24C6}" type="slidenum">
              <a:rPr lang="ar-IQ" smtClean="0"/>
              <a:t>‹#›</a:t>
            </a:fld>
            <a:endParaRPr lang="ar-IQ"/>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A5486C3E-1B92-45CD-A962-E83BE3A5B561}" type="datetimeFigureOut">
              <a:rPr lang="ar-IQ" smtClean="0"/>
              <a:t>14/01/1440</a:t>
            </a:fld>
            <a:endParaRPr lang="ar-IQ"/>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ar-IQ"/>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83FE2B6B-8890-4CBD-AECE-A52FE82F24C6}" type="slidenum">
              <a:rPr lang="ar-IQ" smtClean="0"/>
              <a:t>‹#›</a:t>
            </a:fld>
            <a:endParaRPr lang="ar-IQ"/>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rtl="1"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r" rtl="1"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r" rtl="1"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r" rtl="1"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r" rtl="1"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r" rtl="1"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r" rtl="1"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r" rtl="1"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r" rtl="1"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r" rtl="1"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752601"/>
            <a:ext cx="7458100" cy="1247771"/>
          </a:xfrm>
        </p:spPr>
        <p:style>
          <a:lnRef idx="1">
            <a:schemeClr val="accent1"/>
          </a:lnRef>
          <a:fillRef idx="2">
            <a:schemeClr val="accent1"/>
          </a:fillRef>
          <a:effectRef idx="1">
            <a:schemeClr val="accent1"/>
          </a:effectRef>
          <a:fontRef idx="minor">
            <a:schemeClr val="dk1"/>
          </a:fontRef>
        </p:style>
        <p:txBody>
          <a:bodyPr/>
          <a:lstStyle/>
          <a:p>
            <a:r>
              <a:rPr lang="ar-IQ" dirty="0" smtClean="0"/>
              <a:t>          اساليب تنمية التفكير </a:t>
            </a:r>
            <a:endParaRPr lang="ar-IQ" dirty="0"/>
          </a:p>
        </p:txBody>
      </p:sp>
      <p:sp>
        <p:nvSpPr>
          <p:cNvPr id="3" name="Subtitle 2"/>
          <p:cNvSpPr>
            <a:spLocks noGrp="1"/>
          </p:cNvSpPr>
          <p:nvPr>
            <p:ph type="subTitle" idx="1"/>
          </p:nvPr>
        </p:nvSpPr>
        <p:spPr>
          <a:xfrm>
            <a:off x="1000100" y="3786190"/>
            <a:ext cx="6858048" cy="714380"/>
          </a:xfrm>
        </p:spPr>
        <p:style>
          <a:lnRef idx="1">
            <a:schemeClr val="accent2"/>
          </a:lnRef>
          <a:fillRef idx="2">
            <a:schemeClr val="accent2"/>
          </a:fillRef>
          <a:effectRef idx="1">
            <a:schemeClr val="accent2"/>
          </a:effectRef>
          <a:fontRef idx="minor">
            <a:schemeClr val="dk1"/>
          </a:fontRef>
        </p:style>
        <p:txBody>
          <a:bodyPr>
            <a:normAutofit fontScale="85000" lnSpcReduction="20000"/>
          </a:bodyPr>
          <a:lstStyle/>
          <a:p>
            <a:r>
              <a:rPr lang="ar-IQ" dirty="0" smtClean="0"/>
              <a:t>                                الاستاذ الدكتور </a:t>
            </a:r>
          </a:p>
          <a:p>
            <a:r>
              <a:rPr lang="ar-IQ" dirty="0" smtClean="0"/>
              <a:t>                                حيدر كريم سكر </a:t>
            </a:r>
            <a:endParaRPr lang="ar-IQ"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71480"/>
            <a:ext cx="8329642" cy="5554683"/>
          </a:xfrm>
        </p:spPr>
        <p:style>
          <a:lnRef idx="2">
            <a:schemeClr val="accent4">
              <a:shade val="50000"/>
            </a:schemeClr>
          </a:lnRef>
          <a:fillRef idx="1">
            <a:schemeClr val="accent4"/>
          </a:fillRef>
          <a:effectRef idx="0">
            <a:schemeClr val="accent4"/>
          </a:effectRef>
          <a:fontRef idx="minor">
            <a:schemeClr val="lt1"/>
          </a:fontRef>
        </p:style>
        <p:txBody>
          <a:bodyPr>
            <a:normAutofit/>
          </a:bodyPr>
          <a:lstStyle/>
          <a:p>
            <a:pPr algn="just"/>
            <a:r>
              <a:rPr lang="ar-IQ" dirty="0"/>
              <a:t>3</a:t>
            </a:r>
            <a:r>
              <a:rPr lang="ar-IQ" sz="2600" dirty="0">
                <a:latin typeface="Simplified Arabic" pitchFamily="18" charset="-78"/>
                <a:cs typeface="Simplified Arabic" pitchFamily="18" charset="-78"/>
              </a:rPr>
              <a:t> ــ جعل الجو الصفي جواً حوارياً مفعماً بالمناقشات والمناظرات والجدل بدلاً من جو التلقين والاستماع السلبي والرأي الواحد السائد في كثير من صفوفنا الدراسية ، فلا تفوت فرصة إلا وتطرح أسئلة وقضايا على الطلبة تحثهم على النقاش والحوار فيما بينهم ، كما لا تفوت الفرصة إلا وتدع الطلبة يطرحون على الصف ما لديهم من اسئلة وقضايا يودون مناقشتها ، وأعط الجميع فرصة متساوية للمشاركة ، لا تدع بعض الطلبة يحتكرون المناقشات الصفية مع التقليل من حيثك لاقل فرصة ممكنة .</a:t>
            </a:r>
            <a:endParaRPr lang="en-US" sz="2600" dirty="0">
              <a:latin typeface="Simplified Arabic" pitchFamily="18" charset="-78"/>
              <a:cs typeface="Simplified Arabic" pitchFamily="18" charset="-78"/>
            </a:endParaRPr>
          </a:p>
          <a:p>
            <a:pPr algn="just"/>
            <a:r>
              <a:rPr lang="ar-IQ" sz="2600" dirty="0">
                <a:latin typeface="Simplified Arabic" pitchFamily="18" charset="-78"/>
                <a:cs typeface="Simplified Arabic" pitchFamily="18" charset="-78"/>
              </a:rPr>
              <a:t>4 ــ جعل لغة الخطاب الصفي ( اللفظية والاشارية ) مفعمة بلغة التفكير وداعية اليه ، مثل اختيار الالفاظ والمصطلحات التي تستخدم في التدريس بعناية بحيث تكون ألفاظاً ذات صلة بالتفكير ومحفزة عليه وليست ألفاظاً ومصطلحات توقفه أو تبطئ من حدوثه ، مثل القول ، دعنا نقارن بين هاتين الصورتين بلا من القول دعنا ننظر الى هاتين الصورتين .</a:t>
            </a:r>
            <a:endParaRPr lang="en-US" sz="2600" dirty="0">
              <a:latin typeface="Simplified Arabic" pitchFamily="18" charset="-78"/>
              <a:cs typeface="Simplified Arabic" pitchFamily="18" charset="-78"/>
            </a:endParaRPr>
          </a:p>
          <a:p>
            <a:endParaRPr lang="ar-IQ"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14356"/>
            <a:ext cx="8258204" cy="5411807"/>
          </a:xfrm>
        </p:spPr>
        <p:style>
          <a:lnRef idx="2">
            <a:schemeClr val="accent4">
              <a:shade val="50000"/>
            </a:schemeClr>
          </a:lnRef>
          <a:fillRef idx="1">
            <a:schemeClr val="accent4"/>
          </a:fillRef>
          <a:effectRef idx="0">
            <a:schemeClr val="accent4"/>
          </a:effectRef>
          <a:fontRef idx="minor">
            <a:schemeClr val="lt1"/>
          </a:fontRef>
        </p:style>
        <p:txBody>
          <a:bodyPr>
            <a:normAutofit/>
          </a:bodyPr>
          <a:lstStyle/>
          <a:p>
            <a:pPr algn="just"/>
            <a:r>
              <a:rPr lang="ar-IQ" dirty="0"/>
              <a:t>5</a:t>
            </a:r>
            <a:r>
              <a:rPr lang="ar-IQ" sz="2400" dirty="0">
                <a:latin typeface="Simplified Arabic" pitchFamily="18" charset="-78"/>
                <a:cs typeface="Simplified Arabic" pitchFamily="18" charset="-78"/>
              </a:rPr>
              <a:t> ــــ استخدام لغة </a:t>
            </a:r>
            <a:r>
              <a:rPr lang="ar-IQ" sz="2400" dirty="0" smtClean="0">
                <a:latin typeface="Simplified Arabic" pitchFamily="18" charset="-78"/>
                <a:cs typeface="Simplified Arabic" pitchFamily="18" charset="-78"/>
              </a:rPr>
              <a:t>الاشارات </a:t>
            </a:r>
            <a:r>
              <a:rPr lang="ar-IQ" sz="2400" dirty="0">
                <a:latin typeface="Simplified Arabic" pitchFamily="18" charset="-78"/>
                <a:cs typeface="Simplified Arabic" pitchFamily="18" charset="-78"/>
              </a:rPr>
              <a:t>الجسدية الدالة على التفكير في أثناء التدريس ( ضع إصبعك على جبهتك ، وكأنك في وضع المفكر ، ارفع الحاجبين ، طالع سقف الغرفة برهة الى غير ذلك من تلك الاشارات ) . </a:t>
            </a:r>
            <a:endParaRPr lang="en-US" sz="2400" dirty="0">
              <a:latin typeface="Simplified Arabic" pitchFamily="18" charset="-78"/>
              <a:cs typeface="Simplified Arabic" pitchFamily="18" charset="-78"/>
            </a:endParaRPr>
          </a:p>
          <a:p>
            <a:pPr algn="just"/>
            <a:r>
              <a:rPr lang="ar-IQ" sz="2400" dirty="0">
                <a:latin typeface="Simplified Arabic" pitchFamily="18" charset="-78"/>
                <a:cs typeface="Simplified Arabic" pitchFamily="18" charset="-78"/>
              </a:rPr>
              <a:t>6ـــ أشع جواً من الثقة بالنفس بين الطلبة ، ولا تشعرهم بالعجز من خلال الخطاب الشفهي لهم ، مثلا لا تقل عبارات مثل :</a:t>
            </a:r>
            <a:endParaRPr lang="en-US" sz="2400" dirty="0">
              <a:latin typeface="Simplified Arabic" pitchFamily="18" charset="-78"/>
              <a:cs typeface="Simplified Arabic" pitchFamily="18" charset="-78"/>
            </a:endParaRPr>
          </a:p>
          <a:p>
            <a:pPr algn="just"/>
            <a:r>
              <a:rPr lang="ar-IQ" sz="2400" dirty="0">
                <a:latin typeface="Simplified Arabic" pitchFamily="18" charset="-78"/>
                <a:cs typeface="Simplified Arabic" pitchFamily="18" charset="-78"/>
              </a:rPr>
              <a:t>ــــ سوف أطرح عليكم سؤلا أنا متيقن أن أحداً منكم لن يجيب عنه </a:t>
            </a:r>
            <a:endParaRPr lang="en-US" sz="2400" dirty="0">
              <a:latin typeface="Simplified Arabic" pitchFamily="18" charset="-78"/>
              <a:cs typeface="Simplified Arabic" pitchFamily="18" charset="-78"/>
            </a:endParaRPr>
          </a:p>
          <a:p>
            <a:pPr algn="just"/>
            <a:r>
              <a:rPr lang="ar-IQ" sz="2400" dirty="0">
                <a:latin typeface="Simplified Arabic" pitchFamily="18" charset="-78"/>
                <a:cs typeface="Simplified Arabic" pitchFamily="18" charset="-78"/>
              </a:rPr>
              <a:t>ـــ كما لا يجب أن تصدر منك إشارات جسدية تدل على أن أداء الطالب أو اجابته ليست على المستوى المطلوب ومن هذه الاشارات ، مصمصة الشفتين ، زم الشفة السفلى ، نظرات الاسى والحسرة .</a:t>
            </a:r>
            <a:endParaRPr lang="en-US" sz="2400" dirty="0">
              <a:latin typeface="Simplified Arabic" pitchFamily="18" charset="-78"/>
              <a:cs typeface="Simplified Arabic" pitchFamily="18" charset="-78"/>
            </a:endParaRPr>
          </a:p>
          <a:p>
            <a:pPr algn="just"/>
            <a:r>
              <a:rPr lang="ar-IQ" sz="2400" dirty="0">
                <a:latin typeface="Simplified Arabic" pitchFamily="18" charset="-78"/>
                <a:cs typeface="Simplified Arabic" pitchFamily="18" charset="-78"/>
              </a:rPr>
              <a:t>ــ أسع دوماً الى ان تشعرهم ان توقعاتك بشأن قدرتهم على التعلم والتفكير عالية قل لهم مثلا :</a:t>
            </a:r>
            <a:endParaRPr lang="en-US" sz="2400" dirty="0">
              <a:latin typeface="Simplified Arabic" pitchFamily="18" charset="-78"/>
              <a:cs typeface="Simplified Arabic" pitchFamily="18" charset="-78"/>
            </a:endParaRPr>
          </a:p>
          <a:p>
            <a:pPr algn="just"/>
            <a:r>
              <a:rPr lang="ar-IQ" sz="2400" dirty="0">
                <a:latin typeface="Simplified Arabic" pitchFamily="18" charset="-78"/>
                <a:cs typeface="Simplified Arabic" pitchFamily="18" charset="-78"/>
              </a:rPr>
              <a:t>ـــ سوف أطرح عليكم سؤالا جديداً أنا واثق أنكم قادرون على الاجابة عنه بعد ما تأخذون وقتاً في التفكير فيه .</a:t>
            </a:r>
            <a:endParaRPr lang="en-US" sz="2400" dirty="0">
              <a:latin typeface="Simplified Arabic" pitchFamily="18" charset="-78"/>
              <a:cs typeface="Simplified Arabic" pitchFamily="18" charset="-78"/>
            </a:endParaRPr>
          </a:p>
          <a:p>
            <a:endParaRPr lang="ar-IQ"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00042"/>
            <a:ext cx="8329642" cy="5626121"/>
          </a:xfrm>
        </p:spPr>
        <p:style>
          <a:lnRef idx="2">
            <a:schemeClr val="accent4">
              <a:shade val="50000"/>
            </a:schemeClr>
          </a:lnRef>
          <a:fillRef idx="1">
            <a:schemeClr val="accent4"/>
          </a:fillRef>
          <a:effectRef idx="0">
            <a:schemeClr val="accent4"/>
          </a:effectRef>
          <a:fontRef idx="minor">
            <a:schemeClr val="lt1"/>
          </a:fontRef>
        </p:style>
        <p:txBody>
          <a:bodyPr/>
          <a:lstStyle/>
          <a:p>
            <a:pPr algn="just"/>
            <a:r>
              <a:rPr lang="ar-IQ" sz="2800" dirty="0">
                <a:latin typeface="Simplified Arabic" pitchFamily="18" charset="-78"/>
                <a:cs typeface="Simplified Arabic" pitchFamily="18" charset="-78"/>
              </a:rPr>
              <a:t>7ــ اجعل البيئة الصفية بيئة مرنة : غير من أماكن جلوس الطلبة من حين لاخر ، غير من أنشطة التعلم والتفكير في الدرس الواحد ، لا تلتزم بوقت معين لانهاء نقطة معينة في الدرس مادام الطلاب مايزالون يفكرون حول هذه النقطة .</a:t>
            </a:r>
            <a:endParaRPr lang="en-US" sz="2800" dirty="0">
              <a:latin typeface="Simplified Arabic" pitchFamily="18" charset="-78"/>
              <a:cs typeface="Simplified Arabic" pitchFamily="18" charset="-78"/>
            </a:endParaRPr>
          </a:p>
          <a:p>
            <a:pPr algn="just"/>
            <a:r>
              <a:rPr lang="ar-IQ" sz="2800" dirty="0">
                <a:latin typeface="Simplified Arabic" pitchFamily="18" charset="-78"/>
                <a:cs typeface="Simplified Arabic" pitchFamily="18" charset="-78"/>
              </a:rPr>
              <a:t>8 ـــ اجعل بيئة الصف غنية بمصادر التعلم ( الكتب ، المجلات ، الصحف ، البرمجيات ، الانترنت ) دع الطلاب يتعاملون معها لا لمجرد جمع معلومات منها ولكن لتحليل هذه المعلومات ونقدها ومناقشتها في الصف واستخدامها في حل المشكلات .</a:t>
            </a:r>
            <a:endParaRPr lang="en-US" sz="2800" dirty="0">
              <a:latin typeface="Simplified Arabic" pitchFamily="18" charset="-78"/>
              <a:cs typeface="Simplified Arabic" pitchFamily="18" charset="-78"/>
            </a:endParaRPr>
          </a:p>
          <a:p>
            <a:r>
              <a:rPr lang="ar-IQ" sz="2400" dirty="0" smtClean="0">
                <a:latin typeface="Simplified Arabic" pitchFamily="18" charset="-78"/>
                <a:cs typeface="Simplified Arabic" pitchFamily="18" charset="-78"/>
              </a:rPr>
              <a:t>من المصطلحات </a:t>
            </a:r>
            <a:r>
              <a:rPr lang="ar-IQ" sz="2400" dirty="0">
                <a:latin typeface="Simplified Arabic" pitchFamily="18" charset="-78"/>
                <a:cs typeface="Simplified Arabic" pitchFamily="18" charset="-78"/>
              </a:rPr>
              <a:t>الدالة على التفكير هي صنف ، قارن ، توقع ، لخص ، استنتج ، قيًم ، علل ، حدد المشكلة .</a:t>
            </a:r>
            <a:endParaRPr lang="en-US" sz="2400" dirty="0">
              <a:latin typeface="Simplified Arabic" pitchFamily="18" charset="-78"/>
              <a:cs typeface="Simplified Arabic" pitchFamily="18" charset="-78"/>
            </a:endParaRPr>
          </a:p>
          <a:p>
            <a:endParaRPr lang="ar-IQ"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714488"/>
            <a:ext cx="8186766" cy="4292803"/>
          </a:xfrm>
        </p:spPr>
        <p:style>
          <a:lnRef idx="2">
            <a:schemeClr val="accent4">
              <a:shade val="50000"/>
            </a:schemeClr>
          </a:lnRef>
          <a:fillRef idx="1">
            <a:schemeClr val="accent4"/>
          </a:fillRef>
          <a:effectRef idx="0">
            <a:schemeClr val="accent4"/>
          </a:effectRef>
          <a:fontRef idx="minor">
            <a:schemeClr val="lt1"/>
          </a:fontRef>
        </p:style>
        <p:txBody>
          <a:bodyPr>
            <a:normAutofit/>
          </a:bodyPr>
          <a:lstStyle/>
          <a:p>
            <a:pPr algn="just"/>
            <a:r>
              <a:rPr lang="ar-IQ" sz="2600" dirty="0">
                <a:latin typeface="Simplified Arabic" pitchFamily="18" charset="-78"/>
                <a:cs typeface="Simplified Arabic" pitchFamily="18" charset="-78"/>
              </a:rPr>
              <a:t>1 ــ طرح مشكلة على الطلبة تتحدى تفكيرهم وتحفزهم عليه وتكون ذات صلة بموضوع الدرس وبحياتهم الشخصية .</a:t>
            </a:r>
            <a:endParaRPr lang="en-US" sz="2600" dirty="0">
              <a:latin typeface="Simplified Arabic" pitchFamily="18" charset="-78"/>
              <a:cs typeface="Simplified Arabic" pitchFamily="18" charset="-78"/>
            </a:endParaRPr>
          </a:p>
          <a:p>
            <a:pPr algn="just"/>
            <a:r>
              <a:rPr lang="ar-IQ" sz="2600" dirty="0">
                <a:latin typeface="Simplified Arabic" pitchFamily="18" charset="-78"/>
                <a:cs typeface="Simplified Arabic" pitchFamily="18" charset="-78"/>
              </a:rPr>
              <a:t>2ـــ إثارة الشعور بالتناقض لدى الطلبة : كأن تطرح عليهم واقعة أو حدثاً أو حالة تتناقض مع ما لديهم من معرفة أو فهم أو اعتقادات سابقة عنها مما يولد لديهم اضطراباً معرفياً يستحثهم عن حل هذا التناقض ومن ثم تستثار الدافعية لديهم للتفكير .</a:t>
            </a:r>
            <a:endParaRPr lang="en-US" sz="2600" dirty="0">
              <a:latin typeface="Simplified Arabic" pitchFamily="18" charset="-78"/>
              <a:cs typeface="Simplified Arabic" pitchFamily="18" charset="-78"/>
            </a:endParaRPr>
          </a:p>
          <a:p>
            <a:pPr algn="just"/>
            <a:r>
              <a:rPr lang="ar-IQ" sz="2600" dirty="0">
                <a:latin typeface="Simplified Arabic" pitchFamily="18" charset="-78"/>
                <a:cs typeface="Simplified Arabic" pitchFamily="18" charset="-78"/>
              </a:rPr>
              <a:t>3 ــــ إلقاء السؤال بصيغة الجمع وليس بصيغة </a:t>
            </a:r>
            <a:r>
              <a:rPr lang="ar-IQ" sz="2600" dirty="0" smtClean="0">
                <a:latin typeface="Simplified Arabic" pitchFamily="18" charset="-78"/>
                <a:cs typeface="Simplified Arabic" pitchFamily="18" charset="-78"/>
              </a:rPr>
              <a:t>المفرد </a:t>
            </a:r>
            <a:r>
              <a:rPr lang="ar-IQ" sz="2600" dirty="0">
                <a:latin typeface="Simplified Arabic" pitchFamily="18" charset="-78"/>
                <a:cs typeface="Simplified Arabic" pitchFamily="18" charset="-78"/>
              </a:rPr>
              <a:t>كأن تقول : ما </a:t>
            </a:r>
            <a:r>
              <a:rPr lang="ar-IQ" sz="2600" dirty="0" smtClean="0">
                <a:latin typeface="Simplified Arabic" pitchFamily="18" charset="-78"/>
                <a:cs typeface="Simplified Arabic" pitchFamily="18" charset="-78"/>
              </a:rPr>
              <a:t>السلبيات </a:t>
            </a:r>
            <a:r>
              <a:rPr lang="ar-IQ" sz="2600" dirty="0">
                <a:latin typeface="Simplified Arabic" pitchFamily="18" charset="-78"/>
                <a:cs typeface="Simplified Arabic" pitchFamily="18" charset="-78"/>
              </a:rPr>
              <a:t>التي ترونها لانتشارالهاتف المحمول ، </a:t>
            </a:r>
            <a:r>
              <a:rPr lang="ar-IQ" sz="2600" dirty="0" smtClean="0">
                <a:latin typeface="Simplified Arabic" pitchFamily="18" charset="-78"/>
                <a:cs typeface="Simplified Arabic" pitchFamily="18" charset="-78"/>
              </a:rPr>
              <a:t>بدلا </a:t>
            </a:r>
            <a:r>
              <a:rPr lang="ar-IQ" sz="2600" dirty="0">
                <a:latin typeface="Simplified Arabic" pitchFamily="18" charset="-78"/>
                <a:cs typeface="Simplified Arabic" pitchFamily="18" charset="-78"/>
              </a:rPr>
              <a:t>من ان نقول ، من منكم يخبرني عن سلبيات الهاتف المحمول </a:t>
            </a:r>
            <a:endParaRPr lang="en-US" sz="2600" dirty="0">
              <a:latin typeface="Simplified Arabic" pitchFamily="18" charset="-78"/>
              <a:cs typeface="Simplified Arabic" pitchFamily="18" charset="-78"/>
            </a:endParaRPr>
          </a:p>
          <a:p>
            <a:endParaRPr lang="ar-IQ" dirty="0"/>
          </a:p>
        </p:txBody>
      </p:sp>
      <p:sp>
        <p:nvSpPr>
          <p:cNvPr id="2" name="Title 1"/>
          <p:cNvSpPr>
            <a:spLocks noGrp="1"/>
          </p:cNvSpPr>
          <p:nvPr>
            <p:ph type="title"/>
          </p:nvPr>
        </p:nvSpPr>
        <p:spPr/>
        <p:style>
          <a:lnRef idx="2">
            <a:schemeClr val="accent2">
              <a:shade val="50000"/>
            </a:schemeClr>
          </a:lnRef>
          <a:fillRef idx="1">
            <a:schemeClr val="accent2"/>
          </a:fillRef>
          <a:effectRef idx="0">
            <a:schemeClr val="accent2"/>
          </a:effectRef>
          <a:fontRef idx="minor">
            <a:schemeClr val="lt1"/>
          </a:fontRef>
        </p:style>
        <p:txBody>
          <a:bodyPr>
            <a:normAutofit/>
          </a:bodyPr>
          <a:lstStyle/>
          <a:p>
            <a:pPr algn="r"/>
            <a:r>
              <a:rPr lang="ar-IQ" sz="3100" dirty="0">
                <a:latin typeface="Simplified Arabic" pitchFamily="18" charset="-78"/>
                <a:cs typeface="Simplified Arabic" pitchFamily="18" charset="-78"/>
              </a:rPr>
              <a:t>ممارسات وأساليب تتعلق بمحتوى الدرس وتنمية التفكير </a:t>
            </a:r>
            <a:r>
              <a:rPr lang="ar-IQ" b="1" dirty="0"/>
              <a:t>:</a:t>
            </a:r>
            <a:endParaRPr lang="ar-IQ"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28604"/>
            <a:ext cx="8329642" cy="5697559"/>
          </a:xfrm>
        </p:spPr>
        <p:style>
          <a:lnRef idx="2">
            <a:schemeClr val="accent4">
              <a:shade val="50000"/>
            </a:schemeClr>
          </a:lnRef>
          <a:fillRef idx="1">
            <a:schemeClr val="accent4"/>
          </a:fillRef>
          <a:effectRef idx="0">
            <a:schemeClr val="accent4"/>
          </a:effectRef>
          <a:fontRef idx="minor">
            <a:schemeClr val="lt1"/>
          </a:fontRef>
        </p:style>
        <p:txBody>
          <a:bodyPr>
            <a:normAutofit/>
          </a:bodyPr>
          <a:lstStyle/>
          <a:p>
            <a:pPr algn="just"/>
            <a:r>
              <a:rPr lang="ar-IQ" sz="2400" dirty="0">
                <a:latin typeface="Simplified Arabic" pitchFamily="18" charset="-78"/>
                <a:cs typeface="Simplified Arabic" pitchFamily="18" charset="-78"/>
              </a:rPr>
              <a:t>4 ـــ انتظر فترة من الوقت ( فترة سكوت ) </a:t>
            </a:r>
            <a:r>
              <a:rPr lang="en-US" sz="2400" dirty="0">
                <a:latin typeface="Simplified Arabic" pitchFamily="18" charset="-78"/>
                <a:cs typeface="Simplified Arabic" pitchFamily="18" charset="-78"/>
              </a:rPr>
              <a:t>Wait Time</a:t>
            </a:r>
            <a:r>
              <a:rPr lang="ar-IQ" sz="2400" dirty="0">
                <a:latin typeface="Simplified Arabic" pitchFamily="18" charset="-78"/>
                <a:cs typeface="Simplified Arabic" pitchFamily="18" charset="-78"/>
              </a:rPr>
              <a:t> لمدة لا تقل عن (5) ثوان بعد القاء السؤال المفتوح وقبل ان تسمح لاول طالب بالاجابة عنه ويطلق على هذه الفترة فترة الانتظار ، ويوصي البعض الا تقل هذه الفترة عن ( 10) ثوان .</a:t>
            </a:r>
            <a:endParaRPr lang="en-US" sz="2400" dirty="0">
              <a:latin typeface="Simplified Arabic" pitchFamily="18" charset="-78"/>
              <a:cs typeface="Simplified Arabic" pitchFamily="18" charset="-78"/>
            </a:endParaRPr>
          </a:p>
          <a:p>
            <a:pPr algn="just"/>
            <a:r>
              <a:rPr lang="ar-IQ" sz="2400" dirty="0">
                <a:latin typeface="Simplified Arabic" pitchFamily="18" charset="-78"/>
                <a:cs typeface="Simplified Arabic" pitchFamily="18" charset="-78"/>
              </a:rPr>
              <a:t>5 ــ تقبل اجابات الطلبة ولا ترفضها وتجنب أن تعطي رأيك فيها في التو واللحظة ، فلا تقول انها صحيحة او خاطئة ، ولا تصدر حكماً عليها فتقول سيئة او جيدة او متميزة لان ذلك يوقف مسار التفكير لديهم .</a:t>
            </a:r>
            <a:endParaRPr lang="en-US" sz="2400" dirty="0">
              <a:latin typeface="Simplified Arabic" pitchFamily="18" charset="-78"/>
              <a:cs typeface="Simplified Arabic" pitchFamily="18" charset="-78"/>
            </a:endParaRPr>
          </a:p>
          <a:p>
            <a:r>
              <a:rPr lang="ar-IQ" sz="2400" dirty="0"/>
              <a:t>6</a:t>
            </a:r>
            <a:r>
              <a:rPr lang="ar-IQ" sz="2400" dirty="0">
                <a:latin typeface="Simplified Arabic" pitchFamily="18" charset="-78"/>
                <a:cs typeface="Simplified Arabic" pitchFamily="18" charset="-78"/>
              </a:rPr>
              <a:t> ــ امتنع قدر الاستطاعة عن التعليق على الاجابة بألفاظ تحمل حكماً قيمياً عليها مثل ( أحسنت ، ممتاز ، عظيم ، جيد ، خطأ ، غير صحيح ) وانما استخدم الفاظ او اشارات جسدية لا تحمل في طياتها أحكاماً تقويمية على إجابة الطالب مثل هز الرأس لاعلى ولاسفل بشكل متكرر .</a:t>
            </a:r>
            <a:endParaRPr lang="en-US" sz="2400" dirty="0">
              <a:latin typeface="Simplified Arabic" pitchFamily="18" charset="-78"/>
              <a:cs typeface="Simplified Arabic" pitchFamily="18" charset="-78"/>
            </a:endParaRPr>
          </a:p>
          <a:p>
            <a:r>
              <a:rPr lang="ar-IQ" sz="2400" dirty="0">
                <a:latin typeface="Simplified Arabic" pitchFamily="18" charset="-78"/>
                <a:cs typeface="Simplified Arabic" pitchFamily="18" charset="-78"/>
              </a:rPr>
              <a:t>7ــ اختم الدرس بأن تدع الطلاب يلخصون ما تضمنه من نقاط ويفضل أن يكون صياغتهم للملخص في صورة مخططاتية اي في شكل خريطة </a:t>
            </a:r>
            <a:r>
              <a:rPr lang="ar-IQ" sz="2400" dirty="0" smtClean="0">
                <a:latin typeface="Simplified Arabic" pitchFamily="18" charset="-78"/>
                <a:cs typeface="Simplified Arabic" pitchFamily="18" charset="-78"/>
              </a:rPr>
              <a:t>مفاهيم</a:t>
            </a:r>
            <a:endParaRPr lang="ar-IQ"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43050"/>
            <a:ext cx="8258204" cy="4483113"/>
          </a:xfrm>
        </p:spPr>
        <p:style>
          <a:lnRef idx="2">
            <a:schemeClr val="accent4">
              <a:shade val="50000"/>
            </a:schemeClr>
          </a:lnRef>
          <a:fillRef idx="1">
            <a:schemeClr val="accent4"/>
          </a:fillRef>
          <a:effectRef idx="0">
            <a:schemeClr val="accent4"/>
          </a:effectRef>
          <a:fontRef idx="minor">
            <a:schemeClr val="lt1"/>
          </a:fontRef>
        </p:style>
        <p:txBody>
          <a:bodyPr/>
          <a:lstStyle/>
          <a:p>
            <a:pPr algn="just"/>
            <a:r>
              <a:rPr lang="ar-IQ" sz="2800" dirty="0" smtClean="0">
                <a:latin typeface="Simplified Arabic" pitchFamily="18" charset="-78"/>
                <a:cs typeface="Simplified Arabic" pitchFamily="18" charset="-78"/>
              </a:rPr>
              <a:t>يعرفه</a:t>
            </a:r>
            <a:r>
              <a:rPr lang="ar-SA" sz="2800" dirty="0" smtClean="0">
                <a:latin typeface="Simplified Arabic" pitchFamily="18" charset="-78"/>
                <a:cs typeface="Simplified Arabic" pitchFamily="18" charset="-78"/>
              </a:rPr>
              <a:t> </a:t>
            </a:r>
            <a:r>
              <a:rPr lang="ar-SA" sz="2800" dirty="0">
                <a:latin typeface="Simplified Arabic" pitchFamily="18" charset="-78"/>
                <a:cs typeface="Simplified Arabic" pitchFamily="18" charset="-78"/>
              </a:rPr>
              <a:t>باريل </a:t>
            </a:r>
            <a:r>
              <a:rPr lang="ar-IQ" sz="2800" dirty="0" smtClean="0">
                <a:latin typeface="Simplified Arabic" pitchFamily="18" charset="-78"/>
                <a:cs typeface="Simplified Arabic" pitchFamily="18" charset="-78"/>
              </a:rPr>
              <a:t>: بانه </a:t>
            </a:r>
            <a:r>
              <a:rPr lang="ar-SA" sz="2800" dirty="0" smtClean="0">
                <a:latin typeface="Simplified Arabic" pitchFamily="18" charset="-78"/>
                <a:cs typeface="Simplified Arabic" pitchFamily="18" charset="-78"/>
              </a:rPr>
              <a:t>سلسلة </a:t>
            </a:r>
            <a:r>
              <a:rPr lang="ar-SA" sz="2800" dirty="0">
                <a:latin typeface="Simplified Arabic" pitchFamily="18" charset="-78"/>
                <a:cs typeface="Simplified Arabic" pitchFamily="18" charset="-78"/>
              </a:rPr>
              <a:t>من النشاطات العقلية التي يقوم بها الدماغ عند تعرضه لمثير ما ، بعد استقباله عن طريق احدى الحواس الخمس ، اما بمعناه الواسع فهو عملية بحث عن معنى في الموقف اوالخبرة </a:t>
            </a:r>
            <a:r>
              <a:rPr lang="ar-SA" sz="2800" dirty="0" smtClean="0">
                <a:latin typeface="Simplified Arabic" pitchFamily="18" charset="-78"/>
                <a:cs typeface="Simplified Arabic" pitchFamily="18" charset="-78"/>
              </a:rPr>
              <a:t>.</a:t>
            </a:r>
            <a:endParaRPr lang="ar-IQ" sz="2800" dirty="0" smtClean="0">
              <a:latin typeface="Simplified Arabic" pitchFamily="18" charset="-78"/>
              <a:cs typeface="Simplified Arabic" pitchFamily="18" charset="-78"/>
            </a:endParaRPr>
          </a:p>
          <a:p>
            <a:pPr algn="just"/>
            <a:r>
              <a:rPr lang="ar-SA" sz="2800" dirty="0" smtClean="0">
                <a:latin typeface="Simplified Arabic" pitchFamily="18" charset="-78"/>
                <a:cs typeface="Simplified Arabic" pitchFamily="18" charset="-78"/>
              </a:rPr>
              <a:t>وعرفته </a:t>
            </a:r>
            <a:r>
              <a:rPr lang="ar-SA" sz="2800" dirty="0">
                <a:latin typeface="Simplified Arabic" pitchFamily="18" charset="-78"/>
                <a:cs typeface="Simplified Arabic" pitchFamily="18" charset="-78"/>
              </a:rPr>
              <a:t>موسوعة علم النفس التربوي بانه كل نشاط ذهني اوعقلي يتضمن سيلا من الافكار تبعثة وتثيره مشكلة اومسالة تحتاج إلى حل ، فهو لايحدث الا اذا سبقته مشكلة تتحدى عقل الفرد. </a:t>
            </a:r>
            <a:endParaRPr lang="ar-IQ" sz="2800" dirty="0" smtClean="0">
              <a:latin typeface="Simplified Arabic" pitchFamily="18" charset="-78"/>
              <a:cs typeface="Simplified Arabic" pitchFamily="18" charset="-78"/>
            </a:endParaRPr>
          </a:p>
          <a:p>
            <a:pPr algn="just"/>
            <a:r>
              <a:rPr lang="ar-IQ" sz="2800" dirty="0" smtClean="0">
                <a:latin typeface="Simplified Arabic" pitchFamily="18" charset="-78"/>
                <a:cs typeface="Simplified Arabic" pitchFamily="18" charset="-78"/>
              </a:rPr>
              <a:t>يمكن تعريفه بانه نشاط عقلي يستخدمه الفرد في حل مشكلة باستخدام الاشكال والرموز والصور الذهنية </a:t>
            </a:r>
            <a:endParaRPr lang="ar-IQ" sz="2800" dirty="0">
              <a:latin typeface="Simplified Arabic" pitchFamily="18" charset="-78"/>
              <a:cs typeface="Simplified Arabic" pitchFamily="18" charset="-78"/>
            </a:endParaRPr>
          </a:p>
        </p:txBody>
      </p:sp>
      <p:sp>
        <p:nvSpPr>
          <p:cNvPr id="2" name="Title 1"/>
          <p:cNvSpPr>
            <a:spLocks noGrp="1"/>
          </p:cNvSpPr>
          <p:nvPr>
            <p:ph type="title"/>
          </p:nvPr>
        </p:nvSpPr>
        <p:spPr/>
        <p:style>
          <a:lnRef idx="2">
            <a:schemeClr val="accent2">
              <a:shade val="50000"/>
            </a:schemeClr>
          </a:lnRef>
          <a:fillRef idx="1">
            <a:schemeClr val="accent2"/>
          </a:fillRef>
          <a:effectRef idx="0">
            <a:schemeClr val="accent2"/>
          </a:effectRef>
          <a:fontRef idx="minor">
            <a:schemeClr val="lt1"/>
          </a:fontRef>
        </p:style>
        <p:txBody>
          <a:bodyPr/>
          <a:lstStyle/>
          <a:p>
            <a:pPr algn="r"/>
            <a:r>
              <a:rPr lang="ar-IQ" dirty="0" smtClean="0"/>
              <a:t>تعريف التفكير </a:t>
            </a:r>
            <a:endParaRPr lang="ar-IQ"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714488"/>
            <a:ext cx="8186766" cy="4292803"/>
          </a:xfrm>
        </p:spPr>
        <p:style>
          <a:lnRef idx="2">
            <a:schemeClr val="accent4">
              <a:shade val="50000"/>
            </a:schemeClr>
          </a:lnRef>
          <a:fillRef idx="1">
            <a:schemeClr val="accent4"/>
          </a:fillRef>
          <a:effectRef idx="0">
            <a:schemeClr val="accent4"/>
          </a:effectRef>
          <a:fontRef idx="minor">
            <a:schemeClr val="lt1"/>
          </a:fontRef>
        </p:style>
        <p:txBody>
          <a:bodyPr>
            <a:normAutofit/>
          </a:bodyPr>
          <a:lstStyle/>
          <a:p>
            <a:pPr algn="just"/>
            <a:r>
              <a:rPr lang="ar-IQ" sz="2400" dirty="0">
                <a:latin typeface="Simplified Arabic" pitchFamily="18" charset="-78"/>
                <a:cs typeface="Simplified Arabic" pitchFamily="18" charset="-78"/>
              </a:rPr>
              <a:t>اسئلة التحليل : هذه الاسئلة تتطلب ادراك عناصر المشكلة ومعرفة اجزائها المختلفة وقدرته على التحليل : مثل حلل اسباب الحرب بين العراق وامريكا ودول التحالف </a:t>
            </a:r>
            <a:endParaRPr lang="en-US" sz="2400" dirty="0">
              <a:latin typeface="Simplified Arabic" pitchFamily="18" charset="-78"/>
              <a:cs typeface="Simplified Arabic" pitchFamily="18" charset="-78"/>
            </a:endParaRPr>
          </a:p>
          <a:p>
            <a:pPr algn="just"/>
            <a:r>
              <a:rPr lang="ar-IQ" sz="2400" dirty="0">
                <a:latin typeface="Simplified Arabic" pitchFamily="18" charset="-78"/>
                <a:cs typeface="Simplified Arabic" pitchFamily="18" charset="-78"/>
              </a:rPr>
              <a:t>اسئلة التركيب : هذه تتطلب تفكيراً مبدعاً خلاقاً وتتمثل في القدرة على رؤية العناصر المختلفة للمشكلة واقتراح الحلول لها : مثل اقترح حلاً لمشكلة فيضان مياه الامطار </a:t>
            </a:r>
            <a:endParaRPr lang="en-US" sz="2400" dirty="0">
              <a:latin typeface="Simplified Arabic" pitchFamily="18" charset="-78"/>
              <a:cs typeface="Simplified Arabic" pitchFamily="18" charset="-78"/>
            </a:endParaRPr>
          </a:p>
          <a:p>
            <a:pPr algn="just"/>
            <a:r>
              <a:rPr lang="ar-IQ" sz="2400" dirty="0">
                <a:latin typeface="Simplified Arabic" pitchFamily="18" charset="-78"/>
                <a:cs typeface="Simplified Arabic" pitchFamily="18" charset="-78"/>
              </a:rPr>
              <a:t>اسئلة التقويم : وتتطلب تقدير قيمة الاشياء او المواقف المستهدفة واصدار الحكم عليها مثال ذلك : ما رأيك بالوحدة العربية </a:t>
            </a:r>
            <a:endParaRPr lang="en-US" sz="2400" dirty="0">
              <a:latin typeface="Simplified Arabic" pitchFamily="18" charset="-78"/>
              <a:cs typeface="Simplified Arabic" pitchFamily="18" charset="-78"/>
            </a:endParaRPr>
          </a:p>
          <a:p>
            <a:endParaRPr lang="ar-IQ" dirty="0"/>
          </a:p>
        </p:txBody>
      </p:sp>
      <p:sp>
        <p:nvSpPr>
          <p:cNvPr id="2" name="Title 1"/>
          <p:cNvSpPr>
            <a:spLocks noGrp="1"/>
          </p:cNvSpPr>
          <p:nvPr>
            <p:ph type="title"/>
          </p:nvPr>
        </p:nvSpPr>
        <p:spPr/>
        <p:style>
          <a:lnRef idx="2">
            <a:schemeClr val="accent2">
              <a:shade val="50000"/>
            </a:schemeClr>
          </a:lnRef>
          <a:fillRef idx="1">
            <a:schemeClr val="accent2"/>
          </a:fillRef>
          <a:effectRef idx="0">
            <a:schemeClr val="accent2"/>
          </a:effectRef>
          <a:fontRef idx="minor">
            <a:schemeClr val="lt1"/>
          </a:fontRef>
        </p:style>
        <p:txBody>
          <a:bodyPr>
            <a:normAutofit/>
          </a:bodyPr>
          <a:lstStyle/>
          <a:p>
            <a:pPr algn="r"/>
            <a:r>
              <a:rPr lang="ar-IQ" sz="3600" dirty="0" smtClean="0">
                <a:latin typeface="Simplified Arabic" pitchFamily="18" charset="-78"/>
                <a:cs typeface="Simplified Arabic" pitchFamily="18" charset="-78"/>
              </a:rPr>
              <a:t>الاسئلة المثير للتفكير </a:t>
            </a:r>
            <a:endParaRPr lang="ar-IQ" sz="3600" dirty="0">
              <a:latin typeface="Simplified Arabic" pitchFamily="18" charset="-78"/>
              <a:cs typeface="Simplified Arabic" pitchFamily="18" charset="-78"/>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42918"/>
            <a:ext cx="8258204" cy="5483245"/>
          </a:xfrm>
        </p:spPr>
        <p:style>
          <a:lnRef idx="2">
            <a:schemeClr val="accent4">
              <a:shade val="50000"/>
            </a:schemeClr>
          </a:lnRef>
          <a:fillRef idx="1">
            <a:schemeClr val="accent4"/>
          </a:fillRef>
          <a:effectRef idx="0">
            <a:schemeClr val="accent4"/>
          </a:effectRef>
          <a:fontRef idx="minor">
            <a:schemeClr val="lt1"/>
          </a:fontRef>
        </p:style>
        <p:txBody>
          <a:bodyPr/>
          <a:lstStyle/>
          <a:p>
            <a:pPr algn="just"/>
            <a:r>
              <a:rPr lang="ar-IQ" sz="2800" dirty="0">
                <a:latin typeface="Simplified Arabic" pitchFamily="18" charset="-78"/>
                <a:cs typeface="Simplified Arabic" pitchFamily="18" charset="-78"/>
              </a:rPr>
              <a:t>اسئلة التفكير المتلاقي : وهي تلك الاسئلة التي تتطلب من الفرد تحليلاً وتكاملاً وربطاً بين المعلومات المتوافرة وذلك للتوصل الى الاجابة الصحيحة او المقبولة : مثل لماذا تهطل الامطار في الشمال اكثر منها في الجنوب </a:t>
            </a:r>
            <a:endParaRPr lang="en-US" sz="2800" dirty="0">
              <a:latin typeface="Simplified Arabic" pitchFamily="18" charset="-78"/>
              <a:cs typeface="Simplified Arabic" pitchFamily="18" charset="-78"/>
            </a:endParaRPr>
          </a:p>
          <a:p>
            <a:pPr algn="just"/>
            <a:r>
              <a:rPr lang="ar-IQ" sz="2800" dirty="0">
                <a:latin typeface="Simplified Arabic" pitchFamily="18" charset="-78"/>
                <a:cs typeface="Simplified Arabic" pitchFamily="18" charset="-78"/>
              </a:rPr>
              <a:t>اسئلة التفكير المتمايز: هي التي تتيح امام كل فرد الفرص الكافية ليفكر بحسب قدراته الخاصة به وفي ضوء خبراته ومعلوماته السابقة ويعالج المشكلة المطروحة في الاتجاه الذي يريد ، مثال ما الذي تتوقعه ان يحصل لاصحاب معامل الدخان لو تم منع التدخين منعاً </a:t>
            </a:r>
            <a:r>
              <a:rPr lang="ar-IQ" sz="2800" dirty="0" smtClean="0">
                <a:latin typeface="Simplified Arabic" pitchFamily="18" charset="-78"/>
                <a:cs typeface="Simplified Arabic" pitchFamily="18" charset="-78"/>
              </a:rPr>
              <a:t>باتا</a:t>
            </a:r>
            <a:r>
              <a:rPr lang="ar-IQ" dirty="0" smtClean="0"/>
              <a:t>.</a:t>
            </a:r>
            <a:endParaRPr lang="en-US" dirty="0"/>
          </a:p>
          <a:p>
            <a:endParaRPr lang="ar-IQ"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428736"/>
            <a:ext cx="8258204" cy="4697427"/>
          </a:xfrm>
        </p:spPr>
        <p:style>
          <a:lnRef idx="2">
            <a:schemeClr val="accent4">
              <a:shade val="50000"/>
            </a:schemeClr>
          </a:lnRef>
          <a:fillRef idx="1">
            <a:schemeClr val="accent4"/>
          </a:fillRef>
          <a:effectRef idx="0">
            <a:schemeClr val="accent4"/>
          </a:effectRef>
          <a:fontRef idx="minor">
            <a:schemeClr val="lt1"/>
          </a:fontRef>
        </p:style>
        <p:txBody>
          <a:bodyPr/>
          <a:lstStyle/>
          <a:p>
            <a:r>
              <a:rPr lang="ar-SA" dirty="0"/>
              <a:t>1</a:t>
            </a:r>
            <a:r>
              <a:rPr lang="ar-SA" sz="2400" dirty="0">
                <a:latin typeface="Simplified Arabic" pitchFamily="18" charset="-78"/>
                <a:cs typeface="Simplified Arabic" pitchFamily="18" charset="-78"/>
              </a:rPr>
              <a:t>- تشجيع الطلبة على الاستقلال في التفكير. </a:t>
            </a:r>
            <a:endParaRPr lang="en-US" sz="2400" dirty="0">
              <a:latin typeface="Simplified Arabic" pitchFamily="18" charset="-78"/>
              <a:cs typeface="Simplified Arabic" pitchFamily="18" charset="-78"/>
            </a:endParaRPr>
          </a:p>
          <a:p>
            <a:r>
              <a:rPr lang="ar-SA" sz="2400" dirty="0">
                <a:latin typeface="Simplified Arabic" pitchFamily="18" charset="-78"/>
                <a:cs typeface="Simplified Arabic" pitchFamily="18" charset="-78"/>
              </a:rPr>
              <a:t>2- الاستماع للطلبة والإجابة عن تساؤلاتهم داخل وخارج الفصل . </a:t>
            </a:r>
            <a:endParaRPr lang="en-US" sz="2400" dirty="0">
              <a:latin typeface="Simplified Arabic" pitchFamily="18" charset="-78"/>
              <a:cs typeface="Simplified Arabic" pitchFamily="18" charset="-78"/>
            </a:endParaRPr>
          </a:p>
          <a:p>
            <a:r>
              <a:rPr lang="ar-SA" sz="2400" dirty="0">
                <a:latin typeface="Simplified Arabic" pitchFamily="18" charset="-78"/>
                <a:cs typeface="Simplified Arabic" pitchFamily="18" charset="-78"/>
              </a:rPr>
              <a:t>3- تشجيع الطلبة على المناقشة . </a:t>
            </a:r>
            <a:endParaRPr lang="en-US" sz="2400" dirty="0">
              <a:latin typeface="Simplified Arabic" pitchFamily="18" charset="-78"/>
              <a:cs typeface="Simplified Arabic" pitchFamily="18" charset="-78"/>
            </a:endParaRPr>
          </a:p>
          <a:p>
            <a:r>
              <a:rPr lang="ar-SA" sz="2400" dirty="0">
                <a:latin typeface="Simplified Arabic" pitchFamily="18" charset="-78"/>
                <a:cs typeface="Simplified Arabic" pitchFamily="18" charset="-78"/>
              </a:rPr>
              <a:t>4- قبول معارضة الطلبة لآرائه . </a:t>
            </a:r>
            <a:endParaRPr lang="en-US" sz="2400" dirty="0">
              <a:latin typeface="Simplified Arabic" pitchFamily="18" charset="-78"/>
              <a:cs typeface="Simplified Arabic" pitchFamily="18" charset="-78"/>
            </a:endParaRPr>
          </a:p>
          <a:p>
            <a:r>
              <a:rPr lang="ar-SA" sz="2400" dirty="0">
                <a:latin typeface="Simplified Arabic" pitchFamily="18" charset="-78"/>
                <a:cs typeface="Simplified Arabic" pitchFamily="18" charset="-78"/>
              </a:rPr>
              <a:t>5- التنويع في الأنشطة الفصلية بما يتجاوز إطار التحصيل الدراسي . </a:t>
            </a:r>
            <a:endParaRPr lang="en-US" sz="2400" dirty="0">
              <a:latin typeface="Simplified Arabic" pitchFamily="18" charset="-78"/>
              <a:cs typeface="Simplified Arabic" pitchFamily="18" charset="-78"/>
            </a:endParaRPr>
          </a:p>
          <a:p>
            <a:endParaRPr lang="ar-IQ" dirty="0"/>
          </a:p>
        </p:txBody>
      </p:sp>
      <p:sp>
        <p:nvSpPr>
          <p:cNvPr id="2" name="Title 1"/>
          <p:cNvSpPr>
            <a:spLocks noGrp="1"/>
          </p:cNvSpPr>
          <p:nvPr>
            <p:ph type="title"/>
          </p:nvPr>
        </p:nvSpPr>
        <p:spPr>
          <a:xfrm>
            <a:off x="457200" y="274638"/>
            <a:ext cx="8186766" cy="939784"/>
          </a:xfrm>
        </p:spPr>
        <p:style>
          <a:lnRef idx="2">
            <a:schemeClr val="accent2">
              <a:shade val="50000"/>
            </a:schemeClr>
          </a:lnRef>
          <a:fillRef idx="1">
            <a:schemeClr val="accent2"/>
          </a:fillRef>
          <a:effectRef idx="0">
            <a:schemeClr val="accent2"/>
          </a:effectRef>
          <a:fontRef idx="minor">
            <a:schemeClr val="lt1"/>
          </a:fontRef>
        </p:style>
        <p:txBody>
          <a:bodyPr>
            <a:normAutofit fontScale="90000"/>
          </a:bodyPr>
          <a:lstStyle/>
          <a:p>
            <a:pPr algn="r"/>
            <a:r>
              <a:rPr lang="ar-SA" sz="3200" dirty="0">
                <a:latin typeface="Simplified Arabic" pitchFamily="18" charset="-78"/>
                <a:cs typeface="Simplified Arabic" pitchFamily="18" charset="-78"/>
              </a:rPr>
              <a:t>عوامل نجاح تعليم التفكير : </a:t>
            </a:r>
            <a:r>
              <a:rPr lang="en-US" sz="3200" dirty="0">
                <a:latin typeface="Simplified Arabic" pitchFamily="18" charset="-78"/>
                <a:cs typeface="Simplified Arabic" pitchFamily="18" charset="-78"/>
              </a:rPr>
              <a:t/>
            </a:r>
            <a:br>
              <a:rPr lang="en-US" sz="3200" dirty="0">
                <a:latin typeface="Simplified Arabic" pitchFamily="18" charset="-78"/>
                <a:cs typeface="Simplified Arabic" pitchFamily="18" charset="-78"/>
              </a:rPr>
            </a:br>
            <a:endParaRPr lang="ar-IQ" sz="3200" dirty="0">
              <a:latin typeface="Simplified Arabic" pitchFamily="18" charset="-78"/>
              <a:cs typeface="Simplified Arabic" pitchFamily="18" charset="-78"/>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57166"/>
            <a:ext cx="8186766" cy="5768997"/>
          </a:xfrm>
        </p:spPr>
        <p:style>
          <a:lnRef idx="2">
            <a:schemeClr val="accent4">
              <a:shade val="50000"/>
            </a:schemeClr>
          </a:lnRef>
          <a:fillRef idx="1">
            <a:schemeClr val="accent4"/>
          </a:fillRef>
          <a:effectRef idx="0">
            <a:schemeClr val="accent4"/>
          </a:effectRef>
          <a:fontRef idx="minor">
            <a:schemeClr val="lt1"/>
          </a:fontRef>
        </p:style>
        <p:txBody>
          <a:bodyPr/>
          <a:lstStyle/>
          <a:p>
            <a:pPr algn="just"/>
            <a:r>
              <a:rPr lang="ar-SA" dirty="0"/>
              <a:t>6</a:t>
            </a:r>
            <a:r>
              <a:rPr lang="ar-SA" sz="2400" dirty="0">
                <a:latin typeface="Simplified Arabic" pitchFamily="18" charset="-78"/>
                <a:cs typeface="Simplified Arabic" pitchFamily="18" charset="-78"/>
              </a:rPr>
              <a:t>- التعامل مع المقرر الدراسي بمرونة وانفتاح . </a:t>
            </a:r>
            <a:endParaRPr lang="en-US" sz="2400" dirty="0">
              <a:latin typeface="Simplified Arabic" pitchFamily="18" charset="-78"/>
              <a:cs typeface="Simplified Arabic" pitchFamily="18" charset="-78"/>
            </a:endParaRPr>
          </a:p>
          <a:p>
            <a:pPr algn="just"/>
            <a:r>
              <a:rPr lang="ar-SA" sz="2400" dirty="0">
                <a:latin typeface="Simplified Arabic" pitchFamily="18" charset="-78"/>
                <a:cs typeface="Simplified Arabic" pitchFamily="18" charset="-78"/>
              </a:rPr>
              <a:t>7- تدريب الطلبة على الاستفادة من الأخطاء . </a:t>
            </a:r>
            <a:endParaRPr lang="en-US" sz="2400" dirty="0">
              <a:latin typeface="Simplified Arabic" pitchFamily="18" charset="-78"/>
              <a:cs typeface="Simplified Arabic" pitchFamily="18" charset="-78"/>
            </a:endParaRPr>
          </a:p>
          <a:p>
            <a:pPr algn="just"/>
            <a:r>
              <a:rPr lang="ar-SA" sz="2400" dirty="0">
                <a:latin typeface="Simplified Arabic" pitchFamily="18" charset="-78"/>
                <a:cs typeface="Simplified Arabic" pitchFamily="18" charset="-78"/>
              </a:rPr>
              <a:t>8- تقديم الأسئلة المفتوحة التي تثير تفكير الطلبة. </a:t>
            </a:r>
            <a:endParaRPr lang="en-US" sz="2400" dirty="0">
              <a:latin typeface="Simplified Arabic" pitchFamily="18" charset="-78"/>
              <a:cs typeface="Simplified Arabic" pitchFamily="18" charset="-78"/>
            </a:endParaRPr>
          </a:p>
          <a:p>
            <a:pPr algn="just"/>
            <a:r>
              <a:rPr lang="ar-SA" sz="2400" dirty="0">
                <a:latin typeface="Simplified Arabic" pitchFamily="18" charset="-78"/>
                <a:cs typeface="Simplified Arabic" pitchFamily="18" charset="-78"/>
              </a:rPr>
              <a:t>9- إعطاء واجبات متعددة قائمة على التفكير وليس التلقين . </a:t>
            </a:r>
            <a:endParaRPr lang="en-US" sz="2400" dirty="0">
              <a:latin typeface="Simplified Arabic" pitchFamily="18" charset="-78"/>
              <a:cs typeface="Simplified Arabic" pitchFamily="18" charset="-78"/>
            </a:endParaRPr>
          </a:p>
          <a:p>
            <a:pPr algn="just"/>
            <a:r>
              <a:rPr lang="ar-SA" sz="2400" dirty="0">
                <a:latin typeface="Simplified Arabic" pitchFamily="18" charset="-78"/>
                <a:cs typeface="Simplified Arabic" pitchFamily="18" charset="-78"/>
              </a:rPr>
              <a:t>10- إدارة حصص المراجعة بأسلوب العصف الذهني . </a:t>
            </a:r>
            <a:endParaRPr lang="en-US" sz="2400" dirty="0">
              <a:latin typeface="Simplified Arabic" pitchFamily="18" charset="-78"/>
              <a:cs typeface="Simplified Arabic" pitchFamily="18" charset="-78"/>
            </a:endParaRPr>
          </a:p>
          <a:p>
            <a:pPr algn="just"/>
            <a:r>
              <a:rPr lang="ar-SA" sz="2400" dirty="0">
                <a:latin typeface="Simplified Arabic" pitchFamily="18" charset="-78"/>
                <a:cs typeface="Simplified Arabic" pitchFamily="18" charset="-78"/>
              </a:rPr>
              <a:t>11- إعطاء الفرصة الكاملة للطالب ليعبر عن آرائه وأفكاره . </a:t>
            </a:r>
            <a:endParaRPr lang="en-US" sz="2400" dirty="0">
              <a:latin typeface="Simplified Arabic" pitchFamily="18" charset="-78"/>
              <a:cs typeface="Simplified Arabic" pitchFamily="18" charset="-78"/>
            </a:endParaRPr>
          </a:p>
          <a:p>
            <a:endParaRPr lang="ar-IQ"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500174"/>
            <a:ext cx="8258204" cy="4625989"/>
          </a:xfrm>
        </p:spPr>
        <p:style>
          <a:lnRef idx="2">
            <a:schemeClr val="accent4">
              <a:shade val="50000"/>
            </a:schemeClr>
          </a:lnRef>
          <a:fillRef idx="1">
            <a:schemeClr val="accent4"/>
          </a:fillRef>
          <a:effectRef idx="0">
            <a:schemeClr val="accent4"/>
          </a:effectRef>
          <a:fontRef idx="minor">
            <a:schemeClr val="lt1"/>
          </a:fontRef>
        </p:style>
        <p:txBody>
          <a:bodyPr>
            <a:normAutofit/>
          </a:bodyPr>
          <a:lstStyle/>
          <a:p>
            <a:r>
              <a:rPr lang="ar-IQ" dirty="0" smtClean="0"/>
              <a:t>اولا : </a:t>
            </a:r>
            <a:r>
              <a:rPr lang="ar-SA" sz="2800" dirty="0" smtClean="0">
                <a:latin typeface="Simplified Arabic" pitchFamily="18" charset="-78"/>
                <a:cs typeface="Simplified Arabic" pitchFamily="18" charset="-78"/>
              </a:rPr>
              <a:t>معوقات تتعلق </a:t>
            </a:r>
            <a:r>
              <a:rPr lang="ar-SA" sz="2800" dirty="0">
                <a:latin typeface="Simplified Arabic" pitchFamily="18" charset="-78"/>
                <a:cs typeface="Simplified Arabic" pitchFamily="18" charset="-78"/>
              </a:rPr>
              <a:t>بالمعلم </a:t>
            </a:r>
            <a:r>
              <a:rPr lang="ar-SA" sz="2800" dirty="0" smtClean="0">
                <a:latin typeface="Simplified Arabic" pitchFamily="18" charset="-78"/>
                <a:cs typeface="Simplified Arabic" pitchFamily="18" charset="-78"/>
              </a:rPr>
              <a:t>:</a:t>
            </a:r>
            <a:endParaRPr lang="ar-IQ" sz="2800" dirty="0" smtClean="0">
              <a:latin typeface="Simplified Arabic" pitchFamily="18" charset="-78"/>
              <a:cs typeface="Simplified Arabic" pitchFamily="18" charset="-78"/>
            </a:endParaRPr>
          </a:p>
          <a:p>
            <a:r>
              <a:rPr lang="ar-SA" sz="2400" dirty="0" smtClean="0">
                <a:latin typeface="Simplified Arabic" pitchFamily="18" charset="-78"/>
                <a:cs typeface="Simplified Arabic" pitchFamily="18" charset="-78"/>
              </a:rPr>
              <a:t>ــ </a:t>
            </a:r>
            <a:r>
              <a:rPr lang="ar-IQ" sz="2400" dirty="0" smtClean="0">
                <a:latin typeface="Simplified Arabic" pitchFamily="18" charset="-78"/>
                <a:cs typeface="Simplified Arabic" pitchFamily="18" charset="-78"/>
              </a:rPr>
              <a:t>عادة يكون </a:t>
            </a:r>
            <a:r>
              <a:rPr lang="ar-SA" sz="2400" dirty="0" smtClean="0">
                <a:latin typeface="Simplified Arabic" pitchFamily="18" charset="-78"/>
                <a:cs typeface="Simplified Arabic" pitchFamily="18" charset="-78"/>
              </a:rPr>
              <a:t>المعلم </a:t>
            </a:r>
            <a:r>
              <a:rPr lang="ar-SA" sz="2400" dirty="0">
                <a:latin typeface="Simplified Arabic" pitchFamily="18" charset="-78"/>
                <a:cs typeface="Simplified Arabic" pitchFamily="18" charset="-78"/>
              </a:rPr>
              <a:t>مغرم باصدار الاحكام والتعليقات المحبطة لمن يجيبون بطريقة تختلف عما يفكر فيه والمعيقة للتفكير في هو ابعد من الاجابة او الظاهرة </a:t>
            </a:r>
            <a:endParaRPr lang="en-US" sz="2400" dirty="0">
              <a:latin typeface="Simplified Arabic" pitchFamily="18" charset="-78"/>
              <a:cs typeface="Simplified Arabic" pitchFamily="18" charset="-78"/>
            </a:endParaRPr>
          </a:p>
          <a:p>
            <a:r>
              <a:rPr lang="ar-SA" sz="2400" dirty="0" smtClean="0">
                <a:latin typeface="Simplified Arabic" pitchFamily="18" charset="-78"/>
                <a:cs typeface="Simplified Arabic" pitchFamily="18" charset="-78"/>
              </a:rPr>
              <a:t>ــ </a:t>
            </a:r>
            <a:r>
              <a:rPr lang="ar-SA" sz="2400" dirty="0">
                <a:latin typeface="Simplified Arabic" pitchFamily="18" charset="-78"/>
                <a:cs typeface="Simplified Arabic" pitchFamily="18" charset="-78"/>
              </a:rPr>
              <a:t>لاينوع </a:t>
            </a:r>
            <a:r>
              <a:rPr lang="ar-SA" sz="2400" dirty="0" smtClean="0">
                <a:latin typeface="Simplified Arabic" pitchFamily="18" charset="-78"/>
                <a:cs typeface="Simplified Arabic" pitchFamily="18" charset="-78"/>
              </a:rPr>
              <a:t>في </a:t>
            </a:r>
            <a:r>
              <a:rPr lang="ar-SA" sz="2400" dirty="0">
                <a:latin typeface="Simplified Arabic" pitchFamily="18" charset="-78"/>
                <a:cs typeface="Simplified Arabic" pitchFamily="18" charset="-78"/>
              </a:rPr>
              <a:t>اساليبه ، ويقتصر غالباً على المحاضرة والسؤال والجواب عند المناقشة </a:t>
            </a:r>
            <a:endParaRPr lang="en-US" sz="2400" dirty="0">
              <a:latin typeface="Simplified Arabic" pitchFamily="18" charset="-78"/>
              <a:cs typeface="Simplified Arabic" pitchFamily="18" charset="-78"/>
            </a:endParaRPr>
          </a:p>
          <a:p>
            <a:r>
              <a:rPr lang="ar-SA" sz="2400" dirty="0" smtClean="0">
                <a:latin typeface="Simplified Arabic" pitchFamily="18" charset="-78"/>
                <a:cs typeface="Simplified Arabic" pitchFamily="18" charset="-78"/>
              </a:rPr>
              <a:t> </a:t>
            </a:r>
            <a:r>
              <a:rPr lang="ar-SA" sz="2400" dirty="0">
                <a:latin typeface="Simplified Arabic" pitchFamily="18" charset="-78"/>
                <a:cs typeface="Simplified Arabic" pitchFamily="18" charset="-78"/>
              </a:rPr>
              <a:t>ـــ ممارسات كبت التفكير التي يمارسها بعض المعلمين مثل : هذه الفكرة سخيفة ، الذي تقوله غير معقول ، من أين أتيت بهذا الكلام الفارغ ، أين كنت عندما شرحت الدرس ، إذا كنت غير متأكد من الإجابة فلا تجاوب </a:t>
            </a:r>
            <a:r>
              <a:rPr lang="ar-SA" sz="2400" dirty="0" smtClean="0">
                <a:latin typeface="Simplified Arabic" pitchFamily="18" charset="-78"/>
                <a:cs typeface="Simplified Arabic" pitchFamily="18" charset="-78"/>
              </a:rPr>
              <a:t>. </a:t>
            </a:r>
            <a:endParaRPr lang="en-US" sz="2400" dirty="0">
              <a:latin typeface="Simplified Arabic" pitchFamily="18" charset="-78"/>
              <a:cs typeface="Simplified Arabic" pitchFamily="18" charset="-78"/>
            </a:endParaRPr>
          </a:p>
          <a:p>
            <a:endParaRPr lang="ar-IQ" dirty="0"/>
          </a:p>
        </p:txBody>
      </p:sp>
      <p:sp>
        <p:nvSpPr>
          <p:cNvPr id="2" name="Title 1"/>
          <p:cNvSpPr>
            <a:spLocks noGrp="1"/>
          </p:cNvSpPr>
          <p:nvPr>
            <p:ph type="title"/>
          </p:nvPr>
        </p:nvSpPr>
        <p:spPr>
          <a:xfrm>
            <a:off x="457200" y="274638"/>
            <a:ext cx="8186766" cy="939784"/>
          </a:xfrm>
        </p:spPr>
        <p:style>
          <a:lnRef idx="2">
            <a:schemeClr val="accent2">
              <a:shade val="50000"/>
            </a:schemeClr>
          </a:lnRef>
          <a:fillRef idx="1">
            <a:schemeClr val="accent2"/>
          </a:fillRef>
          <a:effectRef idx="0">
            <a:schemeClr val="accent2"/>
          </a:effectRef>
          <a:fontRef idx="minor">
            <a:schemeClr val="lt1"/>
          </a:fontRef>
        </p:style>
        <p:txBody>
          <a:bodyPr>
            <a:normAutofit/>
          </a:bodyPr>
          <a:lstStyle/>
          <a:p>
            <a:pPr algn="r"/>
            <a:r>
              <a:rPr lang="ar-IQ" sz="3200" dirty="0" smtClean="0">
                <a:latin typeface="Simplified Arabic" pitchFamily="18" charset="-78"/>
                <a:cs typeface="Simplified Arabic" pitchFamily="18" charset="-78"/>
              </a:rPr>
              <a:t>معوقات تعليم التفكير </a:t>
            </a:r>
            <a:endParaRPr lang="ar-IQ" sz="3200" dirty="0">
              <a:latin typeface="Simplified Arabic" pitchFamily="18" charset="-78"/>
              <a:cs typeface="Simplified Arabic" pitchFamily="18" charset="-78"/>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57166"/>
            <a:ext cx="8258204" cy="5768997"/>
          </a:xfrm>
        </p:spPr>
        <p:style>
          <a:lnRef idx="2">
            <a:schemeClr val="accent4">
              <a:shade val="50000"/>
            </a:schemeClr>
          </a:lnRef>
          <a:fillRef idx="1">
            <a:schemeClr val="accent4"/>
          </a:fillRef>
          <a:effectRef idx="0">
            <a:schemeClr val="accent4"/>
          </a:effectRef>
          <a:fontRef idx="minor">
            <a:schemeClr val="lt1"/>
          </a:fontRef>
        </p:style>
        <p:txBody>
          <a:bodyPr/>
          <a:lstStyle/>
          <a:p>
            <a:pPr algn="just"/>
            <a:r>
              <a:rPr lang="ar-SA" dirty="0" smtClean="0"/>
              <a:t>ــ </a:t>
            </a:r>
            <a:r>
              <a:rPr lang="ar-SA" sz="2400" dirty="0" smtClean="0">
                <a:latin typeface="Simplified Arabic" pitchFamily="18" charset="-78"/>
                <a:cs typeface="Simplified Arabic" pitchFamily="18" charset="-78"/>
              </a:rPr>
              <a:t>الاستعجال في الحكم على مستويات ا</a:t>
            </a:r>
            <a:r>
              <a:rPr lang="ar-IQ" sz="2400" dirty="0" smtClean="0">
                <a:latin typeface="Simplified Arabic" pitchFamily="18" charset="-78"/>
                <a:cs typeface="Simplified Arabic" pitchFamily="18" charset="-78"/>
              </a:rPr>
              <a:t>لطلبة</a:t>
            </a:r>
            <a:r>
              <a:rPr lang="ar-SA" sz="2400" dirty="0" smtClean="0">
                <a:latin typeface="Simplified Arabic" pitchFamily="18" charset="-78"/>
                <a:cs typeface="Simplified Arabic" pitchFamily="18" charset="-78"/>
              </a:rPr>
              <a:t> من قبل المعلمين ضعيف ، غبي ، لا يصلح للتعلم ، خاصة في المرحلة </a:t>
            </a:r>
            <a:r>
              <a:rPr lang="ar-IQ" sz="2400" dirty="0" smtClean="0">
                <a:latin typeface="Simplified Arabic" pitchFamily="18" charset="-78"/>
                <a:cs typeface="Simplified Arabic" pitchFamily="18" charset="-78"/>
              </a:rPr>
              <a:t>الدراسية المبكرة </a:t>
            </a:r>
            <a:r>
              <a:rPr lang="ar-SA" sz="2400" dirty="0" smtClean="0">
                <a:latin typeface="Simplified Arabic" pitchFamily="18" charset="-78"/>
                <a:cs typeface="Simplified Arabic" pitchFamily="18" charset="-78"/>
              </a:rPr>
              <a:t> فكثير من العباقرة ظهرت مقدراتهم متأخرة </a:t>
            </a:r>
            <a:endParaRPr lang="en-US" sz="2400" dirty="0" smtClean="0">
              <a:latin typeface="Simplified Arabic" pitchFamily="18" charset="-78"/>
              <a:cs typeface="Simplified Arabic" pitchFamily="18" charset="-78"/>
            </a:endParaRPr>
          </a:p>
          <a:p>
            <a:pPr algn="just"/>
            <a:r>
              <a:rPr lang="en-US" sz="2400" dirty="0" smtClean="0">
                <a:latin typeface="Simplified Arabic" pitchFamily="18" charset="-78"/>
                <a:cs typeface="Simplified Arabic" pitchFamily="18" charset="-78"/>
              </a:rPr>
              <a:t>·</a:t>
            </a:r>
            <a:r>
              <a:rPr lang="ar-SA" sz="2400" dirty="0">
                <a:latin typeface="Simplified Arabic" pitchFamily="18" charset="-78"/>
                <a:cs typeface="Simplified Arabic" pitchFamily="18" charset="-78"/>
              </a:rPr>
              <a:t>انشتاين : بلغ سن سبع سنوات دون أن يستطيع القراءة . </a:t>
            </a:r>
            <a:endParaRPr lang="en-US" sz="2400" dirty="0">
              <a:latin typeface="Simplified Arabic" pitchFamily="18" charset="-78"/>
              <a:cs typeface="Simplified Arabic" pitchFamily="18" charset="-78"/>
            </a:endParaRPr>
          </a:p>
          <a:p>
            <a:pPr algn="just"/>
            <a:r>
              <a:rPr lang="en-US" sz="2400" dirty="0">
                <a:latin typeface="Simplified Arabic" pitchFamily="18" charset="-78"/>
                <a:cs typeface="Simplified Arabic" pitchFamily="18" charset="-78"/>
              </a:rPr>
              <a:t>·</a:t>
            </a:r>
            <a:r>
              <a:rPr lang="ar-SA" sz="2400" dirty="0">
                <a:latin typeface="Simplified Arabic" pitchFamily="18" charset="-78"/>
                <a:cs typeface="Simplified Arabic" pitchFamily="18" charset="-78"/>
              </a:rPr>
              <a:t>نيوتن : كانت علامته ضعيفة في المدرسة ( فُصل من الجامعة) . </a:t>
            </a:r>
            <a:endParaRPr lang="en-US" sz="2400" dirty="0">
              <a:latin typeface="Simplified Arabic" pitchFamily="18" charset="-78"/>
              <a:cs typeface="Simplified Arabic" pitchFamily="18" charset="-78"/>
            </a:endParaRPr>
          </a:p>
          <a:p>
            <a:pPr algn="just"/>
            <a:r>
              <a:rPr lang="en-US" sz="2400" dirty="0">
                <a:latin typeface="Simplified Arabic" pitchFamily="18" charset="-78"/>
                <a:cs typeface="Simplified Arabic" pitchFamily="18" charset="-78"/>
              </a:rPr>
              <a:t>·</a:t>
            </a:r>
            <a:r>
              <a:rPr lang="ar-SA" sz="2400" dirty="0">
                <a:latin typeface="Simplified Arabic" pitchFamily="18" charset="-78"/>
                <a:cs typeface="Simplified Arabic" pitchFamily="18" charset="-78"/>
              </a:rPr>
              <a:t>أديسون ( الساحر) : وصف من قبل معلميه بأنه غبي جــداً في تعلم أي شيء </a:t>
            </a:r>
            <a:r>
              <a:rPr lang="ar-IQ" sz="2400" dirty="0" smtClean="0">
                <a:latin typeface="Simplified Arabic" pitchFamily="18" charset="-78"/>
                <a:cs typeface="Simplified Arabic" pitchFamily="18" charset="-78"/>
              </a:rPr>
              <a:t> </a:t>
            </a:r>
            <a:endParaRPr lang="en-US" sz="2400" dirty="0">
              <a:latin typeface="Simplified Arabic" pitchFamily="18" charset="-78"/>
              <a:cs typeface="Simplified Arabic" pitchFamily="18" charset="-78"/>
            </a:endParaRPr>
          </a:p>
          <a:p>
            <a:endParaRPr lang="ar-IQ"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714488"/>
            <a:ext cx="8258204" cy="4292803"/>
          </a:xfrm>
        </p:spPr>
        <p:style>
          <a:lnRef idx="2">
            <a:schemeClr val="accent4">
              <a:shade val="50000"/>
            </a:schemeClr>
          </a:lnRef>
          <a:fillRef idx="1">
            <a:schemeClr val="accent4"/>
          </a:fillRef>
          <a:effectRef idx="0">
            <a:schemeClr val="accent4"/>
          </a:effectRef>
          <a:fontRef idx="minor">
            <a:schemeClr val="lt1"/>
          </a:fontRef>
        </p:style>
        <p:txBody>
          <a:bodyPr>
            <a:normAutofit lnSpcReduction="10000"/>
          </a:bodyPr>
          <a:lstStyle/>
          <a:p>
            <a:r>
              <a:rPr lang="ar-IQ" sz="2800" dirty="0">
                <a:latin typeface="Simplified Arabic" pitchFamily="18" charset="-78"/>
                <a:cs typeface="Simplified Arabic" pitchFamily="18" charset="-78"/>
              </a:rPr>
              <a:t>اولا : ممارسات واساليب تتعلق ببيئة الصف وإدارته : </a:t>
            </a:r>
            <a:endParaRPr lang="ar-IQ" sz="2800" dirty="0" smtClean="0">
              <a:latin typeface="Simplified Arabic" pitchFamily="18" charset="-78"/>
              <a:cs typeface="Simplified Arabic" pitchFamily="18" charset="-78"/>
            </a:endParaRPr>
          </a:p>
          <a:p>
            <a:pPr algn="just"/>
            <a:r>
              <a:rPr lang="ar-IQ" sz="2800" dirty="0"/>
              <a:t>1</a:t>
            </a:r>
            <a:r>
              <a:rPr lang="ar-IQ" sz="2400" dirty="0">
                <a:latin typeface="Simplified Arabic" pitchFamily="18" charset="-78"/>
                <a:cs typeface="Simplified Arabic" pitchFamily="18" charset="-78"/>
              </a:rPr>
              <a:t> ـــ تهيئة ظروف فيزيقية جيدة للتعلم والتفكير عن طريق بذل أقصى جهد لتعديل أو تنظيم كل من الحرارة ، التهوية ، الضوء ، الصوت ، بما يجعلها مناسبة ومريحة للطلبة .</a:t>
            </a:r>
            <a:endParaRPr lang="en-US" sz="2400" dirty="0">
              <a:latin typeface="Simplified Arabic" pitchFamily="18" charset="-78"/>
              <a:cs typeface="Simplified Arabic" pitchFamily="18" charset="-78"/>
            </a:endParaRPr>
          </a:p>
          <a:p>
            <a:pPr algn="just"/>
            <a:r>
              <a:rPr lang="ar-IQ" sz="2400" dirty="0">
                <a:latin typeface="Simplified Arabic" pitchFamily="18" charset="-78"/>
                <a:cs typeface="Simplified Arabic" pitchFamily="18" charset="-78"/>
              </a:rPr>
              <a:t>2 ــ ترتيب جلوس الطلبة ، أي المقاعد بما يهيئ حدوث التفاعل الصفي الجيد ، بمعنى أن يتيح هذا الترتيب للطلبة رؤية بعضهم بعضاً وتبادل الحوار فيما بينهم بسهولة أو يتيح لهم العمل معاً في مجموعات تعاونية متى تطلب الامر ذلك ، ويوجد عدة صور لنظام الجلوس هذا تسهل حدوث هذا التفاعل ، منها نظام الجلوس على هيئة حرف </a:t>
            </a:r>
            <a:r>
              <a:rPr lang="en-US" sz="2400" b="1" dirty="0">
                <a:latin typeface="Simplified Arabic" pitchFamily="18" charset="-78"/>
                <a:cs typeface="Simplified Arabic" pitchFamily="18" charset="-78"/>
              </a:rPr>
              <a:t>U</a:t>
            </a:r>
            <a:r>
              <a:rPr lang="ar-IQ" sz="2400" dirty="0">
                <a:latin typeface="Simplified Arabic" pitchFamily="18" charset="-78"/>
                <a:cs typeface="Simplified Arabic" pitchFamily="18" charset="-78"/>
              </a:rPr>
              <a:t> أو على هيئة دائرة وعلى هيئة عناقيد ، ويراعى أيضاً في هذا </a:t>
            </a:r>
            <a:r>
              <a:rPr lang="ar-IQ" sz="2400" dirty="0" smtClean="0">
                <a:latin typeface="Simplified Arabic" pitchFamily="18" charset="-78"/>
                <a:cs typeface="Simplified Arabic" pitchFamily="18" charset="-78"/>
              </a:rPr>
              <a:t>الترتيب </a:t>
            </a:r>
            <a:r>
              <a:rPr lang="ar-IQ" sz="2400" dirty="0">
                <a:latin typeface="Simplified Arabic" pitchFamily="18" charset="-78"/>
                <a:cs typeface="Simplified Arabic" pitchFamily="18" charset="-78"/>
              </a:rPr>
              <a:t>أن تكون هنالك مساحات مناسبة في الصف تسمح بسهولة حركة الطلبة والمعلم معاً وبشكل آمن .</a:t>
            </a:r>
            <a:endParaRPr lang="en-US" sz="2400" dirty="0">
              <a:latin typeface="Simplified Arabic" pitchFamily="18" charset="-78"/>
              <a:cs typeface="Simplified Arabic" pitchFamily="18" charset="-78"/>
            </a:endParaRPr>
          </a:p>
          <a:p>
            <a:pPr algn="just"/>
            <a:endParaRPr lang="ar-IQ" sz="2400" dirty="0" smtClean="0">
              <a:latin typeface="Simplified Arabic" pitchFamily="18" charset="-78"/>
              <a:cs typeface="Simplified Arabic" pitchFamily="18" charset="-78"/>
            </a:endParaRPr>
          </a:p>
          <a:p>
            <a:pPr algn="just"/>
            <a:endParaRPr lang="ar-IQ" sz="2400" dirty="0">
              <a:latin typeface="Simplified Arabic" pitchFamily="18" charset="-78"/>
              <a:cs typeface="Simplified Arabic" pitchFamily="18" charset="-78"/>
            </a:endParaRPr>
          </a:p>
        </p:txBody>
      </p:sp>
      <p:sp>
        <p:nvSpPr>
          <p:cNvPr id="2" name="Title 1"/>
          <p:cNvSpPr>
            <a:spLocks noGrp="1"/>
          </p:cNvSpPr>
          <p:nvPr>
            <p:ph type="title"/>
          </p:nvPr>
        </p:nvSpPr>
        <p:spPr/>
        <p:style>
          <a:lnRef idx="2">
            <a:schemeClr val="accent2">
              <a:shade val="50000"/>
            </a:schemeClr>
          </a:lnRef>
          <a:fillRef idx="1">
            <a:schemeClr val="accent2"/>
          </a:fillRef>
          <a:effectRef idx="0">
            <a:schemeClr val="accent2"/>
          </a:effectRef>
          <a:fontRef idx="minor">
            <a:schemeClr val="lt1"/>
          </a:fontRef>
        </p:style>
        <p:txBody>
          <a:bodyPr>
            <a:normAutofit/>
          </a:bodyPr>
          <a:lstStyle/>
          <a:p>
            <a:pPr algn="r"/>
            <a:r>
              <a:rPr lang="ar-IQ" sz="3200" dirty="0" smtClean="0">
                <a:latin typeface="Simplified Arabic" pitchFamily="18" charset="-78"/>
                <a:cs typeface="Simplified Arabic" pitchFamily="18" charset="-78"/>
              </a:rPr>
              <a:t>الممارسات التي يمكن ان تنمي التفكير لدى الطلبة </a:t>
            </a:r>
            <a:endParaRPr lang="ar-IQ" sz="3200" dirty="0">
              <a:latin typeface="Simplified Arabic" pitchFamily="18" charset="-78"/>
              <a:cs typeface="Simplified Arabic" pitchFamily="18" charset="-78"/>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46</TotalTime>
  <Words>1314</Words>
  <Application>Microsoft Office PowerPoint</Application>
  <PresentationFormat>On-screen Show (4:3)</PresentationFormat>
  <Paragraphs>57</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Concourse</vt:lpstr>
      <vt:lpstr>          اساليب تنمية التفكير </vt:lpstr>
      <vt:lpstr>تعريف التفكير </vt:lpstr>
      <vt:lpstr>الاسئلة المثير للتفكير </vt:lpstr>
      <vt:lpstr>Slide 4</vt:lpstr>
      <vt:lpstr>عوامل نجاح تعليم التفكير :  </vt:lpstr>
      <vt:lpstr>Slide 6</vt:lpstr>
      <vt:lpstr>معوقات تعليم التفكير </vt:lpstr>
      <vt:lpstr>Slide 8</vt:lpstr>
      <vt:lpstr>الممارسات التي يمكن ان تنمي التفكير لدى الطلبة </vt:lpstr>
      <vt:lpstr>Slide 10</vt:lpstr>
      <vt:lpstr>Slide 11</vt:lpstr>
      <vt:lpstr>Slide 12</vt:lpstr>
      <vt:lpstr>ممارسات وأساليب تتعلق بمحتوى الدرس وتنمية التفكير :</vt:lpstr>
      <vt:lpstr>Slide 14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اساليب تنمية التفكير </dc:title>
  <dc:creator>pc</dc:creator>
  <cp:lastModifiedBy>pc</cp:lastModifiedBy>
  <cp:revision>18</cp:revision>
  <dcterms:created xsi:type="dcterms:W3CDTF">2018-09-23T21:22:27Z</dcterms:created>
  <dcterms:modified xsi:type="dcterms:W3CDTF">2018-09-23T22:08:35Z</dcterms:modified>
</cp:coreProperties>
</file>