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7F58A3A-A640-4B3F-B843-FB795CAAD205}" type="datetimeFigureOut">
              <a:rPr lang="ar-IQ" smtClean="0"/>
              <a:pPr/>
              <a:t>09/10/1439</a:t>
            </a:fld>
            <a:endParaRPr lang="ar-IQ"/>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D651EB5-B04A-458C-8B71-AAA5FDF9512A}"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F58A3A-A640-4B3F-B843-FB795CAAD205}" type="datetimeFigureOut">
              <a:rPr lang="ar-IQ" smtClean="0"/>
              <a:pPr/>
              <a:t>09/10/1439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D651EB5-B04A-458C-8B71-AAA5FDF9512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7F58A3A-A640-4B3F-B843-FB795CAAD205}" type="datetimeFigureOut">
              <a:rPr lang="ar-IQ" smtClean="0"/>
              <a:pPr/>
              <a:t>09/10/1439</a:t>
            </a:fld>
            <a:endParaRPr lang="ar-IQ"/>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IQ"/>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D651EB5-B04A-458C-8B71-AAA5FDF9512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F58A3A-A640-4B3F-B843-FB795CAAD205}" type="datetimeFigureOut">
              <a:rPr lang="ar-IQ" smtClean="0"/>
              <a:pPr/>
              <a:t>09/10/1439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D651EB5-B04A-458C-8B71-AAA5FDF9512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7F58A3A-A640-4B3F-B843-FB795CAAD205}" type="datetimeFigureOut">
              <a:rPr lang="ar-IQ" smtClean="0"/>
              <a:pPr/>
              <a:t>09/10/1439</a:t>
            </a:fld>
            <a:endParaRPr lang="ar-IQ"/>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D651EB5-B04A-458C-8B71-AAA5FDF9512A}"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F58A3A-A640-4B3F-B843-FB795CAAD205}" type="datetimeFigureOut">
              <a:rPr lang="ar-IQ" smtClean="0"/>
              <a:pPr/>
              <a:t>09/10/1439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D651EB5-B04A-458C-8B71-AAA5FDF9512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F58A3A-A640-4B3F-B843-FB795CAAD205}" type="datetimeFigureOut">
              <a:rPr lang="ar-IQ" smtClean="0"/>
              <a:pPr/>
              <a:t>09/10/1439</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9D651EB5-B04A-458C-8B71-AAA5FDF9512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7F58A3A-A640-4B3F-B843-FB795CAAD205}" type="datetimeFigureOut">
              <a:rPr lang="ar-IQ" smtClean="0"/>
              <a:pPr/>
              <a:t>09/10/1439</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9D651EB5-B04A-458C-8B71-AAA5FDF9512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7F58A3A-A640-4B3F-B843-FB795CAAD205}" type="datetimeFigureOut">
              <a:rPr lang="ar-IQ" smtClean="0"/>
              <a:pPr/>
              <a:t>09/10/1439</a:t>
            </a:fld>
            <a:endParaRPr lang="ar-IQ"/>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IQ"/>
          </a:p>
        </p:txBody>
      </p:sp>
      <p:sp>
        <p:nvSpPr>
          <p:cNvPr id="4" name="Slide Number Placeholder 3"/>
          <p:cNvSpPr>
            <a:spLocks noGrp="1"/>
          </p:cNvSpPr>
          <p:nvPr>
            <p:ph type="sldNum" sz="quarter" idx="12"/>
          </p:nvPr>
        </p:nvSpPr>
        <p:spPr/>
        <p:txBody>
          <a:bodyPr/>
          <a:lstStyle>
            <a:extLst/>
          </a:lstStyle>
          <a:p>
            <a:fld id="{9D651EB5-B04A-458C-8B71-AAA5FDF9512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F58A3A-A640-4B3F-B843-FB795CAAD205}" type="datetimeFigureOut">
              <a:rPr lang="ar-IQ" smtClean="0"/>
              <a:pPr/>
              <a:t>09/10/1439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D651EB5-B04A-458C-8B71-AAA5FDF9512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7F58A3A-A640-4B3F-B843-FB795CAAD205}" type="datetimeFigureOut">
              <a:rPr lang="ar-IQ" smtClean="0"/>
              <a:pPr/>
              <a:t>09/10/1439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D651EB5-B04A-458C-8B71-AAA5FDF9512A}" type="slidenum">
              <a:rPr lang="ar-IQ" smtClean="0"/>
              <a:pPr/>
              <a:t>‹#›</a:t>
            </a:fld>
            <a:endParaRPr lang="ar-IQ"/>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7F58A3A-A640-4B3F-B843-FB795CAAD205}" type="datetimeFigureOut">
              <a:rPr lang="ar-IQ" smtClean="0"/>
              <a:pPr/>
              <a:t>09/10/1439</a:t>
            </a:fld>
            <a:endParaRPr lang="ar-IQ"/>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D651EB5-B04A-458C-8B71-AAA5FDF9512A}"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6050" y="1357297"/>
            <a:ext cx="6215106" cy="1285885"/>
          </a:xfrm>
        </p:spPr>
        <p:txBody>
          <a:bodyPr/>
          <a:lstStyle/>
          <a:p>
            <a:r>
              <a:rPr lang="ar-IQ" sz="3200" dirty="0" smtClean="0"/>
              <a:t>              الصحة النفسية </a:t>
            </a:r>
            <a:br>
              <a:rPr lang="ar-IQ" sz="3200" dirty="0" smtClean="0"/>
            </a:br>
            <a:r>
              <a:rPr lang="ar-IQ" sz="3200" dirty="0" smtClean="0"/>
              <a:t>    مفهومها، معاييرها ،مؤشراتها </a:t>
            </a:r>
            <a:endParaRPr lang="ar-IQ" sz="3200" dirty="0"/>
          </a:p>
        </p:txBody>
      </p:sp>
      <p:sp>
        <p:nvSpPr>
          <p:cNvPr id="3" name="Subtitle 2"/>
          <p:cNvSpPr>
            <a:spLocks noGrp="1"/>
          </p:cNvSpPr>
          <p:nvPr>
            <p:ph type="subTitle" idx="1"/>
          </p:nvPr>
        </p:nvSpPr>
        <p:spPr>
          <a:xfrm>
            <a:off x="2428860" y="3286124"/>
            <a:ext cx="6357982" cy="2071702"/>
          </a:xfrm>
        </p:spPr>
        <p:txBody>
          <a:bodyPr>
            <a:noAutofit/>
          </a:bodyPr>
          <a:lstStyle/>
          <a:p>
            <a:pPr algn="ctr"/>
            <a:r>
              <a:rPr lang="ar-IQ" sz="1800" b="1" dirty="0" smtClean="0"/>
              <a:t>الاستاذ الدكتور </a:t>
            </a:r>
          </a:p>
          <a:p>
            <a:r>
              <a:rPr lang="ar-IQ" sz="1800" b="1" dirty="0" smtClean="0"/>
              <a:t>                                   حيدر كريم سكر</a:t>
            </a:r>
          </a:p>
          <a:p>
            <a:r>
              <a:rPr lang="ar-IQ" sz="1800" b="1" dirty="0" smtClean="0"/>
              <a:t>       كلية التربية الاساسية ــ الجامعة المستنصرية </a:t>
            </a:r>
            <a:endParaRPr lang="ar-IQ"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7615262" cy="5340369"/>
          </a:xfrm>
        </p:spPr>
        <p:style>
          <a:lnRef idx="1">
            <a:schemeClr val="accent5"/>
          </a:lnRef>
          <a:fillRef idx="3">
            <a:schemeClr val="accent5"/>
          </a:fillRef>
          <a:effectRef idx="2">
            <a:schemeClr val="accent5"/>
          </a:effectRef>
          <a:fontRef idx="minor">
            <a:schemeClr val="lt1"/>
          </a:fontRef>
        </p:style>
        <p:txBody>
          <a:bodyPr>
            <a:normAutofit/>
          </a:bodyPr>
          <a:lstStyle/>
          <a:p>
            <a:r>
              <a:rPr lang="ar-IQ" b="1" dirty="0" smtClean="0"/>
              <a:t> مربع الصحة النفسية :</a:t>
            </a:r>
            <a:endParaRPr lang="en-US" dirty="0" smtClean="0"/>
          </a:p>
          <a:p>
            <a:r>
              <a:rPr lang="ar-IQ" dirty="0" smtClean="0"/>
              <a:t> الملاحظ ان التوافق النفسي بجانبيه التلاؤم والرضا عامل رئيسي في تحديد وتمييز الاحوال النفسية التي سبق ذكرها ، وبناء على ذلك يمكن تمثيل هذه الاحوال النفسية كالاتي </a:t>
            </a:r>
            <a:endParaRPr lang="en-US" dirty="0" smtClean="0"/>
          </a:p>
          <a:p>
            <a:r>
              <a:rPr lang="ar-IQ" b="1" dirty="0" smtClean="0"/>
              <a:t>حالة الصحة النفسية                           </a:t>
            </a:r>
            <a:endParaRPr lang="en-US" dirty="0" smtClean="0"/>
          </a:p>
          <a:p>
            <a:r>
              <a:rPr lang="ar-IQ" dirty="0" smtClean="0"/>
              <a:t>                                          تلاؤم </a:t>
            </a:r>
            <a:endParaRPr lang="en-US" dirty="0" smtClean="0"/>
          </a:p>
          <a:p>
            <a:r>
              <a:rPr lang="ar-IQ" dirty="0" smtClean="0"/>
              <a:t>                               رضا                    فاعلية </a:t>
            </a:r>
            <a:endParaRPr lang="en-US" dirty="0" smtClean="0"/>
          </a:p>
          <a:p>
            <a:r>
              <a:rPr lang="ar-IQ" dirty="0" smtClean="0"/>
              <a:t> </a:t>
            </a:r>
            <a:endParaRPr lang="en-US" dirty="0" smtClean="0"/>
          </a:p>
          <a:p>
            <a:r>
              <a:rPr lang="ar-IQ" dirty="0" smtClean="0"/>
              <a:t>                                           تفاعل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7472386" cy="5340369"/>
          </a:xfrm>
        </p:spPr>
        <p:style>
          <a:lnRef idx="1">
            <a:schemeClr val="accent5"/>
          </a:lnRef>
          <a:fillRef idx="3">
            <a:schemeClr val="accent5"/>
          </a:fillRef>
          <a:effectRef idx="2">
            <a:schemeClr val="accent5"/>
          </a:effectRef>
          <a:fontRef idx="minor">
            <a:schemeClr val="lt1"/>
          </a:fontRef>
        </p:style>
        <p:txBody>
          <a:bodyPr>
            <a:normAutofit/>
          </a:bodyPr>
          <a:lstStyle/>
          <a:p>
            <a:endParaRPr lang="ar-IQ" b="1" dirty="0" smtClean="0"/>
          </a:p>
          <a:p>
            <a:r>
              <a:rPr lang="ar-IQ" b="1" dirty="0" smtClean="0"/>
              <a:t>السلامة النفسية </a:t>
            </a:r>
            <a:endParaRPr lang="en-US" dirty="0" smtClean="0"/>
          </a:p>
          <a:p>
            <a:r>
              <a:rPr lang="ar-IQ" dirty="0" smtClean="0"/>
              <a:t>                                    تلاؤم </a:t>
            </a:r>
            <a:endParaRPr lang="en-US" dirty="0" smtClean="0"/>
          </a:p>
          <a:p>
            <a:r>
              <a:rPr lang="ar-IQ" dirty="0" smtClean="0"/>
              <a:t>                      رضا</a:t>
            </a:r>
            <a:endParaRPr lang="en-US" dirty="0" smtClean="0"/>
          </a:p>
          <a:p>
            <a:r>
              <a:rPr lang="ar-IQ" dirty="0" smtClean="0"/>
              <a:t>                                     تفاعل </a:t>
            </a:r>
            <a:endParaRPr lang="en-US" dirty="0" smtClean="0"/>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15262" cy="5768997"/>
          </a:xfrm>
        </p:spPr>
        <p:style>
          <a:lnRef idx="1">
            <a:schemeClr val="accent5"/>
          </a:lnRef>
          <a:fillRef idx="3">
            <a:schemeClr val="accent5"/>
          </a:fillRef>
          <a:effectRef idx="2">
            <a:schemeClr val="accent5"/>
          </a:effectRef>
          <a:fontRef idx="minor">
            <a:schemeClr val="lt1"/>
          </a:fontRef>
        </p:style>
        <p:txBody>
          <a:bodyPr>
            <a:normAutofit/>
          </a:bodyPr>
          <a:lstStyle/>
          <a:p>
            <a:r>
              <a:rPr lang="ar-IQ" b="1" dirty="0" smtClean="0"/>
              <a:t>الخلو من المرض النفسي  </a:t>
            </a:r>
            <a:endParaRPr lang="en-US" dirty="0" smtClean="0"/>
          </a:p>
          <a:p>
            <a:r>
              <a:rPr lang="ar-IQ" dirty="0" smtClean="0"/>
              <a:t>                                   تلاؤم </a:t>
            </a:r>
            <a:endParaRPr lang="en-US" dirty="0" smtClean="0"/>
          </a:p>
          <a:p>
            <a:r>
              <a:rPr lang="ar-IQ" dirty="0" smtClean="0"/>
              <a:t>                      رضا </a:t>
            </a:r>
            <a:endParaRPr lang="en-US" dirty="0" smtClean="0"/>
          </a:p>
          <a:p>
            <a:r>
              <a:rPr lang="ar-IQ" dirty="0" smtClean="0"/>
              <a:t>ويتميز الخلو من المرض النفسي بامكانية التوافق ولكن دون التفاعل والفاعلية </a:t>
            </a:r>
          </a:p>
          <a:p>
            <a:endParaRPr lang="en-US" dirty="0" smtClean="0"/>
          </a:p>
          <a:p>
            <a:r>
              <a:rPr lang="ar-IQ" b="1" dirty="0" smtClean="0"/>
              <a:t>المرض النفسي </a:t>
            </a:r>
            <a:endParaRPr lang="en-US" dirty="0" smtClean="0"/>
          </a:p>
          <a:p>
            <a:r>
              <a:rPr lang="ar-IQ" dirty="0" smtClean="0"/>
              <a:t>                          تلاؤم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472386" cy="5626121"/>
          </a:xfrm>
        </p:spPr>
        <p:style>
          <a:lnRef idx="1">
            <a:schemeClr val="accent5"/>
          </a:lnRef>
          <a:fillRef idx="3">
            <a:schemeClr val="accent5"/>
          </a:fillRef>
          <a:effectRef idx="2">
            <a:schemeClr val="accent5"/>
          </a:effectRef>
          <a:fontRef idx="minor">
            <a:schemeClr val="lt1"/>
          </a:fontRef>
        </p:style>
        <p:txBody>
          <a:bodyPr>
            <a:normAutofit/>
          </a:bodyPr>
          <a:lstStyle/>
          <a:p>
            <a:r>
              <a:rPr lang="en-US" dirty="0" smtClean="0"/>
              <a:t>.</a:t>
            </a:r>
            <a:r>
              <a:rPr lang="en-US" dirty="0"/>
              <a:t/>
            </a:r>
            <a:br>
              <a:rPr lang="en-US" dirty="0"/>
            </a:br>
            <a:r>
              <a:rPr lang="ar-SA" b="1" dirty="0" smtClean="0"/>
              <a:t>مؤشرات الصحة النفسية :</a:t>
            </a:r>
            <a:endParaRPr lang="en-US" dirty="0" smtClean="0"/>
          </a:p>
          <a:p>
            <a:r>
              <a:rPr lang="ar-SA" b="1" dirty="0" smtClean="0"/>
              <a:t>1ـــ تقبل الفرد الواقعي لحدود امكاناته</a:t>
            </a:r>
            <a:r>
              <a:rPr lang="ar-IQ" b="1" dirty="0" smtClean="0"/>
              <a:t>:</a:t>
            </a:r>
            <a:r>
              <a:rPr lang="ar-IQ" dirty="0" smtClean="0"/>
              <a:t> </a:t>
            </a:r>
            <a:endParaRPr lang="en-US" dirty="0" smtClean="0"/>
          </a:p>
          <a:p>
            <a:r>
              <a:rPr lang="ar-IQ" b="1" dirty="0" smtClean="0"/>
              <a:t>2 </a:t>
            </a:r>
            <a:r>
              <a:rPr lang="ar-SA" b="1" dirty="0" smtClean="0"/>
              <a:t>اتخاذ أهداف واقعية</a:t>
            </a:r>
            <a:r>
              <a:rPr lang="ar-SA" dirty="0" smtClean="0"/>
              <a:t>: </a:t>
            </a:r>
            <a:endParaRPr lang="en-US" dirty="0" smtClean="0"/>
          </a:p>
          <a:p>
            <a:r>
              <a:rPr lang="ar-IQ" b="1" dirty="0" smtClean="0"/>
              <a:t>3ـــ </a:t>
            </a:r>
            <a:r>
              <a:rPr lang="ar-SA" b="1" dirty="0" smtClean="0"/>
              <a:t>إشباع الفرد لدوافعه وحاجاته: </a:t>
            </a:r>
            <a:endParaRPr lang="en-US" dirty="0" smtClean="0"/>
          </a:p>
          <a:p>
            <a:r>
              <a:rPr lang="ar-IQ" b="1" dirty="0" smtClean="0"/>
              <a:t>4ــ </a:t>
            </a:r>
            <a:r>
              <a:rPr lang="ar-SA" b="1" dirty="0" smtClean="0"/>
              <a:t>النضج الانفعالي  الاتزان الانفعالي:</a:t>
            </a:r>
            <a:r>
              <a:rPr lang="en-US" b="1" dirty="0" smtClean="0"/>
              <a:t>  </a:t>
            </a:r>
            <a:endParaRPr lang="en-US" dirty="0" smtClean="0"/>
          </a:p>
          <a:p>
            <a:r>
              <a:rPr lang="ar-SA" b="1" dirty="0" smtClean="0"/>
              <a:t>5ــ احترام الفرد لثقافة المجتمع مع تحقيق قدر من الاستقلال: </a:t>
            </a:r>
            <a:endParaRPr lang="en-US" dirty="0" smtClean="0"/>
          </a:p>
          <a:p>
            <a:r>
              <a:rPr lang="ar-SA" b="1" dirty="0" smtClean="0"/>
              <a:t>6ــ القدرة على مواجهة الاحباط </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186634" cy="5483245"/>
          </a:xfrm>
        </p:spPr>
        <p:style>
          <a:lnRef idx="1">
            <a:schemeClr val="accent5"/>
          </a:lnRef>
          <a:fillRef idx="3">
            <a:schemeClr val="accent5"/>
          </a:fillRef>
          <a:effectRef idx="2">
            <a:schemeClr val="accent5"/>
          </a:effectRef>
          <a:fontRef idx="minor">
            <a:schemeClr val="lt1"/>
          </a:fontRef>
        </p:style>
        <p:txBody>
          <a:bodyPr>
            <a:normAutofit/>
          </a:bodyPr>
          <a:lstStyle/>
          <a:p>
            <a:r>
              <a:rPr lang="ar-SA" b="1" dirty="0" smtClean="0"/>
              <a:t>الامراض النفسية والعقلية </a:t>
            </a:r>
            <a:endParaRPr lang="en-US" dirty="0" smtClean="0"/>
          </a:p>
          <a:p>
            <a:r>
              <a:rPr lang="ar-IQ" b="1" dirty="0" smtClean="0"/>
              <a:t>مفهوم المرض العقلي : </a:t>
            </a:r>
            <a:endParaRPr lang="en-US" dirty="0" smtClean="0"/>
          </a:p>
          <a:p>
            <a:r>
              <a:rPr lang="ar-IQ" dirty="0" smtClean="0"/>
              <a:t>المرض العقلي ( الذهاني) اضطراب عقلي شديد وخلل شامل في الشخصية يعوق نشاط الفرد ذاتيا واجتماعيا ويسبب خللا واضحا في سلوكه </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7400948" cy="5554683"/>
          </a:xfrm>
        </p:spPr>
        <p:style>
          <a:lnRef idx="1">
            <a:schemeClr val="accent5"/>
          </a:lnRef>
          <a:fillRef idx="3">
            <a:schemeClr val="accent5"/>
          </a:fillRef>
          <a:effectRef idx="2">
            <a:schemeClr val="accent5"/>
          </a:effectRef>
          <a:fontRef idx="minor">
            <a:schemeClr val="lt1"/>
          </a:fontRef>
        </p:style>
        <p:txBody>
          <a:bodyPr>
            <a:normAutofit/>
          </a:bodyPr>
          <a:lstStyle/>
          <a:p>
            <a:r>
              <a:rPr lang="ar-IQ" dirty="0" smtClean="0"/>
              <a:t>يجب ان نفرق بين الذهان الوظيفي والذهان العضوي فالذهان الوظيفي هو المرض العقلي الذي لم يحدد له سبب تشريحي او باثولوجي اما الذهان العضوي فيعني المرض العقلي الذي ينشأ في اسباب عضوية في اجهزة الجسم المختلفة </a:t>
            </a:r>
            <a:endParaRPr lang="en-US" dirty="0" smtClean="0"/>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258072" cy="5626121"/>
          </a:xfrm>
        </p:spPr>
        <p:style>
          <a:lnRef idx="1">
            <a:schemeClr val="accent5"/>
          </a:lnRef>
          <a:fillRef idx="3">
            <a:schemeClr val="accent5"/>
          </a:fillRef>
          <a:effectRef idx="2">
            <a:schemeClr val="accent5"/>
          </a:effectRef>
          <a:fontRef idx="minor">
            <a:schemeClr val="lt1"/>
          </a:fontRef>
        </p:style>
        <p:txBody>
          <a:bodyPr>
            <a:normAutofit/>
          </a:bodyPr>
          <a:lstStyle/>
          <a:p>
            <a:r>
              <a:rPr lang="ar-IQ" b="1" dirty="0" smtClean="0"/>
              <a:t>الاضطرابات العقلية العضوية  :</a:t>
            </a:r>
            <a:endParaRPr lang="en-US" dirty="0" smtClean="0"/>
          </a:p>
          <a:p>
            <a:r>
              <a:rPr lang="ar-IQ" dirty="0" smtClean="0"/>
              <a:t>هو مرض عقلي ذو اصل عضوي ــ فسيولوجي يتعلق بحدوث تلف في الجهاز العصبي ووظائفه سواء كان هذا التلف جزئيا ام كليا ومن اشكاله اضطرابات الغدد الصماء والاورام المخية والخرف والاضطرابات الناتجة من الادمان بانواعه المختلفة .</a:t>
            </a:r>
            <a:endParaRPr lang="en-US" dirty="0" smtClean="0"/>
          </a:p>
          <a:p>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472386" cy="5626121"/>
          </a:xfrm>
        </p:spPr>
        <p:style>
          <a:lnRef idx="1">
            <a:schemeClr val="accent5"/>
          </a:lnRef>
          <a:fillRef idx="3">
            <a:schemeClr val="accent5"/>
          </a:fillRef>
          <a:effectRef idx="2">
            <a:schemeClr val="accent5"/>
          </a:effectRef>
          <a:fontRef idx="minor">
            <a:schemeClr val="lt1"/>
          </a:fontRef>
        </p:style>
        <p:txBody>
          <a:bodyPr>
            <a:normAutofit/>
          </a:bodyPr>
          <a:lstStyle/>
          <a:p>
            <a:r>
              <a:rPr lang="ar-IQ" b="1" dirty="0" smtClean="0"/>
              <a:t>الاضطرابات العقلية غير العضوية ( الوظيفية) : </a:t>
            </a:r>
            <a:endParaRPr lang="en-US" dirty="0" smtClean="0"/>
          </a:p>
          <a:p>
            <a:r>
              <a:rPr lang="ar-IQ" b="1" dirty="0" smtClean="0"/>
              <a:t>مفهوم مرض الفصام : </a:t>
            </a:r>
            <a:endParaRPr lang="en-US" dirty="0" smtClean="0"/>
          </a:p>
          <a:p>
            <a:r>
              <a:rPr lang="ar-IQ" dirty="0" smtClean="0"/>
              <a:t>هو اضطراب عقلي وظيفي حاد بسبب حدوث انشطار وتفكك الشخصية ويعمل على تدهورها تدريجيا حتى يؤدي بها الى التناثر .</a:t>
            </a:r>
            <a:endParaRPr lang="en-US" dirty="0" smtClean="0"/>
          </a:p>
          <a:p>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472386" cy="5626121"/>
          </a:xfrm>
        </p:spPr>
        <p:style>
          <a:lnRef idx="1">
            <a:schemeClr val="accent5"/>
          </a:lnRef>
          <a:fillRef idx="3">
            <a:schemeClr val="accent5"/>
          </a:fillRef>
          <a:effectRef idx="2">
            <a:schemeClr val="accent5"/>
          </a:effectRef>
          <a:fontRef idx="minor">
            <a:schemeClr val="lt1"/>
          </a:fontRef>
        </p:style>
        <p:txBody>
          <a:bodyPr>
            <a:normAutofit fontScale="92500" lnSpcReduction="10000"/>
          </a:bodyPr>
          <a:lstStyle/>
          <a:p>
            <a:r>
              <a:rPr lang="ar-IQ" b="1" dirty="0" smtClean="0"/>
              <a:t>اصناف مرض الفصام : </a:t>
            </a:r>
            <a:endParaRPr lang="en-US" dirty="0" smtClean="0"/>
          </a:p>
          <a:p>
            <a:r>
              <a:rPr lang="ar-IQ" b="1" dirty="0" smtClean="0"/>
              <a:t>اهم الانواع الاكلينيكية لمرض الفصام : </a:t>
            </a:r>
            <a:endParaRPr lang="en-US" dirty="0" smtClean="0"/>
          </a:p>
          <a:p>
            <a:r>
              <a:rPr lang="ar-IQ" dirty="0" smtClean="0"/>
              <a:t>1 ــ الفصام البسيط : يبدأ هذا النمط في مرحلة البلوغ ويسري تدريجيا وببطء ويظهر من خلال انفعالات ومن اهم اعراضه التبلد العاطفي والانطواء الاجتماعي ضعف الارادة انعدام الاتزان الانفعالي ، اللامبالاة ، والخمول والكسل ، الانسحابية وعدم تحمل المسؤولية المهنية .</a:t>
            </a:r>
            <a:endParaRPr lang="en-US" dirty="0" smtClean="0"/>
          </a:p>
          <a:p>
            <a:r>
              <a:rPr lang="ar-IQ" dirty="0" smtClean="0"/>
              <a:t>2 </a:t>
            </a:r>
            <a:r>
              <a:rPr lang="ar-IQ" dirty="0" smtClean="0"/>
              <a:t>ـــ الفصام الهيبفريني : ويبدا هذا الاضطراب الفصامي في مرحلة المراهقة ويسميه الاخصائيين بمرض جنون المراهقة ويكون احيانا سريع الظهور </a:t>
            </a:r>
            <a:endParaRPr lang="en-US" dirty="0" smtClean="0"/>
          </a:p>
          <a:p>
            <a:r>
              <a:rPr lang="ar-IQ" dirty="0" smtClean="0"/>
              <a:t>3 </a:t>
            </a:r>
            <a:r>
              <a:rPr lang="ar-IQ" dirty="0" smtClean="0"/>
              <a:t>ــ الفصام الكتاتوني : هذا النوع الفصامي يبدا في سن الرشد ويظهر فجأة ويغلب على شخصية المريض طابع الاضطراب في الحركة والسلوك .</a:t>
            </a:r>
            <a:endParaRPr lang="en-US" dirty="0" smtClean="0"/>
          </a:p>
          <a:p>
            <a:r>
              <a:rPr lang="ar-IQ" dirty="0" smtClean="0"/>
              <a:t>4 </a:t>
            </a:r>
            <a:r>
              <a:rPr lang="ar-IQ" dirty="0" smtClean="0"/>
              <a:t>ــ الفصام البارانوي : ويطلق على هذا النمط الفصامي ايضا بالفصام الاضطهادي ، </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7043758" cy="5411807"/>
          </a:xfrm>
        </p:spPr>
        <p:style>
          <a:lnRef idx="1">
            <a:schemeClr val="accent5"/>
          </a:lnRef>
          <a:fillRef idx="3">
            <a:schemeClr val="accent5"/>
          </a:fillRef>
          <a:effectRef idx="2">
            <a:schemeClr val="accent5"/>
          </a:effectRef>
          <a:fontRef idx="minor">
            <a:schemeClr val="lt1"/>
          </a:fontRef>
        </p:style>
        <p:txBody>
          <a:bodyPr>
            <a:normAutofit/>
          </a:bodyPr>
          <a:lstStyle/>
          <a:p>
            <a:r>
              <a:rPr lang="ar-IQ" b="1" dirty="0" smtClean="0"/>
              <a:t>مفهوم المرض النفسي</a:t>
            </a:r>
            <a:endParaRPr lang="en-US" dirty="0" smtClean="0"/>
          </a:p>
          <a:p>
            <a:r>
              <a:rPr lang="ar-IQ" dirty="0" smtClean="0"/>
              <a:t>المرض النفسي يختلف عن المرض العقلي اذ ان المرض النفسي هو اضطراب وظيفي في شخصية الفرد نتيجة وجود خلل او انحراف عن السواء ، فالمرض النفسي ( العصابية ) هنا لا يرجع الى الانشراخ في الدماغ ، وانما تعود الى خبرات مؤلمة او صدمات انفعالية او صدمات انفعالية او ازمات نفسية طارئة تعرض لها الفرد فاصبح عصابيا وهو يحاول ان يتكيف مع مطالب الحياة ولكن بصعوبة بالغة .</a:t>
            </a:r>
            <a:endParaRPr lang="en-US"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686700" cy="5626121"/>
          </a:xfrm>
        </p:spPr>
        <p:style>
          <a:lnRef idx="0">
            <a:schemeClr val="accent5"/>
          </a:lnRef>
          <a:fillRef idx="3">
            <a:schemeClr val="accent5"/>
          </a:fillRef>
          <a:effectRef idx="3">
            <a:schemeClr val="accent5"/>
          </a:effectRef>
          <a:fontRef idx="minor">
            <a:schemeClr val="lt1"/>
          </a:fontRef>
        </p:style>
        <p:txBody>
          <a:bodyPr/>
          <a:lstStyle/>
          <a:p>
            <a:endParaRPr lang="ar-IQ" dirty="0" smtClean="0"/>
          </a:p>
          <a:p>
            <a:endParaRPr lang="ar-IQ" dirty="0" smtClean="0"/>
          </a:p>
          <a:p>
            <a:r>
              <a:rPr lang="ar-IQ" dirty="0" smtClean="0"/>
              <a:t>الصحة حسب تعريف منظمة الصحة العالمية : تعني جودة الحياة الجسمية والنفسية والاجتماعية والروحية وليس الخلو من المرض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7643866" cy="4525963"/>
          </a:xfrm>
        </p:spPr>
        <p:style>
          <a:lnRef idx="1">
            <a:schemeClr val="accent5"/>
          </a:lnRef>
          <a:fillRef idx="3">
            <a:schemeClr val="accent5"/>
          </a:fillRef>
          <a:effectRef idx="2">
            <a:schemeClr val="accent5"/>
          </a:effectRef>
          <a:fontRef idx="minor">
            <a:schemeClr val="lt1"/>
          </a:fontRef>
        </p:style>
        <p:txBody>
          <a:bodyPr>
            <a:normAutofit fontScale="70000" lnSpcReduction="20000"/>
          </a:bodyPr>
          <a:lstStyle/>
          <a:p>
            <a:r>
              <a:rPr lang="ar-IQ" b="1" dirty="0" smtClean="0"/>
              <a:t>القلق النفسي : </a:t>
            </a:r>
            <a:endParaRPr lang="en-US" dirty="0" smtClean="0"/>
          </a:p>
          <a:p>
            <a:r>
              <a:rPr lang="ar-IQ" dirty="0" smtClean="0"/>
              <a:t>القلق النفسي خبرة انفعالية غير سارة يعاني منها الفرد عندما يشعر بخوف او تهديد من شيء لايستطيع تحديده تحديدا دقيقا، وهو حالة نفسية تظهر على شكل توتر بشكل مستمر نتيجة شعور الفرد بوجود خطر يهدده ، ولهذا القلق مستويات كالاتي : </a:t>
            </a:r>
            <a:endParaRPr lang="en-US" dirty="0" smtClean="0"/>
          </a:p>
          <a:p>
            <a:r>
              <a:rPr lang="ar-IQ" b="1" dirty="0" smtClean="0"/>
              <a:t>ـــ المستويات المنخفضة للقلق : </a:t>
            </a:r>
            <a:endParaRPr lang="en-US" dirty="0" smtClean="0"/>
          </a:p>
          <a:p>
            <a:r>
              <a:rPr lang="ar-IQ" dirty="0" smtClean="0"/>
              <a:t>هنا تحدث حالة من التنبه العام واليقظة ، وتزداد الحساسية للاحداث الخارجية ، وتزداد هنا القدرة على مواجهة المخاطر ، ويصبح الفرد في حالة من الترقب لمواجهة خطر محيط ، وهنا القلق يكون انذارا لخطر على وشك الحدوث .</a:t>
            </a:r>
            <a:endParaRPr lang="en-US" dirty="0" smtClean="0"/>
          </a:p>
          <a:p>
            <a:r>
              <a:rPr lang="ar-IQ" b="1" dirty="0" smtClean="0"/>
              <a:t>ـــــ المستويات المتوسطة للقلق : </a:t>
            </a:r>
            <a:endParaRPr lang="en-US" dirty="0" smtClean="0"/>
          </a:p>
          <a:p>
            <a:r>
              <a:rPr lang="ar-IQ" dirty="0" smtClean="0"/>
              <a:t>هنا تحدث حالة من الجمود وعدم التلقائية على السلوك ويصبح كل شي جديد نوعا من التهديد وتنخفض القدرة على الابتكار ، ويبذل الفرد جهدا للقيام بالسلوك المناسب لمواقف الحياة المختلفة </a:t>
            </a:r>
            <a:endParaRPr lang="en-US" dirty="0" smtClean="0"/>
          </a:p>
          <a:p>
            <a:r>
              <a:rPr lang="ar-IQ" b="1" dirty="0" smtClean="0"/>
              <a:t>ـــ المستويات العليا للقلق : </a:t>
            </a:r>
            <a:endParaRPr lang="en-US" dirty="0" smtClean="0"/>
          </a:p>
          <a:p>
            <a:r>
              <a:rPr lang="ar-IQ" dirty="0" smtClean="0"/>
              <a:t>هنا يحدث انهيار للتنظيم السلوكي للفرد ويلجأ الى اساليب اكثر بدائية ، فلايتصرف بالسلوك المناسب للموقف ، او يبالغ فس سلوكياته ويظهر خللا فيها .</a:t>
            </a:r>
            <a:endParaRPr lang="en-US" dirty="0" smtClean="0"/>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6972320" cy="5197493"/>
          </a:xfrm>
        </p:spPr>
        <p:style>
          <a:lnRef idx="1">
            <a:schemeClr val="accent5"/>
          </a:lnRef>
          <a:fillRef idx="3">
            <a:schemeClr val="accent5"/>
          </a:fillRef>
          <a:effectRef idx="2">
            <a:schemeClr val="accent5"/>
          </a:effectRef>
          <a:fontRef idx="minor">
            <a:schemeClr val="lt1"/>
          </a:fontRef>
        </p:style>
        <p:txBody>
          <a:bodyPr>
            <a:normAutofit fontScale="92500"/>
          </a:bodyPr>
          <a:lstStyle/>
          <a:p>
            <a:r>
              <a:rPr lang="ar-IQ" b="1" dirty="0" smtClean="0"/>
              <a:t>الهستيريا :</a:t>
            </a:r>
            <a:endParaRPr lang="en-US" dirty="0" smtClean="0"/>
          </a:p>
          <a:p>
            <a:r>
              <a:rPr lang="ar-IQ" dirty="0" smtClean="0"/>
              <a:t>هي مرض نفسي عصابي تظهر فيه اضطرابات انفعالية مع خلل في اعصاب الحس والحركة وهو عصاب تحوي فيه الانفعالات المزمنة الى اعراض جسمية ليس لها اساس عضوي ، الهدف منه الهروب من الصراع النفسي  او من القلق من موقف مؤلم .</a:t>
            </a:r>
            <a:endParaRPr lang="en-US" dirty="0" smtClean="0"/>
          </a:p>
          <a:p>
            <a:r>
              <a:rPr lang="ar-IQ" dirty="0" smtClean="0"/>
              <a:t>ومن سمات هذه الشخصية ، العطفية الزائدة وزالقابلية الشديدة للايحاء والمسايرة وحب المجاملة والمواساة وتقلب المزاج وعدم النضج وعدم التحكم في الانفعالات ،، وحب الظهور والتمركز حول الذات والانانية ولفت الانظار والاستعراض والمبالغة والتهويل والاستغراق في الخيال .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543824" cy="5626121"/>
          </a:xfrm>
        </p:spPr>
        <p:style>
          <a:lnRef idx="1">
            <a:schemeClr val="accent5"/>
          </a:lnRef>
          <a:fillRef idx="3">
            <a:schemeClr val="accent5"/>
          </a:fillRef>
          <a:effectRef idx="2">
            <a:schemeClr val="accent5"/>
          </a:effectRef>
          <a:fontRef idx="minor">
            <a:schemeClr val="lt1"/>
          </a:fontRef>
        </p:style>
        <p:txBody>
          <a:bodyPr>
            <a:normAutofit/>
          </a:bodyPr>
          <a:lstStyle/>
          <a:p>
            <a:endParaRPr lang="ar-IQ" dirty="0" smtClean="0"/>
          </a:p>
          <a:p>
            <a:r>
              <a:rPr lang="ar-IQ" dirty="0" smtClean="0"/>
              <a:t>الصحة النفسية مفهوم معقد فهي تشير الى ان هناك اربع حاجات هي : </a:t>
            </a:r>
            <a:endParaRPr lang="en-US" dirty="0" smtClean="0"/>
          </a:p>
          <a:p>
            <a:r>
              <a:rPr lang="ar-IQ" dirty="0" smtClean="0"/>
              <a:t>ـــ قدرة الانسان على التكيف مع ضغوط الحياة ، </a:t>
            </a:r>
            <a:endParaRPr lang="en-US" dirty="0" smtClean="0"/>
          </a:p>
          <a:p>
            <a:r>
              <a:rPr lang="ar-IQ" dirty="0" smtClean="0"/>
              <a:t>ـــ قدرة الشخص على العمل والانتاج بكفاءة </a:t>
            </a:r>
            <a:endParaRPr lang="en-US" dirty="0" smtClean="0"/>
          </a:p>
          <a:p>
            <a:r>
              <a:rPr lang="ar-IQ" dirty="0" smtClean="0"/>
              <a:t>ـــ احساس الانسان بان قدراته متوافقة مع طموحاته </a:t>
            </a:r>
            <a:endParaRPr lang="en-US" dirty="0" smtClean="0"/>
          </a:p>
          <a:p>
            <a:r>
              <a:rPr lang="ar-IQ" dirty="0" smtClean="0"/>
              <a:t>ــــ احساس الانسان  بان له دور في المجتمع وانه متمركز حول الاخر وليس حول الذات </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615262" cy="5626121"/>
          </a:xfrm>
        </p:spPr>
        <p:style>
          <a:lnRef idx="1">
            <a:schemeClr val="accent5"/>
          </a:lnRef>
          <a:fillRef idx="3">
            <a:schemeClr val="accent5"/>
          </a:fillRef>
          <a:effectRef idx="2">
            <a:schemeClr val="accent5"/>
          </a:effectRef>
          <a:fontRef idx="minor">
            <a:schemeClr val="lt1"/>
          </a:fontRef>
        </p:style>
        <p:txBody>
          <a:bodyPr/>
          <a:lstStyle/>
          <a:p>
            <a:r>
              <a:rPr lang="en-US" dirty="0" smtClean="0"/>
              <a:t>.</a:t>
            </a:r>
            <a:endParaRPr lang="en-US" dirty="0"/>
          </a:p>
          <a:p>
            <a:r>
              <a:rPr lang="ar-IQ" b="1" dirty="0" smtClean="0"/>
              <a:t>معايير الصحة النفسية :</a:t>
            </a:r>
            <a:endParaRPr lang="en-US" dirty="0" smtClean="0"/>
          </a:p>
          <a:p>
            <a:r>
              <a:rPr lang="ar-IQ" dirty="0" smtClean="0"/>
              <a:t>ــ المعيار الاحصائي: يقوم هذات النوع من المعايير على مدى تكرار او توزيع سلوك ما في مجتمع من المجتمعات او في عينة منه ويتم تمثيل هذا التوزيع او التكرار عن طريق التوزيع الاعتدالي </a:t>
            </a:r>
            <a:endParaRPr lang="en-US" dirty="0" smtClean="0"/>
          </a:p>
          <a:p>
            <a:r>
              <a:rPr lang="ar-IQ" dirty="0" smtClean="0"/>
              <a:t>ـــ المعيار الاجتماعي : يعتمد هذا الاتجاه على تحديد السوي من غير السوي عبر الالتزام بمعايير وقيم واعراف المجتمع فمسايرة المعايير الاجتماعية هي الاساس في الحكم على السلوك السوي من غير السوي </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543824" cy="5626121"/>
          </a:xfrm>
        </p:spPr>
        <p:style>
          <a:lnRef idx="1">
            <a:schemeClr val="accent5"/>
          </a:lnRef>
          <a:fillRef idx="3">
            <a:schemeClr val="accent5"/>
          </a:fillRef>
          <a:effectRef idx="2">
            <a:schemeClr val="accent5"/>
          </a:effectRef>
          <a:fontRef idx="minor">
            <a:schemeClr val="lt1"/>
          </a:fontRef>
        </p:style>
        <p:txBody>
          <a:bodyPr>
            <a:normAutofit/>
          </a:bodyPr>
          <a:lstStyle/>
          <a:p>
            <a:endParaRPr lang="ar-IQ" sz="2800" dirty="0" smtClean="0"/>
          </a:p>
          <a:p>
            <a:r>
              <a:rPr lang="ar-IQ" sz="2800" dirty="0" smtClean="0"/>
              <a:t>ــــ المعيار الطبي النفسي : يرى هذا الاتجاه ان اللاسواء في سلوك الفرد يعود الى صراعات نفسية لاشعورية او تلف في الجهاز العصبي ، لذا فان اللاسواء هو حالة مرضية فيها خطر على الفرد نفسه وعلى المجتمع </a:t>
            </a:r>
            <a:endParaRPr lang="en-US" sz="2000" dirty="0" smtClean="0"/>
          </a:p>
          <a:p>
            <a:r>
              <a:rPr lang="ar-IQ" sz="2800" dirty="0" smtClean="0"/>
              <a:t>المعيار المثالي : يرى هذا المعيار ان الانسان السوي  هو الذي يقترب من الكمال وطبق المثل العليا ، اما الانسان غير السوي هو الذي يبتعد بسلوكه عن الكمال  </a:t>
            </a:r>
            <a:endParaRPr lang="en-US" sz="2000" dirty="0" smtClean="0"/>
          </a:p>
          <a:p>
            <a:pPr lvl="1"/>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7258072" cy="5554683"/>
          </a:xfrm>
        </p:spPr>
        <p:style>
          <a:lnRef idx="1">
            <a:schemeClr val="accent5"/>
          </a:lnRef>
          <a:fillRef idx="3">
            <a:schemeClr val="accent5"/>
          </a:fillRef>
          <a:effectRef idx="2">
            <a:schemeClr val="accent5"/>
          </a:effectRef>
          <a:fontRef idx="minor">
            <a:schemeClr val="lt1"/>
          </a:fontRef>
        </p:style>
        <p:txBody>
          <a:bodyPr>
            <a:normAutofit/>
          </a:bodyPr>
          <a:lstStyle/>
          <a:p>
            <a:r>
              <a:rPr lang="ar-IQ" b="1" dirty="0" smtClean="0"/>
              <a:t>مناهج الصحة النفسية : هناك ثلاث مناهج اساسية في الصحة النفسية :</a:t>
            </a:r>
            <a:endParaRPr lang="en-US" dirty="0" smtClean="0"/>
          </a:p>
          <a:p>
            <a:r>
              <a:rPr lang="ar-IQ" dirty="0" smtClean="0"/>
              <a:t>1 ــ المنهج الانمائي : وهو منهج انشائي يتضمن زيادة السعادة والكفاية والتوافق لدى الاسوياء والعاديين خلال رحلة نموهم حتى يتحقق الوصول بهم الى اعلى مستوى ممكن من الصحة النفسية ويتحقق ذلك عن طريق دراسة امكانيات وقدرات الافراد والجماعات وتوجيهها التوجيه السليم نفسيا وتربويا ومهنيا ومن خلال رعاية مظاهر النمو جسميا  وعقليا واجتماعيا  وانفعاليا بما يضمن اتاحة الفرص امام الاشخاص للنمو السوي تحقيقا للنضج والتوافق والصحة النفسية  </a:t>
            </a:r>
            <a:endParaRPr lang="en-US" dirty="0" smtClean="0"/>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71480"/>
            <a:ext cx="7358114" cy="5626121"/>
          </a:xfrm>
        </p:spPr>
        <p:style>
          <a:lnRef idx="1">
            <a:schemeClr val="accent5"/>
          </a:lnRef>
          <a:fillRef idx="3">
            <a:schemeClr val="accent5"/>
          </a:fillRef>
          <a:effectRef idx="2">
            <a:schemeClr val="accent5"/>
          </a:effectRef>
          <a:fontRef idx="minor">
            <a:schemeClr val="lt1"/>
          </a:fontRef>
        </p:style>
        <p:txBody>
          <a:bodyPr/>
          <a:lstStyle/>
          <a:p>
            <a:r>
              <a:rPr lang="ar-IQ" dirty="0" smtClean="0"/>
              <a:t>2 ــ المنهج الوقائي : ويتضمن الوقاية من الوقوع في المشكلات والاضطرابات والامراض النفسية ويهتم بالاسوياء والاصحاء قبل اهتمامه بالمرضى ليقيهم من اسباب الامراض النفسية ويرعى نموهم النفسي السوي ويهيئ الظروف التي تحقق الصحة النفسية </a:t>
            </a:r>
            <a:endParaRPr lang="en-US" dirty="0" smtClean="0"/>
          </a:p>
          <a:p>
            <a:r>
              <a:rPr lang="ar-IQ" dirty="0" smtClean="0"/>
              <a:t>3 ــ المنهج العلاجي  : ويتضمن علاج المشكلات والاضطرابات والامراض النفسية حتى العودة الى حالة التوافق والصحة النفسية ويهتم هذا المنهج بنظريات المرض النفسي واسبابه وتشخيصه وطرق علاجه وتوفير المعالجين والعيادات والمستشفيات النفسية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7543824" cy="5411807"/>
          </a:xfrm>
        </p:spPr>
        <p:style>
          <a:lnRef idx="1">
            <a:schemeClr val="accent5"/>
          </a:lnRef>
          <a:fillRef idx="3">
            <a:schemeClr val="accent5"/>
          </a:fillRef>
          <a:effectRef idx="2">
            <a:schemeClr val="accent5"/>
          </a:effectRef>
          <a:fontRef idx="minor">
            <a:schemeClr val="lt1"/>
          </a:fontRef>
        </p:style>
        <p:txBody>
          <a:bodyPr>
            <a:normAutofit fontScale="92500"/>
          </a:bodyPr>
          <a:lstStyle/>
          <a:p>
            <a:r>
              <a:rPr lang="ar-IQ" b="1" dirty="0" smtClean="0"/>
              <a:t>الصحة النفسية والتوافق :</a:t>
            </a:r>
            <a:endParaRPr lang="en-US" dirty="0" smtClean="0"/>
          </a:p>
          <a:p>
            <a:r>
              <a:rPr lang="ar-IQ" dirty="0" smtClean="0"/>
              <a:t>لهذا التوافق جناحان هما التلاؤم </a:t>
            </a:r>
            <a:r>
              <a:rPr lang="en-US" dirty="0" smtClean="0"/>
              <a:t>Adaptation  </a:t>
            </a:r>
            <a:r>
              <a:rPr lang="ar-IQ" dirty="0" smtClean="0"/>
              <a:t> والرضا </a:t>
            </a:r>
            <a:r>
              <a:rPr lang="en-US" dirty="0" smtClean="0"/>
              <a:t>Satisfaction </a:t>
            </a:r>
            <a:r>
              <a:rPr lang="ar-IQ" dirty="0" smtClean="0"/>
              <a:t>والتلاؤم يرتبط بالبيئة المادية ومطالب الواقع بجميع جوانبها الاجتماعية او الثقافية او البيولوجية والطبيعية ، ولايتحقق التوافق او لايكون كاملا الا اذا هذا التلاؤم " رضاء " الانسان واحساسه بالسعادة والتقبل النفسي لهذه البيئة المحيطة  ، فالطالب الذي تنتابه حالة من التوتر لانه لم يستطع تذكر درسه او يخشى الرسوب يلجأ الى تخفيض هذا التوتر عن طريق تنظيم وقته والتعرف على افضل السبل للاستيعاب وتهيئة الجو من حوله والتهيؤ له ، وهو في هذه الحالة يتوائم مع الظروف وهذا يحقق له بعض الاشباع ويخفف التوتر ، على انه اذا لم يصاحب هذا التلاؤم شعور بالقناعة والرضا عما يفعل فان توافقه او تكيفه لن يكون كاملا وسيظا اتزانه مفقودا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400948" cy="5626121"/>
          </a:xfrm>
        </p:spPr>
        <p:style>
          <a:lnRef idx="1">
            <a:schemeClr val="accent5"/>
          </a:lnRef>
          <a:fillRef idx="3">
            <a:schemeClr val="accent5"/>
          </a:fillRef>
          <a:effectRef idx="2">
            <a:schemeClr val="accent5"/>
          </a:effectRef>
          <a:fontRef idx="minor">
            <a:schemeClr val="lt1"/>
          </a:fontRef>
        </p:style>
        <p:txBody>
          <a:bodyPr/>
          <a:lstStyle/>
          <a:p>
            <a:r>
              <a:rPr lang="ar-IQ" dirty="0" smtClean="0"/>
              <a:t>الرضاالنفسي هو حالة نسبية من الهدوء والاسترخاء الذهني والنفسي مصحوبة بشعور سار نتيجة اشباع او توقع اشباع او تحقيق او توقع تحقيق هدف ما تحقيقا كليا او في موقف تفاعلي ويجب الاشارة الى ان عدم تحقيق التةافق الكامل الذي قد ينتج من ان بعض الاساليب التي يستخدمها الشخص للتلاؤم تقلل فقط من الدافع والحاجة لديه بصورة مؤقتة او جزئية ، او قد ينتج عن ان شعور الشخص بالرضا هو شعور وقتي وطارئ وعدم الاتزان الناتج عن عدم الاشباع الكلي يسفر في الغالب عن اساليب السلوك المرضية .  </a:t>
            </a:r>
            <a:endParaRPr lang="en-US" dirty="0" smtClean="0"/>
          </a:p>
          <a:p>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64</TotalTime>
  <Words>1205</Words>
  <Application>Microsoft Office PowerPoint</Application>
  <PresentationFormat>On-screen Show (4:3)</PresentationFormat>
  <Paragraphs>81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Opulent</vt:lpstr>
      <vt:lpstr>              الصحة النفسية      مفهومها، معاييرها ،مؤشراتها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المشكلات الصفية واساليب التعامل معها</dc:title>
  <dc:creator>hp</dc:creator>
  <cp:lastModifiedBy>pc</cp:lastModifiedBy>
  <cp:revision>26</cp:revision>
  <dcterms:created xsi:type="dcterms:W3CDTF">2017-05-16T19:14:09Z</dcterms:created>
  <dcterms:modified xsi:type="dcterms:W3CDTF">2018-06-22T16:59:00Z</dcterms:modified>
</cp:coreProperties>
</file>