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64" r:id="rId4"/>
    <p:sldId id="265" r:id="rId5"/>
    <p:sldId id="266" r:id="rId6"/>
    <p:sldId id="267" r:id="rId7"/>
    <p:sldId id="268" r:id="rId8"/>
    <p:sldId id="269" r:id="rId9"/>
    <p:sldId id="270" r:id="rId10"/>
    <p:sldId id="258" r:id="rId11"/>
    <p:sldId id="260" r:id="rId12"/>
    <p:sldId id="261" r:id="rId13"/>
    <p:sldId id="262" r:id="rId14"/>
    <p:sldId id="263" r:id="rId15"/>
    <p:sldId id="259"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94F1579-0838-46D8-8E12-482CA7E3AA89}" type="datetimeFigureOut">
              <a:rPr lang="ar-IQ" smtClean="0"/>
              <a:pPr/>
              <a:t>18/06/1440</a:t>
            </a:fld>
            <a:endParaRPr lang="ar-IQ"/>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1BC953A-57B5-467B-A23F-1F5BAF51EAA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4F1579-0838-46D8-8E12-482CA7E3AA89}" type="datetimeFigureOut">
              <a:rPr lang="ar-IQ" smtClean="0"/>
              <a:pPr/>
              <a:t>18/06/1440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1BC953A-57B5-467B-A23F-1F5BAF51EAA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94F1579-0838-46D8-8E12-482CA7E3AA89}" type="datetimeFigureOut">
              <a:rPr lang="ar-IQ" smtClean="0"/>
              <a:pPr/>
              <a:t>18/06/1440</a:t>
            </a:fld>
            <a:endParaRPr lang="ar-IQ"/>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IQ"/>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1BC953A-57B5-467B-A23F-1F5BAF51EAA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4F1579-0838-46D8-8E12-482CA7E3AA89}" type="datetimeFigureOut">
              <a:rPr lang="ar-IQ" smtClean="0"/>
              <a:pPr/>
              <a:t>18/06/1440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1BC953A-57B5-467B-A23F-1F5BAF51EAA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94F1579-0838-46D8-8E12-482CA7E3AA89}" type="datetimeFigureOut">
              <a:rPr lang="ar-IQ" smtClean="0"/>
              <a:pPr/>
              <a:t>18/06/1440</a:t>
            </a:fld>
            <a:endParaRPr lang="ar-IQ"/>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1BC953A-57B5-467B-A23F-1F5BAF51EAA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4F1579-0838-46D8-8E12-482CA7E3AA89}" type="datetimeFigureOut">
              <a:rPr lang="ar-IQ" smtClean="0"/>
              <a:pPr/>
              <a:t>18/06/1440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1BC953A-57B5-467B-A23F-1F5BAF51EAA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94F1579-0838-46D8-8E12-482CA7E3AA89}" type="datetimeFigureOut">
              <a:rPr lang="ar-IQ" smtClean="0"/>
              <a:pPr/>
              <a:t>18/06/1440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61BC953A-57B5-467B-A23F-1F5BAF51EAA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94F1579-0838-46D8-8E12-482CA7E3AA89}" type="datetimeFigureOut">
              <a:rPr lang="ar-IQ" smtClean="0"/>
              <a:pPr/>
              <a:t>18/06/1440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61BC953A-57B5-467B-A23F-1F5BAF51EAA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94F1579-0838-46D8-8E12-482CA7E3AA89}" type="datetimeFigureOut">
              <a:rPr lang="ar-IQ" smtClean="0"/>
              <a:pPr/>
              <a:t>18/06/1440</a:t>
            </a:fld>
            <a:endParaRPr lang="ar-IQ"/>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IQ"/>
          </a:p>
        </p:txBody>
      </p:sp>
      <p:sp>
        <p:nvSpPr>
          <p:cNvPr id="4" name="Slide Number Placeholder 3"/>
          <p:cNvSpPr>
            <a:spLocks noGrp="1"/>
          </p:cNvSpPr>
          <p:nvPr>
            <p:ph type="sldNum" sz="quarter" idx="12"/>
          </p:nvPr>
        </p:nvSpPr>
        <p:spPr/>
        <p:txBody>
          <a:bodyPr/>
          <a:lstStyle>
            <a:extLst/>
          </a:lstStyle>
          <a:p>
            <a:fld id="{61BC953A-57B5-467B-A23F-1F5BAF51EAA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4F1579-0838-46D8-8E12-482CA7E3AA89}" type="datetimeFigureOut">
              <a:rPr lang="ar-IQ" smtClean="0"/>
              <a:pPr/>
              <a:t>18/06/1440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1BC953A-57B5-467B-A23F-1F5BAF51EAA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94F1579-0838-46D8-8E12-482CA7E3AA89}" type="datetimeFigureOut">
              <a:rPr lang="ar-IQ" smtClean="0"/>
              <a:pPr/>
              <a:t>18/06/1440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1BC953A-57B5-467B-A23F-1F5BAF51EAA9}" type="slidenum">
              <a:rPr lang="ar-IQ" smtClean="0"/>
              <a:pPr/>
              <a:t>‹#›</a:t>
            </a:fld>
            <a:endParaRPr lang="ar-IQ"/>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94F1579-0838-46D8-8E12-482CA7E3AA89}" type="datetimeFigureOut">
              <a:rPr lang="ar-IQ" smtClean="0"/>
              <a:pPr/>
              <a:t>18/06/1440</a:t>
            </a:fld>
            <a:endParaRPr lang="ar-IQ"/>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1BC953A-57B5-467B-A23F-1F5BAF51EAA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1928802"/>
            <a:ext cx="4634156" cy="1428760"/>
          </a:xfrm>
        </p:spPr>
        <p:txBody>
          <a:bodyPr/>
          <a:lstStyle/>
          <a:p>
            <a:r>
              <a:rPr lang="ar-IQ" dirty="0" smtClean="0"/>
              <a:t> </a:t>
            </a:r>
            <a:r>
              <a:rPr lang="ar-IQ" sz="3200" dirty="0" smtClean="0">
                <a:latin typeface="Simplified Arabic" pitchFamily="18" charset="-78"/>
                <a:cs typeface="Simplified Arabic" pitchFamily="18" charset="-78"/>
              </a:rPr>
              <a:t>نظرية </a:t>
            </a:r>
            <a:r>
              <a:rPr lang="ar-IQ" sz="3200" dirty="0" smtClean="0">
                <a:latin typeface="Simplified Arabic" pitchFamily="18" charset="-78"/>
                <a:cs typeface="Simplified Arabic" pitchFamily="18" charset="-78"/>
              </a:rPr>
              <a:t>هورناي </a:t>
            </a:r>
            <a:r>
              <a:rPr lang="ar-IQ" sz="3200" dirty="0" smtClean="0">
                <a:latin typeface="Simplified Arabic" pitchFamily="18" charset="-78"/>
                <a:cs typeface="Simplified Arabic" pitchFamily="18" charset="-78"/>
              </a:rPr>
              <a:t>في </a:t>
            </a:r>
            <a:r>
              <a:rPr lang="ar-IQ" sz="3200" dirty="0" smtClean="0">
                <a:latin typeface="Simplified Arabic" pitchFamily="18" charset="-78"/>
                <a:cs typeface="Simplified Arabic" pitchFamily="18" charset="-78"/>
              </a:rPr>
              <a:t>الشخصية </a:t>
            </a:r>
            <a:endParaRPr lang="ar-IQ" sz="3200" dirty="0">
              <a:latin typeface="Simplified Arabic" pitchFamily="18" charset="-78"/>
              <a:cs typeface="Simplified Arabic" pitchFamily="18" charset="-78"/>
            </a:endParaRPr>
          </a:p>
        </p:txBody>
      </p:sp>
      <p:sp>
        <p:nvSpPr>
          <p:cNvPr id="3" name="Subtitle 2"/>
          <p:cNvSpPr>
            <a:spLocks noGrp="1"/>
          </p:cNvSpPr>
          <p:nvPr>
            <p:ph type="subTitle" idx="1"/>
          </p:nvPr>
        </p:nvSpPr>
        <p:spPr/>
        <p:txBody>
          <a:bodyPr/>
          <a:lstStyle/>
          <a:p>
            <a:r>
              <a:rPr lang="ar-IQ" dirty="0" smtClean="0"/>
              <a:t>                       الاستاذ </a:t>
            </a:r>
            <a:r>
              <a:rPr lang="ar-IQ" dirty="0" smtClean="0"/>
              <a:t>الدكتور </a:t>
            </a:r>
          </a:p>
          <a:p>
            <a:r>
              <a:rPr lang="ar-IQ" dirty="0" smtClean="0"/>
              <a:t>                     حيدر </a:t>
            </a:r>
            <a:r>
              <a:rPr lang="ar-IQ" dirty="0" smtClean="0"/>
              <a:t>كريم سكر </a:t>
            </a:r>
            <a:r>
              <a:rPr lang="ar-IQ" dirty="0" smtClean="0"/>
              <a:t>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7686700" cy="5268931"/>
          </a:xfrm>
        </p:spPr>
        <p:style>
          <a:lnRef idx="3">
            <a:schemeClr val="lt1"/>
          </a:lnRef>
          <a:fillRef idx="1">
            <a:schemeClr val="accent1"/>
          </a:fillRef>
          <a:effectRef idx="1">
            <a:schemeClr val="accent1"/>
          </a:effectRef>
          <a:fontRef idx="minor">
            <a:schemeClr val="lt1"/>
          </a:fontRef>
        </p:style>
        <p:txBody>
          <a:bodyPr>
            <a:normAutofit/>
          </a:bodyPr>
          <a:lstStyle/>
          <a:p>
            <a:pPr algn="just"/>
            <a:r>
              <a:rPr lang="ar-IQ" dirty="0">
                <a:latin typeface="Simplified Arabic" pitchFamily="18" charset="-78"/>
                <a:cs typeface="Simplified Arabic" pitchFamily="18" charset="-78"/>
              </a:rPr>
              <a:t>وجدت هورناي انه في الشخص العصابي تكون احدى النزعات الثلاث ( التحرك مع الناس او ضد الناس او بعيدا عن الناس ) مسيطرة لكن النزعتين الاخريتين موجودة الى درجة ما ، فالشخص الذي تكون الصفة العدائية هي المسيطرة لديه مثلا عنده ايضا بعض الحاجة للاذعان والانعزالية ، الاتجاه المسيطر بالطبع هو الاتجاه الذي يحدد سلوك الشخص واتجاهاته نحو الاخرين ، هذا هو اسلوب التفكير والعمل الافضل الذي يجعل القلق الاساسي في وضع حرج واي انحراف عنه هو تهديد للعصابي ، لهذا السبب يجب ان يكبت النوعان الاخران بفاعلية ، لكن هذا الكبت يزيد الامر سوء فيمكن ان تكون قوة نزعات العصابي المكبوتة كبيرة جدا ، تشير هورناي الى ان التعارض والتضارب الاساسي للنزعات الثلاث هو قلب الذهانية كما تضيف ان كل الناس العصابيين او الاسوياء يعانون نفس الصراع بين هذه الاساليب المتضاربة والمتنافرة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7686700" cy="5340369"/>
          </a:xfrm>
        </p:spPr>
        <p:style>
          <a:lnRef idx="3">
            <a:schemeClr val="lt1"/>
          </a:lnRef>
          <a:fillRef idx="1">
            <a:schemeClr val="accent1"/>
          </a:fillRef>
          <a:effectRef idx="1">
            <a:schemeClr val="accent1"/>
          </a:effectRef>
          <a:fontRef idx="minor">
            <a:schemeClr val="lt1"/>
          </a:fontRef>
        </p:style>
        <p:txBody>
          <a:bodyPr/>
          <a:lstStyle/>
          <a:p>
            <a:pPr algn="just"/>
            <a:r>
              <a:rPr lang="ar-IQ" dirty="0">
                <a:latin typeface="Simplified Arabic" pitchFamily="18" charset="-78"/>
                <a:cs typeface="Simplified Arabic" pitchFamily="18" charset="-78"/>
              </a:rPr>
              <a:t>والفرق بين الشخص السوي والشخص العصابي هو في شدة الصراع فهي اكثر حدة في الشخص العصابي ام غير العصابي كل الاساليب يمكن الافصاح عنها ، هناك فرق اخر هو في مرونة السلوك والاتجاهات ، فالعصابي شخص جامد متصلب وهو يواجه كل المواقف بنفس الاسلوب او الاتجاه بغض النظر عن ملائمتها ، اما الشخص السوي اكثر مرونة ينوع سلوكه للتكيف للظروف المختلفة </a:t>
            </a:r>
            <a:r>
              <a:rPr lang="ar-IQ" dirty="0"/>
              <a:t>.</a:t>
            </a:r>
            <a:endParaRPr lang="en-US" dirty="0"/>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r"/>
            <a:r>
              <a:rPr lang="ar-IQ" sz="3200" dirty="0" smtClean="0">
                <a:latin typeface="Simplified Arabic" pitchFamily="18" charset="-78"/>
                <a:cs typeface="Simplified Arabic" pitchFamily="18" charset="-78"/>
              </a:rPr>
              <a:t>السلوك</a:t>
            </a:r>
            <a:r>
              <a:rPr lang="ar-IQ" dirty="0" smtClean="0">
                <a:latin typeface="Simplified Arabic" pitchFamily="18" charset="-78"/>
                <a:cs typeface="Simplified Arabic" pitchFamily="18" charset="-78"/>
              </a:rPr>
              <a:t> الاجرامي عند هورناي </a:t>
            </a: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r>
              <a:rPr lang="ar-IQ" dirty="0"/>
              <a:t> </a:t>
            </a:r>
            <a:r>
              <a:rPr lang="ar-IQ" dirty="0">
                <a:latin typeface="Simplified Arabic" pitchFamily="18" charset="-78"/>
                <a:cs typeface="Simplified Arabic" pitchFamily="18" charset="-78"/>
              </a:rPr>
              <a:t>ترى هورناي بان العدوان غير فطري او غريزي كما يقول فرويد ولكنه وسيلة يحاول بها الانسان حماية امنه ، وان القلق وعدم الشعور بالامان مصدران اساسيان لما يشعر به الطفل والراشد ، ويؤديان الى العزلة والتعاسة ، وقد يتخذ العصابي اساليب للمواجهة منها مثلا العدوان على هؤلاء النابذين له ، او يتخذ سلوكا مغايرا يتمثل في شدة الخضوع كي يسترجع الحب الذي فقده ، واذا فشل في الحصول على الحب ، فقد يعمل على السيطرة واستخدام القوة لتعويض احساسه بالعجز والنقص ، وقد يستغل الاخرين منافسا ، ويصبح الكسب عنده اهم من الانجاز ، واذا استمر الشخص ممارسا لاحد الاساليب التي تحقق له اشباعاته ،  فان هذا الاسلوب قد يصبح في حد ذاته دافعا ملحا مميزا للشخصية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r"/>
            <a:r>
              <a:rPr lang="ar-IQ" dirty="0" smtClean="0">
                <a:latin typeface="Simplified Arabic" pitchFamily="18" charset="-78"/>
                <a:cs typeface="Simplified Arabic" pitchFamily="18" charset="-78"/>
              </a:rPr>
              <a:t>علاج الشخصية عند هورناي </a:t>
            </a: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lnSpcReduction="10000"/>
          </a:bodyPr>
          <a:lstStyle/>
          <a:p>
            <a:pPr algn="just"/>
            <a:r>
              <a:rPr lang="ar-IQ" dirty="0">
                <a:latin typeface="Simplified Arabic" pitchFamily="18" charset="-78"/>
                <a:cs typeface="Simplified Arabic" pitchFamily="18" charset="-78"/>
              </a:rPr>
              <a:t>ان هدف العلاج عند هورناي هو تكوين علاقات اجتماعية سليمة ، اذ يكمن هدف الحليل في مساعدة المريض على ايجاد نفسه ، وتحقيق ذاته ، وتعد العلاقات الانسانية الطيبة والسليمة ، جزء اساسيا في تحقيق الذات ، وتحقيق الذات بدوره يجعل الفرد قادرا على العمل الايجابي المنتج ، اذ يتلخص علاج هورناي في احداث تغيرات في نفس المريض وذلك عن طريق احساسه بالمسؤولية وانه قادر على ان يكون ايجابيا فعالا ، وقادرا في الوقت نفسه على اتخاذ القرار ، ويصبح العلاج ناجحا في نظر هورناي اذا استطاع العصابي اقامة علاقات طيبة سوية مع الاخرين ، وفي الوقت نفسه يحقق للمريض تقبلا لذاته الواقعية وتخليا عن الصورة المثالية التي تشكل الذات الاخرى له ،كما انها تشير الى ان التحليل النفسي يمكنه ان يفك العصاب ولكنه لايمكن ان يقدم بناء جديد تماما ، وكل ما يفعله هو المزيد من الاستبصار يتبناه المريض بحيث يستطيع مواجهة عصابه بطريقة لا تزيد من تعقيد الحالة ولكنها تعين في عملية التوافق مع الذات ومع الاخر . </a:t>
            </a:r>
            <a:endParaRPr lang="en-US" dirty="0">
              <a:latin typeface="Simplified Arabic" pitchFamily="18" charset="-78"/>
              <a:cs typeface="Simplified Arabic" pitchFamily="18" charset="-78"/>
            </a:endParaRPr>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686700" cy="5483245"/>
          </a:xfrm>
        </p:spPr>
        <p:style>
          <a:lnRef idx="3">
            <a:schemeClr val="lt1"/>
          </a:lnRef>
          <a:fillRef idx="1">
            <a:schemeClr val="accent1"/>
          </a:fillRef>
          <a:effectRef idx="1">
            <a:schemeClr val="accent1"/>
          </a:effectRef>
          <a:fontRef idx="minor">
            <a:schemeClr val="lt1"/>
          </a:fontRef>
        </p:style>
        <p:txBody>
          <a:bodyPr/>
          <a:lstStyle/>
          <a:p>
            <a:pPr algn="just"/>
            <a:r>
              <a:rPr lang="ar-IQ" dirty="0" smtClean="0">
                <a:latin typeface="Simplified Arabic" pitchFamily="18" charset="-78"/>
                <a:cs typeface="Simplified Arabic" pitchFamily="18" charset="-78"/>
              </a:rPr>
              <a:t>ويصبح العلاج ناجحا في نظر هورناي اذا استطاع العصابي اقامة علاقات طيبة سوية مع الاخرين ، وفي الوقت نفسه يحقق للمريض تقبلا لذاته الواقعية وتخليا عن الصورة المثالية التي تشكل الذات الاخرى له ،كما انها تشير الى ان التحليل النفسي يمكنه ان يفك العصاب ولكنه لايمكن ان يقدم بناء جديد تماما ، وكل ما يفعله هو المزيد من الاستبصار يتبناه المريض بحيث يستطيع مواجهة عصابه بطريقة لا تزيد من تعقيد الحالة ولكنها تعين في عملية التوافق مع الذات ومع الاخر</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r"/>
            <a:r>
              <a:rPr lang="ar-IQ" b="1" dirty="0">
                <a:latin typeface="Simplified Arabic" pitchFamily="18" charset="-78"/>
                <a:cs typeface="Simplified Arabic" pitchFamily="18" charset="-78"/>
              </a:rPr>
              <a:t>العصاب عند هورناي </a:t>
            </a:r>
            <a:r>
              <a:rPr lang="ar-IQ" b="1" dirty="0"/>
              <a:t>:</a:t>
            </a:r>
            <a:r>
              <a:rPr lang="ar-IQ" dirty="0"/>
              <a:t> </a:t>
            </a:r>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pPr algn="just"/>
            <a:r>
              <a:rPr lang="ar-IQ" dirty="0">
                <a:latin typeface="Simplified Arabic" pitchFamily="18" charset="-78"/>
                <a:cs typeface="Simplified Arabic" pitchFamily="18" charset="-78"/>
              </a:rPr>
              <a:t>تعد هورناي العصاب اضطراب في العلاقات الانسانية ، فالعصابي يكون صورة مثالية لذاته تختلف عن الذات الواقعية له ، ويؤدي به هذا الى استحداث سمات دفاعية لحماية هذه الذات المثالية غير الواقعية ، لانه يستحيل تحقيقها في الواقع وتستهلك من المريض اكبر قدر من الطاقة ، وعليه يصبح صراع العصابي على جبهتين الجبهة الاولى اضطراب في العلاقة مع الذات ( الذات المثالية والذات الواقعية ) والجبهة الثانية هي اضطراب في العلاقة مع الاخرين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7758138" cy="5197493"/>
          </a:xfrm>
        </p:spPr>
        <p:style>
          <a:lnRef idx="3">
            <a:schemeClr val="lt1"/>
          </a:lnRef>
          <a:fillRef idx="1">
            <a:schemeClr val="accent1"/>
          </a:fillRef>
          <a:effectRef idx="1">
            <a:schemeClr val="accent1"/>
          </a:effectRef>
          <a:fontRef idx="minor">
            <a:schemeClr val="lt1"/>
          </a:fontRef>
        </p:style>
        <p:txBody>
          <a:bodyPr>
            <a:normAutofit/>
          </a:bodyPr>
          <a:lstStyle/>
          <a:p>
            <a:pPr algn="just"/>
            <a:r>
              <a:rPr lang="ar-IQ" dirty="0">
                <a:latin typeface="Simplified Arabic" pitchFamily="18" charset="-78"/>
                <a:cs typeface="Simplified Arabic" pitchFamily="18" charset="-78"/>
              </a:rPr>
              <a:t>هورناي مثل ادلر ، منظرة اجتماعية ــــ نفسانية ، تعطي ثقلا اكثر للعلاقات الاجتماعية بدلا من القوى الفسيولوجية كعوامل اساسية في تكوين الشخصية ، وحاولت ان تبرهن بان الجنس ليس هو العامل الحاسم ، كما كان فرويد يدعي ، ان مركز الشخصية ، بالنسبة لنظرية هورناي ليس الجنس او العدوان لكن الحاجة والجهود للحصول على الامان ، فهي مثل ادلر رأت ان الطبيعة البشرية فرحة متفائلة : نستطيع التغلب على قلقنا ونستطيع ان ننمو وان نتطور الى الحد الاعلى لامكانياتنا ، لهذا فهي تقلل من اهمية الحتمية البيولوجية ككل والتعامل مع الشخصية كوحدة واحدة  وترى ان الانسان له الدافعية للنمو مدى الحياة . </a:t>
            </a:r>
            <a:endParaRPr lang="en-US" dirty="0">
              <a:latin typeface="Simplified Arabic" pitchFamily="18" charset="-78"/>
              <a:cs typeface="Simplified Arabic" pitchFamily="18" charset="-78"/>
            </a:endParaRPr>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latin typeface="Simplified Arabic" pitchFamily="18" charset="-78"/>
                <a:cs typeface="Simplified Arabic" pitchFamily="18" charset="-78"/>
              </a:rPr>
              <a:t>المفاهيم الاساسية </a:t>
            </a: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pPr algn="just"/>
            <a:r>
              <a:rPr lang="ar-IQ" dirty="0" smtClean="0">
                <a:latin typeface="Simplified Arabic" pitchFamily="18" charset="-78"/>
                <a:cs typeface="Simplified Arabic" pitchFamily="18" charset="-78"/>
              </a:rPr>
              <a:t>العامل الحاسم في تحديد الشخصية عند هورناي هو الحاجة للامان وهي تقصد به التحرر من الخوف اذ ان غياب الخوف هو الذي يحدد مدى سوية نمو الشخصية اللاحق ويعتمد الامان هنا على المعاملة التي يتلقاها الطفل من والديه .</a:t>
            </a:r>
          </a:p>
          <a:p>
            <a:pPr algn="just"/>
            <a:r>
              <a:rPr lang="ar-IQ" dirty="0" smtClean="0">
                <a:latin typeface="Simplified Arabic" pitchFamily="18" charset="-78"/>
                <a:cs typeface="Simplified Arabic" pitchFamily="18" charset="-78"/>
              </a:rPr>
              <a:t>تعتقد هورناي ان الاطفال يستطيعون ان يتحملوا الكثير مما يعد صدمة مثل الضرب في المناسبات او الفطام المفاجيء بدون اثر سيء طالما شعروا انهم مرغوب فيهم ومحبوبون ولذلك هم في امان .</a:t>
            </a:r>
          </a:p>
          <a:p>
            <a:pPr algn="just"/>
            <a:r>
              <a:rPr lang="ar-IQ" dirty="0" smtClean="0">
                <a:latin typeface="Simplified Arabic" pitchFamily="18" charset="-78"/>
                <a:cs typeface="Simplified Arabic" pitchFamily="18" charset="-78"/>
              </a:rPr>
              <a:t>من الممكن ان نجعل الطفل يشعر بالخوف من والديه بواسطة العقوبة التهديد الضرب هنا كلما زاد خوف الطفل من هذه المخاطر في العالم ومن والديه زاد كبته للكراهية نحو الوالدين </a:t>
            </a:r>
            <a:endParaRPr lang="ar-IQ"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543824" cy="5955694"/>
          </a:xfrm>
        </p:spPr>
        <p:style>
          <a:lnRef idx="3">
            <a:schemeClr val="lt1"/>
          </a:lnRef>
          <a:fillRef idx="1">
            <a:schemeClr val="accent1"/>
          </a:fillRef>
          <a:effectRef idx="1">
            <a:schemeClr val="accent1"/>
          </a:effectRef>
          <a:fontRef idx="minor">
            <a:schemeClr val="lt1"/>
          </a:fontRef>
        </p:style>
        <p:txBody>
          <a:bodyPr/>
          <a:lstStyle/>
          <a:p>
            <a:pPr algn="just"/>
            <a:r>
              <a:rPr lang="ar-IQ" dirty="0" smtClean="0">
                <a:latin typeface="Simplified Arabic" pitchFamily="18" charset="-78"/>
                <a:cs typeface="Simplified Arabic" pitchFamily="18" charset="-78"/>
              </a:rPr>
              <a:t>ومن الممكن ان يكون الحب سببا اخر لشعور الطفل بالحاجة الى كبت الكراهية ،ففي هذه الحالة تشير هورناي الى الموقف الذي يخبر الوالدان فيه باستمرار عن حبهم له والى التضحية من اجله يدرك الطفل ان هذه التعابير اللفظية هي بدائل لحب اعمق ومع ذلك كل ما يملكه الطفل هو كبت الكراهية خوفا من فقدهما .</a:t>
            </a:r>
          </a:p>
          <a:p>
            <a:pPr algn="just"/>
            <a:r>
              <a:rPr lang="ar-IQ" dirty="0" smtClean="0">
                <a:latin typeface="Simplified Arabic" pitchFamily="18" charset="-78"/>
                <a:cs typeface="Simplified Arabic" pitchFamily="18" charset="-78"/>
              </a:rPr>
              <a:t>العامل الحاسم المؤثر في تكوين الشخصية هو الحاجة الى الامن والتحرر من الخوف والى اي حديشعر الطفل بالامن وانعدام الخوف وهذا الشعور يعتمد بصورة اساسية على المعاملة التي يلقاها من الوالدين ، وحرمان الطفل من العطف والحب يجعله يشعر بالعداوة  </a:t>
            </a:r>
            <a:endParaRPr lang="ar-IQ" dirty="0">
              <a:latin typeface="Simplified Arabic" pitchFamily="18" charset="-78"/>
              <a:cs typeface="Simplified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472386" cy="5955694"/>
          </a:xfrm>
        </p:spPr>
        <p:style>
          <a:lnRef idx="3">
            <a:schemeClr val="lt1"/>
          </a:lnRef>
          <a:fillRef idx="1">
            <a:schemeClr val="accent1"/>
          </a:fillRef>
          <a:effectRef idx="1">
            <a:schemeClr val="accent1"/>
          </a:effectRef>
          <a:fontRef idx="minor">
            <a:schemeClr val="lt1"/>
          </a:fontRef>
        </p:style>
        <p:txBody>
          <a:bodyPr>
            <a:normAutofit fontScale="92500" lnSpcReduction="10000"/>
          </a:bodyPr>
          <a:lstStyle/>
          <a:p>
            <a:r>
              <a:rPr lang="ar-IQ" dirty="0" smtClean="0">
                <a:latin typeface="Simplified Arabic" pitchFamily="18" charset="-78"/>
                <a:cs typeface="Simplified Arabic" pitchFamily="18" charset="-78"/>
              </a:rPr>
              <a:t>القلق الاساسي : هو المفهوم الرئيسي عند هورناي وتعرفه بانه شعور بالوحدة والعجز نام بشكل خفي ومتزايد وينتشر في عالم عدائي . اعطت هورناي اهمية للقلق الاساسي اذ يستثير القلق الاساسي كفاح الفرد من اجل التغلب على مشاعر عدم الامن والرفض والعجز عن طريق تحقيق الذات ز ياخذ كفاح الفرد تحقيق الامن وتحقيق الذات نمطا تبعا لحدة القلق الذي يكون نتيجة للتفاعل بين مدى سوء العالم الخارجية وشخصية الفرد وتشمل : </a:t>
            </a:r>
          </a:p>
          <a:p>
            <a:r>
              <a:rPr lang="ar-IQ" dirty="0" smtClean="0">
                <a:latin typeface="Simplified Arabic" pitchFamily="18" charset="-78"/>
                <a:cs typeface="Simplified Arabic" pitchFamily="18" charset="-78"/>
              </a:rPr>
              <a:t>ــ نمط الكفاح السوي : هنا تبقى حاجات الفرد الاساسية في حدود السواء ويكافح من اجل تحقيقها معا لاحتفاظه باهدافه الاجتماعية </a:t>
            </a:r>
          </a:p>
          <a:p>
            <a:r>
              <a:rPr lang="ar-IQ" dirty="0" smtClean="0">
                <a:latin typeface="Simplified Arabic" pitchFamily="18" charset="-78"/>
                <a:cs typeface="Simplified Arabic" pitchFamily="18" charset="-78"/>
              </a:rPr>
              <a:t>ــ نمط الكفاح غير السوي اذ تتحول الحاجات الى حاجات عصابية ملحة وتشمل : </a:t>
            </a:r>
          </a:p>
          <a:p>
            <a:r>
              <a:rPr lang="ar-IQ" dirty="0" smtClean="0">
                <a:latin typeface="Simplified Arabic" pitchFamily="18" charset="-78"/>
                <a:cs typeface="Simplified Arabic" pitchFamily="18" charset="-78"/>
              </a:rPr>
              <a:t>الحاجة العصابية الى الحب والعاطفة والقبول </a:t>
            </a:r>
          </a:p>
          <a:p>
            <a:r>
              <a:rPr lang="ar-IQ" dirty="0" smtClean="0">
                <a:latin typeface="Simplified Arabic" pitchFamily="18" charset="-78"/>
                <a:cs typeface="Simplified Arabic" pitchFamily="18" charset="-78"/>
              </a:rPr>
              <a:t>الحاجة العصابية لشريك يعتمد عليه </a:t>
            </a:r>
          </a:p>
          <a:p>
            <a:r>
              <a:rPr lang="ar-IQ" dirty="0" smtClean="0">
                <a:latin typeface="Simplified Arabic" pitchFamily="18" charset="-78"/>
                <a:cs typeface="Simplified Arabic" pitchFamily="18" charset="-78"/>
              </a:rPr>
              <a:t>الحاجة العصابية لتحديد حياة الفرد في حدود ضيقة </a:t>
            </a:r>
          </a:p>
          <a:p>
            <a:r>
              <a:rPr lang="ar-IQ" dirty="0" smtClean="0">
                <a:latin typeface="Simplified Arabic" pitchFamily="18" charset="-78"/>
                <a:cs typeface="Simplified Arabic" pitchFamily="18" charset="-78"/>
              </a:rPr>
              <a:t>الحاجة العصابية للقوة والسيطرة </a:t>
            </a:r>
          </a:p>
          <a:p>
            <a:r>
              <a:rPr lang="ar-IQ" dirty="0" smtClean="0">
                <a:latin typeface="Simplified Arabic" pitchFamily="18" charset="-78"/>
                <a:cs typeface="Simplified Arabic" pitchFamily="18" charset="-78"/>
              </a:rPr>
              <a:t>الحاجة للاستفادة من الاخرين  </a:t>
            </a:r>
            <a:endParaRPr lang="ar-IQ"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472386" cy="5955694"/>
          </a:xfrm>
        </p:spPr>
        <p:style>
          <a:lnRef idx="3">
            <a:schemeClr val="lt1"/>
          </a:lnRef>
          <a:fillRef idx="1">
            <a:schemeClr val="accent1"/>
          </a:fillRef>
          <a:effectRef idx="1">
            <a:schemeClr val="accent1"/>
          </a:effectRef>
          <a:fontRef idx="minor">
            <a:schemeClr val="lt1"/>
          </a:fontRef>
        </p:style>
        <p:txBody>
          <a:bodyPr/>
          <a:lstStyle/>
          <a:p>
            <a:r>
              <a:rPr lang="ar-IQ" dirty="0" smtClean="0">
                <a:latin typeface="Simplified Arabic" pitchFamily="18" charset="-78"/>
                <a:cs typeface="Simplified Arabic" pitchFamily="18" charset="-78"/>
              </a:rPr>
              <a:t>الحاجة العصابية للاستفادة من الاخرين </a:t>
            </a:r>
          </a:p>
          <a:p>
            <a:r>
              <a:rPr lang="ar-IQ" dirty="0" smtClean="0">
                <a:latin typeface="Simplified Arabic" pitchFamily="18" charset="-78"/>
                <a:cs typeface="Simplified Arabic" pitchFamily="18" charset="-78"/>
              </a:rPr>
              <a:t>الحاجة العصابية الى الاعتراف </a:t>
            </a:r>
          </a:p>
          <a:p>
            <a:r>
              <a:rPr lang="ar-IQ" dirty="0" smtClean="0">
                <a:latin typeface="Simplified Arabic" pitchFamily="18" charset="-78"/>
                <a:cs typeface="Simplified Arabic" pitchFamily="18" charset="-78"/>
              </a:rPr>
              <a:t>الحاجة العصابية للاعجاب </a:t>
            </a:r>
          </a:p>
          <a:p>
            <a:r>
              <a:rPr lang="ar-IQ" dirty="0" smtClean="0">
                <a:latin typeface="Simplified Arabic" pitchFamily="18" charset="-78"/>
                <a:cs typeface="Simplified Arabic" pitchFamily="18" charset="-78"/>
              </a:rPr>
              <a:t>الحاجة العصابية للانجاز </a:t>
            </a:r>
          </a:p>
          <a:p>
            <a:r>
              <a:rPr lang="ar-IQ" dirty="0" smtClean="0">
                <a:latin typeface="Simplified Arabic" pitchFamily="18" charset="-78"/>
                <a:cs typeface="Simplified Arabic" pitchFamily="18" charset="-78"/>
              </a:rPr>
              <a:t>الحاجة العصابية للكفاية </a:t>
            </a:r>
          </a:p>
          <a:p>
            <a:r>
              <a:rPr lang="ar-IQ" dirty="0" smtClean="0">
                <a:latin typeface="Simplified Arabic" pitchFamily="18" charset="-78"/>
                <a:cs typeface="Simplified Arabic" pitchFamily="18" charset="-78"/>
              </a:rPr>
              <a:t>الحاجة العصابية للكمال </a:t>
            </a:r>
          </a:p>
          <a:p>
            <a:r>
              <a:rPr lang="ar-IQ" dirty="0" smtClean="0">
                <a:latin typeface="Simplified Arabic" pitchFamily="18" charset="-78"/>
                <a:cs typeface="Simplified Arabic" pitchFamily="18" charset="-78"/>
              </a:rPr>
              <a:t>ـــ يسلك اساليب سلوكية غير صحية او عصابية كالخضوع والانسحاب والعدوان .</a:t>
            </a:r>
          </a:p>
          <a:p>
            <a:r>
              <a:rPr lang="ar-IQ" dirty="0" smtClean="0">
                <a:latin typeface="Simplified Arabic" pitchFamily="18" charset="-78"/>
                <a:cs typeface="Simplified Arabic" pitchFamily="18" charset="-78"/>
              </a:rPr>
              <a:t>يرتبط فشل او نجاح الفرد في كفاحه بادراكه لذاته وتحدد هورناي اربع جوانب للذات كما يدركها الفرد هي </a:t>
            </a:r>
          </a:p>
          <a:p>
            <a:r>
              <a:rPr lang="ar-IQ" dirty="0" smtClean="0">
                <a:latin typeface="Simplified Arabic" pitchFamily="18" charset="-78"/>
                <a:cs typeface="Simplified Arabic" pitchFamily="18" charset="-78"/>
              </a:rPr>
              <a:t>الذات المثالية ، الذات الحقيقية ، الذات الواقعية ، الذات المحتقرة </a:t>
            </a:r>
            <a:endParaRPr lang="ar-IQ"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400948" cy="5955694"/>
          </a:xfrm>
        </p:spPr>
        <p:style>
          <a:lnRef idx="3">
            <a:schemeClr val="lt1"/>
          </a:lnRef>
          <a:fillRef idx="1">
            <a:schemeClr val="accent1"/>
          </a:fillRef>
          <a:effectRef idx="1">
            <a:schemeClr val="accent1"/>
          </a:effectRef>
          <a:fontRef idx="minor">
            <a:schemeClr val="lt1"/>
          </a:fontRef>
        </p:style>
        <p:txBody>
          <a:bodyPr/>
          <a:lstStyle/>
          <a:p>
            <a:pPr algn="just"/>
            <a:r>
              <a:rPr lang="ar-IQ" dirty="0" smtClean="0">
                <a:latin typeface="Simplified Arabic" pitchFamily="18" charset="-78"/>
                <a:cs typeface="Simplified Arabic" pitchFamily="18" charset="-78"/>
              </a:rPr>
              <a:t>النزعات العصابية : نشات هذه النزعات العصابية من عمليات ميكانزمات الحماية التي يستخدمها الفرد ، هذه النزعات السلوكية والاتجاهات قسرية ، اي ان الفرد العصابي مجبر على ان يسلك واحدا منها على الاقل كما تظهر بشكل غير مميز في اي موقف كل واحد من هذه الاتجاهات العصابية تقود الى نوع معين من السلوك .</a:t>
            </a:r>
          </a:p>
          <a:p>
            <a:pPr algn="just"/>
            <a:r>
              <a:rPr lang="ar-IQ" dirty="0" smtClean="0">
                <a:latin typeface="Simplified Arabic" pitchFamily="18" charset="-78"/>
                <a:cs typeface="Simplified Arabic" pitchFamily="18" charset="-78"/>
              </a:rPr>
              <a:t>ـــ التحرك نحو الناس ( الخضوع )</a:t>
            </a:r>
          </a:p>
          <a:p>
            <a:pPr algn="just"/>
            <a:r>
              <a:rPr lang="ar-IQ" dirty="0" smtClean="0">
                <a:latin typeface="Simplified Arabic" pitchFamily="18" charset="-78"/>
                <a:cs typeface="Simplified Arabic" pitchFamily="18" charset="-78"/>
              </a:rPr>
              <a:t>ــ التحرك ضد الناس ( العدوان ) </a:t>
            </a:r>
          </a:p>
          <a:p>
            <a:pPr algn="just"/>
            <a:r>
              <a:rPr lang="ar-IQ" dirty="0" smtClean="0">
                <a:latin typeface="Simplified Arabic" pitchFamily="18" charset="-78"/>
                <a:cs typeface="Simplified Arabic" pitchFamily="18" charset="-78"/>
              </a:rPr>
              <a:t>التحرك بعيدا عن الناس ( العزلة )  </a:t>
            </a:r>
            <a:endParaRPr lang="ar-IQ"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472386" cy="6098570"/>
          </a:xfrm>
        </p:spPr>
        <p:style>
          <a:lnRef idx="3">
            <a:schemeClr val="lt1"/>
          </a:lnRef>
          <a:fillRef idx="1">
            <a:schemeClr val="accent1"/>
          </a:fillRef>
          <a:effectRef idx="1">
            <a:schemeClr val="accent1"/>
          </a:effectRef>
          <a:fontRef idx="minor">
            <a:schemeClr val="lt1"/>
          </a:fontRef>
        </p:style>
        <p:txBody>
          <a:bodyPr/>
          <a:lstStyle/>
          <a:p>
            <a:r>
              <a:rPr lang="ar-IQ" dirty="0" smtClean="0">
                <a:latin typeface="Simplified Arabic" pitchFamily="18" charset="-78"/>
                <a:cs typeface="Simplified Arabic" pitchFamily="18" charset="-78"/>
              </a:rPr>
              <a:t>صورة النفس المثالية : </a:t>
            </a:r>
          </a:p>
          <a:p>
            <a:r>
              <a:rPr lang="ar-IQ" dirty="0" smtClean="0">
                <a:latin typeface="Simplified Arabic" pitchFamily="18" charset="-78"/>
                <a:cs typeface="Simplified Arabic" pitchFamily="18" charset="-78"/>
              </a:rPr>
              <a:t>حسب راي هورناي الشخص العصابي والسوي يكون صورة مثالية لنفسه قد تكون مبنية على الواقع او غير مبنية عليه </a:t>
            </a:r>
          </a:p>
          <a:p>
            <a:r>
              <a:rPr lang="ar-IQ" dirty="0" smtClean="0">
                <a:latin typeface="Simplified Arabic" pitchFamily="18" charset="-78"/>
                <a:cs typeface="Simplified Arabic" pitchFamily="18" charset="-78"/>
              </a:rPr>
              <a:t>عند السوي تبنى على قدراته وامكاناته وضعفه واهدافه وتزود الشخص بشعور الوحدة والتكامل </a:t>
            </a:r>
          </a:p>
          <a:p>
            <a:r>
              <a:rPr lang="ar-IQ" dirty="0" smtClean="0">
                <a:latin typeface="Simplified Arabic" pitchFamily="18" charset="-78"/>
                <a:cs typeface="Simplified Arabic" pitchFamily="18" charset="-78"/>
              </a:rPr>
              <a:t>العصابي يعاني من اساليب متضاربة من السلوك يكون عدم انسجام في تكوين صورة عن ذاته الحقيقية لانه لايستطيع التوحيد بين ذاته الواقعية والذات المثالية التي رسمها في خياله لانها بعيدة جدا عن واقعه ويعتقد انها تمثل حقيقته فالصورة الواقعية هي صورة مرنة متطورة تنمو بنمو اهدافه </a:t>
            </a:r>
          </a:p>
          <a:p>
            <a:r>
              <a:rPr lang="ar-IQ" dirty="0" smtClean="0">
                <a:latin typeface="Simplified Arabic" pitchFamily="18" charset="-78"/>
                <a:cs typeface="Simplified Arabic" pitchFamily="18" charset="-78"/>
              </a:rPr>
              <a:t>اما عند العصابي فهي جامدة عنيدة غير مرنة لذلك اي عيب فيها في صورة النفس المثالية يهدد التفوق والامن لانه مبني على اسس خاطئة ومهزوزة  </a:t>
            </a:r>
            <a:endParaRPr lang="ar-IQ"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400948" cy="6098570"/>
          </a:xfrm>
        </p:spPr>
        <p:style>
          <a:lnRef idx="3">
            <a:schemeClr val="lt1"/>
          </a:lnRef>
          <a:fillRef idx="1">
            <a:schemeClr val="accent1"/>
          </a:fillRef>
          <a:effectRef idx="1">
            <a:schemeClr val="accent1"/>
          </a:effectRef>
          <a:fontRef idx="minor">
            <a:schemeClr val="lt1"/>
          </a:fontRef>
        </p:style>
        <p:txBody>
          <a:bodyPr/>
          <a:lstStyle/>
          <a:p>
            <a:r>
              <a:rPr lang="ar-IQ" dirty="0" smtClean="0">
                <a:latin typeface="Simplified Arabic" pitchFamily="18" charset="-78"/>
                <a:cs typeface="Simplified Arabic" pitchFamily="18" charset="-78"/>
              </a:rPr>
              <a:t>الشخص العصابي ضعيف الثقة بالنفس </a:t>
            </a:r>
          </a:p>
          <a:p>
            <a:r>
              <a:rPr lang="ar-IQ" dirty="0" smtClean="0">
                <a:latin typeface="Simplified Arabic" pitchFamily="18" charset="-78"/>
                <a:cs typeface="Simplified Arabic" pitchFamily="18" charset="-78"/>
              </a:rPr>
              <a:t>صورة كاذبة عن نفسه </a:t>
            </a:r>
          </a:p>
          <a:p>
            <a:r>
              <a:rPr lang="ar-IQ" dirty="0" smtClean="0">
                <a:latin typeface="Simplified Arabic" pitchFamily="18" charset="-78"/>
                <a:cs typeface="Simplified Arabic" pitchFamily="18" charset="-78"/>
              </a:rPr>
              <a:t>بعيدة عن الواقع ولكنها صحيحة وواقعية عنده </a:t>
            </a:r>
          </a:p>
          <a:p>
            <a:r>
              <a:rPr lang="ar-IQ" dirty="0" smtClean="0">
                <a:latin typeface="Simplified Arabic" pitchFamily="18" charset="-78"/>
                <a:cs typeface="Simplified Arabic" pitchFamily="18" charset="-78"/>
              </a:rPr>
              <a:t>يعتقد الشخص العصابي ان صورة النفس التي هي غير كاملة ومضللة تمثل الحقيقة </a:t>
            </a:r>
            <a:endParaRPr lang="ar-IQ" dirty="0">
              <a:latin typeface="Simplified Arabic" pitchFamily="18" charset="-78"/>
              <a:cs typeface="Simplified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71</TotalTime>
  <Words>1362</Words>
  <Application>Microsoft Office PowerPoint</Application>
  <PresentationFormat>On-screen Show (4:3)</PresentationFormat>
  <Paragraphs>49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 نظرية هورناي في الشخصية </vt:lpstr>
      <vt:lpstr>Slide 2</vt:lpstr>
      <vt:lpstr>المفاهيم الاساسية </vt:lpstr>
      <vt:lpstr>Slide 4</vt:lpstr>
      <vt:lpstr>Slide 5</vt:lpstr>
      <vt:lpstr>Slide 6</vt:lpstr>
      <vt:lpstr>Slide 7</vt:lpstr>
      <vt:lpstr>Slide 8</vt:lpstr>
      <vt:lpstr>Slide 9</vt:lpstr>
      <vt:lpstr>Slide 10</vt:lpstr>
      <vt:lpstr>Slide 11</vt:lpstr>
      <vt:lpstr>السلوك الاجرامي عند هورناي </vt:lpstr>
      <vt:lpstr>علاج الشخصية عند هورناي </vt:lpstr>
      <vt:lpstr>Slide 14</vt:lpstr>
      <vt:lpstr>العصاب عند هورناي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هورناي في الشخصية </dc:title>
  <dc:creator>pc</dc:creator>
  <cp:lastModifiedBy>pc</cp:lastModifiedBy>
  <cp:revision>12</cp:revision>
  <dcterms:created xsi:type="dcterms:W3CDTF">2019-02-22T21:13:15Z</dcterms:created>
  <dcterms:modified xsi:type="dcterms:W3CDTF">2019-02-23T15:43:20Z</dcterms:modified>
</cp:coreProperties>
</file>