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EBF2566-31F4-44CB-8E01-00DF36E14DC2}" type="datetimeFigureOut">
              <a:rPr lang="ar-IQ" smtClean="0"/>
              <a:t>11/06/1440</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B55FA25-EDF8-4C07-AE89-E82A3C96C81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EBF2566-31F4-44CB-8E01-00DF36E14DC2}" type="datetimeFigureOut">
              <a:rPr lang="ar-IQ" smtClean="0"/>
              <a:t>11/06/1440</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EBF2566-31F4-44CB-8E01-00DF36E14DC2}" type="datetimeFigureOut">
              <a:rPr lang="ar-IQ" smtClean="0"/>
              <a:t>11/06/1440</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EBF2566-31F4-44CB-8E01-00DF36E14DC2}" type="datetimeFigureOut">
              <a:rPr lang="ar-IQ" smtClean="0"/>
              <a:t>11/06/1440</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B55FA25-EDF8-4C07-AE89-E82A3C96C817}" type="slidenum">
              <a:rPr lang="ar-IQ" smtClean="0"/>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EBF2566-31F4-44CB-8E01-00DF36E14DC2}" type="datetimeFigureOut">
              <a:rPr lang="ar-IQ" smtClean="0"/>
              <a:t>11/06/1440</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B55FA25-EDF8-4C07-AE89-E82A3C96C81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kenanaonline.com/users/ahmedkordy/tags/6404/post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43852" cy="1033457"/>
          </a:xfrm>
        </p:spPr>
        <p:txBody>
          <a:bodyPr/>
          <a:lstStyle/>
          <a:p>
            <a:r>
              <a:rPr lang="ar-IQ" dirty="0" smtClean="0"/>
              <a:t>       نظرية ادلر في الشخصية </a:t>
            </a:r>
            <a:endParaRPr lang="ar-IQ" dirty="0"/>
          </a:p>
        </p:txBody>
      </p:sp>
      <p:sp>
        <p:nvSpPr>
          <p:cNvPr id="3" name="Subtitle 2"/>
          <p:cNvSpPr>
            <a:spLocks noGrp="1"/>
          </p:cNvSpPr>
          <p:nvPr>
            <p:ph type="subTitle" idx="1"/>
          </p:nvPr>
        </p:nvSpPr>
        <p:spPr/>
        <p:txBody>
          <a:bodyPr>
            <a:normAutofit/>
          </a:bodyPr>
          <a:lstStyle/>
          <a:p>
            <a:r>
              <a:rPr lang="ar-IQ" dirty="0" smtClean="0"/>
              <a:t>                               الاستاذ الدكتور </a:t>
            </a:r>
          </a:p>
          <a:p>
            <a:r>
              <a:rPr lang="ar-IQ" dirty="0" smtClean="0"/>
              <a:t>                             حيدر كريم سكر </a:t>
            </a:r>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5483245"/>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algn="just"/>
            <a:r>
              <a:rPr lang="ar-AE" sz="3000" dirty="0">
                <a:latin typeface="Simplified Arabic" pitchFamily="18" charset="-78"/>
                <a:cs typeface="Simplified Arabic" pitchFamily="18" charset="-78"/>
              </a:rPr>
              <a:t>وبهذا الصدد يقول " ادلر " الان بدات ارى بوضوح في كل ظاهرة نفسية ( النضال من اجل التفوق ) الحقيقة الاساسية لحياتنا كانت في كيفية وصف ادلر لفكرة الكفاح من اجل التفوق ، هي الهدف النهائي والاخير الذي يكافح باتجاهه كل الناس ولكنه يعني التفوق بالمعنى العام للكلمة ، لم يقصد ادلر بالكفاح من اجل التفوق بان كل واحد منا يكافح ليصبح اعلى من أي شخص اخر في المركز او الامتياز ، كما لم يعن التعبير في استعماله ميل الاستبداد والتعالي ، ما عناه هو الكمال : يكافح الناس من اجل الكفاح والتي وصفها ادلر بالفاظ متباينة ، التغلب الكفاح نحو الاعلى ، الاندفاع من اسفل الى اعلى او الدفع من السلب الى الايجاب ، هذا الدفع العظيم للاعلى يوازي النمو العضوي وهو جزء ضروري في الحياة فكل شيء نقوم به يتبع دفع وتوجيه هذا الكفاح والذي يعمل باستمرار ، فكل شيء  يتسم بهذا الكفاح من اجل التفوق للكمال </a:t>
            </a:r>
            <a:endParaRPr lang="en-US" sz="3000" dirty="0">
              <a:latin typeface="Simplified Arabic" pitchFamily="18" charset="-78"/>
              <a:cs typeface="Simplified Arabic" pitchFamily="18" charset="-78"/>
            </a:endParaRPr>
          </a:p>
          <a:p>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58204" cy="5411807"/>
          </a:xfrm>
        </p:spPr>
        <p:style>
          <a:lnRef idx="2">
            <a:schemeClr val="accent4">
              <a:shade val="50000"/>
            </a:schemeClr>
          </a:lnRef>
          <a:fillRef idx="1">
            <a:schemeClr val="accent4"/>
          </a:fillRef>
          <a:effectRef idx="0">
            <a:schemeClr val="accent4"/>
          </a:effectRef>
          <a:fontRef idx="minor">
            <a:schemeClr val="lt1"/>
          </a:fontRef>
        </p:style>
        <p:txBody>
          <a:bodyPr>
            <a:normAutofit fontScale="70000" lnSpcReduction="20000"/>
          </a:bodyPr>
          <a:lstStyle/>
          <a:p>
            <a:pPr algn="just"/>
            <a:r>
              <a:rPr lang="ar-AE" sz="3400" b="1" dirty="0">
                <a:latin typeface="Simplified Arabic" pitchFamily="18" charset="-78"/>
                <a:cs typeface="Simplified Arabic" pitchFamily="18" charset="-78"/>
              </a:rPr>
              <a:t>التسلسل الولادي </a:t>
            </a:r>
            <a:r>
              <a:rPr lang="en-US" sz="3400" b="1" dirty="0">
                <a:latin typeface="Simplified Arabic" pitchFamily="18" charset="-78"/>
                <a:cs typeface="Simplified Arabic" pitchFamily="18" charset="-78"/>
              </a:rPr>
              <a:t>Birth order</a:t>
            </a:r>
            <a:r>
              <a:rPr lang="ar-IQ" sz="3400" b="1" dirty="0">
                <a:latin typeface="Simplified Arabic" pitchFamily="18" charset="-78"/>
                <a:cs typeface="Simplified Arabic" pitchFamily="18" charset="-78"/>
              </a:rPr>
              <a:t> : </a:t>
            </a:r>
            <a:r>
              <a:rPr lang="ar-AE" sz="3400" dirty="0">
                <a:latin typeface="Simplified Arabic" pitchFamily="18" charset="-78"/>
                <a:cs typeface="Simplified Arabic" pitchFamily="18" charset="-78"/>
              </a:rPr>
              <a:t>افترض ادلر ان تسلسل الولادة هو احد المؤثرات الاجتماعية المهمة في الطفولة التي يخلق منها الفرد اسلوب حياته ، كما انه ركز على ثلاثة مراكز مختلفة : الطفل الاول , الطفل الثاني , الطفل </a:t>
            </a:r>
            <a:r>
              <a:rPr lang="ar-AE" sz="3400" dirty="0" smtClean="0">
                <a:latin typeface="Simplified Arabic" pitchFamily="18" charset="-78"/>
                <a:cs typeface="Simplified Arabic" pitchFamily="18" charset="-78"/>
              </a:rPr>
              <a:t>الاصغر</a:t>
            </a:r>
            <a:endParaRPr lang="en-US" sz="3400" dirty="0">
              <a:latin typeface="Simplified Arabic" pitchFamily="18" charset="-78"/>
              <a:cs typeface="Simplified Arabic" pitchFamily="18" charset="-78"/>
            </a:endParaRPr>
          </a:p>
          <a:p>
            <a:pPr algn="just"/>
            <a:r>
              <a:rPr lang="ar-AE" sz="3400" dirty="0">
                <a:latin typeface="Simplified Arabic" pitchFamily="18" charset="-78"/>
                <a:cs typeface="Simplified Arabic" pitchFamily="18" charset="-78"/>
              </a:rPr>
              <a:t>يجد الطفل الاول نفسه في موقف فريد ومحسود كثيرا وحيث يكون الوالدان عادة سعداء جدا بولادة مولودهم الاول ويخصصان الوقت والاهتمام الكبيرين للطفل الجديد . فالطفل الاول يحصل على الاهتمام الكامل الغير مجزأ من الوالدين، نتيجة لذلك يحصل الطفل الاول في الغالب على الحياة السعيدة , امنة – الى ان يظهر الطفل الثاني ويا لها من خدمة لابد منها فلم يعزله مركز الاهتمام , كما انه لم يحصل على الحب غير المجز ورعاية والديه , بكلمات ادلر " مخلوعا عن العرش "كل الاطفال الاول يحسون بصدمة تغير مراكزهم في العائلة .</a:t>
            </a:r>
            <a:endParaRPr lang="en-US" sz="3400" dirty="0">
              <a:latin typeface="Simplified Arabic" pitchFamily="18" charset="-78"/>
              <a:cs typeface="Simplified Arabic" pitchFamily="18" charset="-78"/>
            </a:endParaRPr>
          </a:p>
          <a:p>
            <a:pPr algn="just"/>
            <a:r>
              <a:rPr lang="ar-AE" sz="3400" dirty="0">
                <a:latin typeface="Simplified Arabic" pitchFamily="18" charset="-78"/>
                <a:cs typeface="Simplified Arabic" pitchFamily="18" charset="-78"/>
              </a:rPr>
              <a:t> وجد ادلر ان الاطفال الاكبر هم في الغالب متجهون نحو الماضي وتواقون اليه , متشائمون من المستقبل , لانهم تعلمو متع السلطة في فترة من الفترات فانهم يبقون متشبثين رها مدى حياتهم ، لانهم يستطيعون ممارسة السلطة على اخوانهم الصغار لدرجة ما ، ومع ذلك يكونون في صف سلطة الوالدين ، وكنتيجة لكل هذا يتسم الاطفال الاول بالمحافظة على النظام والسلطة وجد ادلر بأنهم يصبحون منظمين وممتازين , وذوي </a:t>
            </a:r>
            <a:r>
              <a:rPr lang="ar-IQ" sz="3400" dirty="0" smtClean="0">
                <a:latin typeface="Simplified Arabic" pitchFamily="18" charset="-78"/>
                <a:cs typeface="Simplified Arabic" pitchFamily="18" charset="-78"/>
              </a:rPr>
              <a:t>ض</a:t>
            </a:r>
            <a:r>
              <a:rPr lang="ar-AE" sz="3400" dirty="0" smtClean="0">
                <a:latin typeface="Simplified Arabic" pitchFamily="18" charset="-78"/>
                <a:cs typeface="Simplified Arabic" pitchFamily="18" charset="-78"/>
              </a:rPr>
              <a:t>مائر </a:t>
            </a:r>
            <a:r>
              <a:rPr lang="ar-AE" sz="3400" dirty="0">
                <a:latin typeface="Simplified Arabic" pitchFamily="18" charset="-78"/>
                <a:cs typeface="Simplified Arabic" pitchFamily="18" charset="-78"/>
              </a:rPr>
              <a:t>حية وكثيري الاهتمام بالتفاصيل </a:t>
            </a:r>
            <a:r>
              <a:rPr lang="ar-AE" dirty="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6000792"/>
          </a:xfrm>
        </p:spPr>
        <p:style>
          <a:lnRef idx="3">
            <a:schemeClr val="lt1"/>
          </a:lnRef>
          <a:fillRef idx="1">
            <a:schemeClr val="accent4"/>
          </a:fillRef>
          <a:effectRef idx="1">
            <a:schemeClr val="accent4"/>
          </a:effectRef>
          <a:fontRef idx="minor">
            <a:schemeClr val="lt1"/>
          </a:fontRef>
        </p:style>
        <p:txBody>
          <a:bodyPr>
            <a:noAutofit/>
          </a:bodyPr>
          <a:lstStyle/>
          <a:p>
            <a:pPr algn="just"/>
            <a:r>
              <a:rPr lang="ar-AE" sz="2800" dirty="0">
                <a:latin typeface="Simplified Arabic" pitchFamily="18" charset="-78"/>
                <a:cs typeface="Simplified Arabic" pitchFamily="18" charset="-78"/>
              </a:rPr>
              <a:t>اما الطفل الثاني لم يكن قد مارس السلطة لذا فأنه غير مهتم بها مثل الطفل الاول وهو اكثر تفاؤلا للمستقبل من الطفل الاول فالطفل الثاني اميل لان يكون طموحا وتنافسيا الى درجة عالية </a:t>
            </a:r>
            <a:endParaRPr lang="en-US" sz="2800" dirty="0">
              <a:latin typeface="Simplified Arabic" pitchFamily="18" charset="-78"/>
              <a:cs typeface="Simplified Arabic" pitchFamily="18" charset="-78"/>
            </a:endParaRPr>
          </a:p>
          <a:p>
            <a:pPr algn="just"/>
            <a:r>
              <a:rPr lang="ar-AE" sz="2800" dirty="0">
                <a:latin typeface="Simplified Arabic" pitchFamily="18" charset="-78"/>
                <a:cs typeface="Simplified Arabic" pitchFamily="18" charset="-78"/>
              </a:rPr>
              <a:t>اما الطفل </a:t>
            </a:r>
            <a:r>
              <a:rPr lang="ar-AE" sz="2800" dirty="0" smtClean="0">
                <a:latin typeface="Simplified Arabic" pitchFamily="18" charset="-78"/>
                <a:cs typeface="Simplified Arabic" pitchFamily="18" charset="-78"/>
              </a:rPr>
              <a:t>الاصغر</a:t>
            </a:r>
            <a:r>
              <a:rPr lang="ar-IQ" sz="2800" dirty="0" smtClean="0">
                <a:latin typeface="Simplified Arabic" pitchFamily="18" charset="-78"/>
                <a:cs typeface="Simplified Arabic" pitchFamily="18" charset="-78"/>
              </a:rPr>
              <a:t> </a:t>
            </a:r>
            <a:r>
              <a:rPr lang="ar-AE" sz="2800" dirty="0" smtClean="0">
                <a:latin typeface="Simplified Arabic" pitchFamily="18" charset="-78"/>
                <a:cs typeface="Simplified Arabic" pitchFamily="18" charset="-78"/>
              </a:rPr>
              <a:t>او </a:t>
            </a:r>
            <a:r>
              <a:rPr lang="ar-AE" sz="2800" dirty="0">
                <a:latin typeface="Simplified Arabic" pitchFamily="18" charset="-78"/>
                <a:cs typeface="Simplified Arabic" pitchFamily="18" charset="-78"/>
              </a:rPr>
              <a:t>المولود اخيرا لا يواجه هزة التنازل عن العرش فالطفل الاخير يصبح في الغالب المحبوب من قبل  العائلة كلها ,  فالطفل الاصغر في الغالب ينمو بسرعة ملحوظة ، فالطفل الوحيد الى حد ما هو الطفل الاول والذي لم يفقد الموقع الاول والسلطة ويستمر الطفل في كونه بؤرة ومركز اهتمام العائلة . وهو غالبا ما ينضج مبكرا في وقت مبكر جدا ويسلك سلوك الكبار واتجاهاتهم بوقت اسرع، من المحتمل ان الطفل الوحيد يتعرض الى هزة عنيفة كلما يكبر ووجد ان في مجالات الحياة في خارج البيت ( مثل المدرسة ) انه ليس مركز اهتمام . الطفل الوحيد تعلم ان لا ينافس ولا يشارك على المركز . واذا كان الطفل لم يلق الاهتمام الكافي من المحتمل ان يشعر بخيبة امل قاسية .</a:t>
            </a:r>
            <a:endParaRPr lang="en-US" sz="2800" dirty="0">
              <a:latin typeface="Simplified Arabic" pitchFamily="18" charset="-78"/>
              <a:cs typeface="Simplified Arabic" pitchFamily="18" charset="-78"/>
            </a:endParaRPr>
          </a:p>
          <a:p>
            <a:pPr algn="just"/>
            <a:endParaRPr lang="ar-IQ" sz="2800" dirty="0">
              <a:latin typeface="Simplified Arabic" pitchFamily="18" charset="-78"/>
              <a:cs typeface="Simplified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4488"/>
            <a:ext cx="8258204" cy="4292803"/>
          </a:xfrm>
        </p:spPr>
        <p:style>
          <a:lnRef idx="2">
            <a:schemeClr val="accent4">
              <a:shade val="50000"/>
            </a:schemeClr>
          </a:lnRef>
          <a:fillRef idx="1">
            <a:schemeClr val="accent4"/>
          </a:fillRef>
          <a:effectRef idx="0">
            <a:schemeClr val="accent4"/>
          </a:effectRef>
          <a:fontRef idx="minor">
            <a:schemeClr val="lt1"/>
          </a:fontRef>
        </p:style>
        <p:txBody>
          <a:bodyPr>
            <a:normAutofit fontScale="77500" lnSpcReduction="20000"/>
          </a:bodyPr>
          <a:lstStyle/>
          <a:p>
            <a:pPr algn="just"/>
            <a:r>
              <a:rPr lang="ar-IQ" dirty="0"/>
              <a:t> </a:t>
            </a:r>
            <a:r>
              <a:rPr lang="ar-IQ" sz="3300" dirty="0">
                <a:latin typeface="Simplified Arabic" pitchFamily="18" charset="-78"/>
                <a:cs typeface="Simplified Arabic" pitchFamily="18" charset="-78"/>
              </a:rPr>
              <a:t>ينشـأ العصاب خلال السنوات الاولى من الحياة متأثرا في هذا بعوامل مثل الحماية ، الاهمال ، الترتيب الولادي ، النقص العضوي ، اسلوب الحياة الذي يختاره الطفل ، بما يجعله يعاني من سلسلتين قد يسببا المشاكل : هما الصعوبات الواضحة في تحقيق الاهتمام الاجتماعي ، والاحساس المسرف بعدم الكفاية والتوافق مما يجعل الامور سيئة ، هذا التصور الخاطئ للذات والصراعات المحتومة للمجتمع ، ينسب ادلر المرض النفسي الى عدم التكافؤ في التركيب الاجتماعي وخاصة تلك التي تتعلق بالجنسين كتمييز الرجل عن المرأة ، وهو بذلك على العكس من فرويد الذي كان يرى ان المنزل هو المكان الذي يجب ان تلزمه المرأة غير ان ادلر يؤكد ان من حقها ان تتابع عملها ، ويلاحظ كذلك ان مرحلة الطفولة ربما تكون اسمى اشكال الاهتمام الاجتماعي ، لهذا فان هدف ادلر في العلاج النفسي يدور حول تحقيق اهتمام اجتماعي باسلوب الحياة وان اهم شيء هو تقليل شعور المريض بالنقص . </a:t>
            </a:r>
            <a:endParaRPr lang="en-US" sz="3300" dirty="0">
              <a:latin typeface="Simplified Arabic" pitchFamily="18" charset="-78"/>
              <a:cs typeface="Simplified Arabic" pitchFamily="18" charset="-78"/>
            </a:endParaRPr>
          </a:p>
          <a:p>
            <a:endParaRPr lang="ar-IQ" dirty="0"/>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IQ" b="1" dirty="0"/>
              <a:t>العصاب عند ادلر</a:t>
            </a:r>
            <a:r>
              <a:rPr lang="ar-IQ" dirty="0"/>
              <a:t> :</a:t>
            </a:r>
            <a:r>
              <a:rPr lang="en-US" dirty="0"/>
              <a:t/>
            </a:r>
            <a:br>
              <a:rPr lang="en-US" dirty="0"/>
            </a:b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3050"/>
            <a:ext cx="8186766" cy="4364241"/>
          </a:xfrm>
        </p:spPr>
        <p:style>
          <a:lnRef idx="2">
            <a:schemeClr val="accent4">
              <a:shade val="50000"/>
            </a:schemeClr>
          </a:lnRef>
          <a:fillRef idx="1">
            <a:schemeClr val="accent4"/>
          </a:fillRef>
          <a:effectRef idx="0">
            <a:schemeClr val="accent4"/>
          </a:effectRef>
          <a:fontRef idx="minor">
            <a:schemeClr val="lt1"/>
          </a:fontRef>
        </p:style>
        <p:txBody>
          <a:bodyPr/>
          <a:lstStyle/>
          <a:p>
            <a:pPr algn="just"/>
            <a:r>
              <a:rPr lang="ar-SA" dirty="0">
                <a:latin typeface="Simplified Arabic" pitchFamily="18" charset="-78"/>
                <a:cs typeface="Simplified Arabic" pitchFamily="18" charset="-78"/>
              </a:rPr>
              <a:t>بالرغم من انتماء (أدلر) إلى مدرسة التحليل النفسي إلا أنه بدوره يركز هذه المرة في تفسير السلوك الإجرامي على الشعور بالنقص وفطرة الإنسان على حب التفوق، حيث يرى “أن شعور الإنسان بالنقص هو المصدر الأول لكل نشاط إنساني، وأن غاية كل إنسان هي السيطرة والتفوق، والجريمة في نظر (أدلر) شأنها شأن المرض النفسي والشذوذ الجنسي، تأتي نتيجة صراع بين غريزة الذات أي نزعة التفوق وبين الشعور </a:t>
            </a:r>
            <a:r>
              <a:rPr lang="ar-SA" dirty="0" smtClean="0">
                <a:latin typeface="Simplified Arabic" pitchFamily="18" charset="-78"/>
                <a:cs typeface="Simplified Arabic" pitchFamily="18" charset="-78"/>
              </a:rPr>
              <a:t>الاجتماعي</a:t>
            </a:r>
            <a:endParaRPr lang="en-US" dirty="0">
              <a:latin typeface="Simplified Arabic" pitchFamily="18" charset="-78"/>
              <a:cs typeface="Simplified Arabic" pitchFamily="18" charset="-78"/>
            </a:endParaRPr>
          </a:p>
          <a:p>
            <a:endParaRPr lang="ar-IQ" dirty="0"/>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SA" b="1" dirty="0" smtClean="0"/>
              <a:t>تفسير </a:t>
            </a:r>
            <a:r>
              <a:rPr lang="ar-SA" b="1" dirty="0"/>
              <a:t>السلوك الإجرامي عند أدلر</a:t>
            </a:r>
            <a:r>
              <a:rPr lang="en-US" b="1" dirty="0"/>
              <a:t>:</a:t>
            </a:r>
            <a:r>
              <a:rPr lang="en-US" dirty="0"/>
              <a:t/>
            </a:r>
            <a:br>
              <a:rPr lang="en-US" dirty="0"/>
            </a:b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58204" cy="5268931"/>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SA" sz="2800" dirty="0" smtClean="0">
                <a:latin typeface="Simplified Arabic" pitchFamily="18" charset="-78"/>
                <a:cs typeface="Simplified Arabic" pitchFamily="18" charset="-78"/>
              </a:rPr>
              <a:t>الإنسان</a:t>
            </a:r>
            <a:r>
              <a:rPr lang="ar-IQ" sz="2800" dirty="0" smtClean="0">
                <a:latin typeface="Simplified Arabic" pitchFamily="18" charset="-78"/>
                <a:cs typeface="Simplified Arabic" pitchFamily="18" charset="-78"/>
              </a:rPr>
              <a:t> لديه</a:t>
            </a:r>
            <a:r>
              <a:rPr lang="ar-SA" sz="2800" dirty="0" smtClean="0">
                <a:latin typeface="Simplified Arabic" pitchFamily="18" charset="-78"/>
                <a:cs typeface="Simplified Arabic" pitchFamily="18" charset="-78"/>
              </a:rPr>
              <a:t> </a:t>
            </a:r>
            <a:r>
              <a:rPr lang="ar-SA" sz="2800" dirty="0">
                <a:latin typeface="Simplified Arabic" pitchFamily="18" charset="-78"/>
                <a:cs typeface="Simplified Arabic" pitchFamily="18" charset="-78"/>
              </a:rPr>
              <a:t>من رغبة الانتماء إلى جماعة وحصوله على مكانة ومنزلة منها، في هذه الحالة أما أن تنمو لديه رغبة اتجاه السلطة والسيطرة أو يصاب بعقد ة نقص وحينما يصبح الفرد على دراية بفشله وقصوره فانه غالبا ما يلجأ إلى تعويض شعوره بالنقص تعويضا مبالغا، وعلى ذلك قد يصبح الانحراف بالنسبة للفرد وسيلة لجذب الانتباه لذاته وتعويضا لما يعانيه من إحساس بالنقص أو الدونية، هذه العقدة إما تنتج عن الشعور بالدونية لوجود إما نقص جسماني أو عقلي أو اقتصادي، مما يثير في الفرد ردود أفعال عنيفة عند الفشل في التعويض عنها</a:t>
            </a:r>
            <a:endParaRPr lang="ar-IQ" sz="2800" dirty="0">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329642" cy="576899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smtClean="0"/>
              <a:t>صنف ادلر مستويات الشخصية على اساس درجة الاهتمام الاجتماعي للفرد الى اربع مستويات هي : </a:t>
            </a:r>
          </a:p>
          <a:p>
            <a:pPr algn="just"/>
            <a:r>
              <a:rPr lang="ar-IQ" dirty="0" smtClean="0"/>
              <a:t>المتحكم ” المسيطر ” : هو ذلك الفرد الذي يظهر السيطرة والتحكم دو اعتبار للاخرين وقد اشار ادلر الى وجود نوعين من الافراد في هذا النوع اعتمد في ذلك التصنيف على المبدأ الذي يظهره الفرد فالاول يكون اكثر قسوة يعمل على ايذاء الاخرين ومهاجمتهم وربما يكون جانحاً او طاغياً ، ومثل هذا النوع ان كان لديه اهتمام اجتماعي فيكون بدرجة قليلة ،اما النوع الثاني فيكون اقل قسوة ويسلك غير الاول عن طريق تعاطيه الكحول والمخدرات ظناً منه انه يؤذي الاخرين عن طريق ايذاء نفسه وربما يصل الى الانتحار </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329642" cy="5697559"/>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smtClean="0"/>
              <a:t>النوع الثاني الاخذ :الفرد في هذا النوع يكون معتمدا على الاخرين في اشباع حاجاته وتحقيق اهدافه متوقعا من خلال ان يحصل على كل شي من الاخرين حيث يكون في هذه الحالة قليل النشاط والهمة ويظهر قليل من الاهتمام الاجتماعي فيكون رثا في علاقته مع بني جنسه .</a:t>
            </a:r>
          </a:p>
          <a:p>
            <a:pPr algn="just"/>
            <a:r>
              <a:rPr lang="ar-IQ" dirty="0" smtClean="0"/>
              <a:t>النوع الثالث المتجنب : يتصف صاحب هذا النوع بتجنب المشكلات والاخرين والمحاولة فهو لايبدي اي محاولة لمواجهة تحديات الحياة من اجل ايجادالحلول لها وكذلك يتجنب اقامة علاقات مع الاخرين ولديه ضعف من الاهتمام الاجتماعي . </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lstStyle/>
          <a:p>
            <a:pPr algn="just"/>
            <a:r>
              <a:rPr lang="ar-IQ" dirty="0" smtClean="0"/>
              <a:t>النوع الرابع المفيد اجتماعيا : وفيه يتمتع الفرد بدرجة عالية من الاهتمام الاجتماعي فهو يتعاون مع الاخرين ويسعى الى تلبية حاجاتهم وحريص على اقامة افضل العلاقات معهم ضمن اطار متكامل للاهتمامات الاجتماعية .</a:t>
            </a:r>
          </a:p>
          <a:p>
            <a:pPr algn="just"/>
            <a:r>
              <a:rPr lang="ar-IQ" dirty="0" smtClean="0"/>
              <a:t>يشير ادلر الى ان الانواع الثلاثة الاولى تفتقد الى الاهتمام الاجتماعي هي غير مهيأة لمواجهة مشكلات المجتمع وان اصحاب هذه الانواع الثلاث الاولى تتقادم اساليب حياتهم مع العالم الحقيقي المحيط بهم وتكون تلك الاحداث كافية لتؤدي الى السلوك غير السوي </a:t>
            </a: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329642" cy="576899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b="1" dirty="0">
                <a:latin typeface="Simplified Arabic" pitchFamily="18" charset="-78"/>
                <a:cs typeface="Simplified Arabic" pitchFamily="18" charset="-78"/>
              </a:rPr>
              <a:t>علاج الشخصية عند ادلر :</a:t>
            </a:r>
            <a:r>
              <a:rPr lang="ar-IQ" sz="2800" dirty="0">
                <a:latin typeface="Simplified Arabic" pitchFamily="18" charset="-78"/>
                <a:cs typeface="Simplified Arabic" pitchFamily="18" charset="-78"/>
              </a:rPr>
              <a:t> وجهة نظر ادلر حول الشخصية ، تقوم على ان الانسان في صميمه كائن اجتماعي ، لديه في تكوينه اهتمام اجتماعي ، وهذا التكوين يدفعه ليتخلص من الاحساس بالنقص ، هادفا الى تحقيق التفوق ، كما ان لديه بالفطرة ايضا ، دافعا للنضال من اجل التفوق ، ويعد " ادلر " هذا الدافع ، هو الدافع الاساسي ، الذي تتفرع منه كل الدوافع الاخرى ، ومن ثم يكون للفرد اسلوب حياة ، ويعد النضال من اجل التفوق بديلا للجنس عند فرويد ، كما ان الاحساس بالنقص يعد بديلا عن القلق عند فرويد ، واسلوب الحياة بديلا عن ميكانزمات الدفاع ، اذن الفرد عند ادلر غائي ، فيكون المرض النفسي عند الفرد اذا قامت هذه الغائية على ادراكات مختلفة او قناعات غير واقعية ، عند اذن يكون </a:t>
            </a:r>
            <a:r>
              <a:rPr lang="ar-IQ" sz="2800" dirty="0" smtClean="0">
                <a:latin typeface="Simplified Arabic" pitchFamily="18" charset="-78"/>
                <a:cs typeface="Simplified Arabic" pitchFamily="18" charset="-78"/>
              </a:rPr>
              <a:t>المرض.</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58204" cy="5554683"/>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SA" sz="2800" dirty="0">
                <a:latin typeface="Simplified Arabic" pitchFamily="18" charset="-78"/>
                <a:cs typeface="Simplified Arabic" pitchFamily="18" charset="-78"/>
              </a:rPr>
              <a:t>أطلق أدلر </a:t>
            </a:r>
            <a:r>
              <a:rPr lang="en-US" sz="2800" b="1" dirty="0">
                <a:latin typeface="Simplified Arabic" pitchFamily="18" charset="-78"/>
                <a:cs typeface="Simplified Arabic" pitchFamily="18" charset="-78"/>
              </a:rPr>
              <a:t>Adler</a:t>
            </a:r>
            <a:r>
              <a:rPr lang="ar-SA" sz="2800" dirty="0">
                <a:latin typeface="Simplified Arabic" pitchFamily="18" charset="-78"/>
                <a:cs typeface="Simplified Arabic" pitchFamily="18" charset="-78"/>
              </a:rPr>
              <a:t> على نظريته في </a:t>
            </a:r>
            <a:r>
              <a:rPr lang="ar-SA" sz="2800" dirty="0">
                <a:latin typeface="Simplified Arabic" pitchFamily="18" charset="-78"/>
                <a:cs typeface="Simplified Arabic" pitchFamily="18" charset="-78"/>
                <a:hlinkClick r:id="rId2"/>
              </a:rPr>
              <a:t>الشخصية</a:t>
            </a:r>
            <a:r>
              <a:rPr lang="en-US" sz="2800"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اسم ( علم النفس الفردي</a:t>
            </a:r>
            <a:r>
              <a:rPr lang="ar-SA" sz="2800" b="1" dirty="0">
                <a:latin typeface="Simplified Arabic" pitchFamily="18" charset="-78"/>
                <a:cs typeface="Simplified Arabic" pitchFamily="18" charset="-78"/>
              </a:rPr>
              <a:t> </a:t>
            </a:r>
            <a:r>
              <a:rPr lang="en-US" sz="2800" b="1" dirty="0" err="1">
                <a:latin typeface="Simplified Arabic" pitchFamily="18" charset="-78"/>
                <a:cs typeface="Simplified Arabic" pitchFamily="18" charset="-78"/>
              </a:rPr>
              <a:t>Individua</a:t>
            </a:r>
            <a:r>
              <a:rPr lang="en-US" sz="2800" b="1" dirty="0">
                <a:latin typeface="Simplified Arabic" pitchFamily="18" charset="-78"/>
                <a:cs typeface="Simplified Arabic" pitchFamily="18" charset="-78"/>
              </a:rPr>
              <a:t> Psychology</a:t>
            </a:r>
            <a:r>
              <a:rPr lang="ar-SA" sz="2800" dirty="0">
                <a:latin typeface="Simplified Arabic" pitchFamily="18" charset="-78"/>
                <a:cs typeface="Simplified Arabic" pitchFamily="18" charset="-78"/>
              </a:rPr>
              <a:t>) يرى أدلر أن جميع البشر لديهم هدف مشترك ، وهو التطور نحو الأفضل أو النضال من أجل التفوق ، لكنهم يختلفون في الأساليب التي يتبعونها لتحقيق هذا الهدف ، فكل منهم يتبع أسلوباً معيناً في الحياة يناضل من خلاله ليحقق هذا الهدف ، وهذا الأسلوب يؤثر على ردود فعله نحو المشكلات التي تواجهه ، صاغ ادلر فهما للطبيعة البشرية ولم يصورنا فيه ضحايا للغرائز ، والصراعات ، ومحكوما علينا بالقوى البايولوجية ، وتجارب الطفولة </a:t>
            </a:r>
            <a:endParaRPr lang="ar-IQ" sz="2800" dirty="0">
              <a:latin typeface="Simplified Arabic" pitchFamily="18" charset="-78"/>
              <a:cs typeface="Simplified Arabic"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5483245"/>
          </a:xfrm>
        </p:spPr>
        <p:style>
          <a:lnRef idx="3">
            <a:schemeClr val="lt1"/>
          </a:lnRef>
          <a:fillRef idx="1">
            <a:schemeClr val="accent4"/>
          </a:fillRef>
          <a:effectRef idx="1">
            <a:schemeClr val="accent4"/>
          </a:effectRef>
          <a:fontRef idx="minor">
            <a:schemeClr val="lt1"/>
          </a:fontRef>
        </p:style>
        <p:txBody>
          <a:bodyPr/>
          <a:lstStyle/>
          <a:p>
            <a:pPr algn="just"/>
            <a:r>
              <a:rPr lang="ar-IQ" sz="2800" dirty="0" smtClean="0">
                <a:latin typeface="Simplified Arabic" pitchFamily="18" charset="-78"/>
                <a:cs typeface="Simplified Arabic" pitchFamily="18" charset="-78"/>
              </a:rPr>
              <a:t>ويعد العصاب محاولة من جانب الفرد للتفوق ، قد تفشل فينسحب الفرد من المجتمع ، ويعيش في عالم الخيالات ، لذلك يكون العلاج عند ادلر ، منصبا اساسا على العلاقات الاجتماعية لهذا الفرد ، ويصبح المعالج نفسه في مواجهة مع المريض لتنمية علاقة اجتماعية سوية ويلعب المعالج دورا " امباثيا </a:t>
            </a:r>
            <a:r>
              <a:rPr lang="en-US" sz="2800" dirty="0" smtClean="0">
                <a:latin typeface="Simplified Arabic" pitchFamily="18" charset="-78"/>
                <a:cs typeface="Simplified Arabic" pitchFamily="18" charset="-78"/>
              </a:rPr>
              <a:t>empathetic</a:t>
            </a:r>
            <a:r>
              <a:rPr lang="ar-IQ" sz="2800" dirty="0" smtClean="0">
                <a:latin typeface="Simplified Arabic" pitchFamily="18" charset="-78"/>
                <a:cs typeface="Simplified Arabic" pitchFamily="18" charset="-78"/>
              </a:rPr>
              <a:t>" متعاطفا مع المريض محاولا تفسير مشكلاته في علاقاته الاجتماعية ، ويهدف من ذلك الى اكسابه الثقة بالنفس ويساعده كي يلعب دوره بنجاح في المجتمع ، وذلك من خلال تحديد اهدافا مستقبلية .</a:t>
            </a:r>
            <a:endParaRPr lang="en-US" sz="2800" dirty="0" smtClean="0">
              <a:latin typeface="Simplified Arabic" pitchFamily="18" charset="-78"/>
              <a:cs typeface="Simplified Arabic" pitchFamily="18" charset="-78"/>
            </a:endParaRPr>
          </a:p>
          <a:p>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329642" cy="541180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dirty="0">
                <a:latin typeface="Simplified Arabic" pitchFamily="18" charset="-78"/>
                <a:cs typeface="Simplified Arabic" pitchFamily="18" charset="-78"/>
              </a:rPr>
              <a:t>يرتكز العلاج عند ادلر على ثلاث نقاط اساسية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1 ـــ امباثية المعالج واهتمامه الخاص بمريضه ومشاركته مشاعره وادراكه لاسلوب حياته الساعي نحو النضال من اجل التفوق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2 ــ محاولة تفسير المرض من جانب المعالج بان الحالة امامه ما هي الا تعبير عصابي عن النضال من اجل التفوق مبرزا له الاسلوب الفاشل الذي اتخذه المريض في هذا النضال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3 ـــ دعم الاهتمام الاجتماعي لدى المريض وتشجيعه على بناء علاقات صحية خارج نطاق العلاقة </a:t>
            </a:r>
            <a:r>
              <a:rPr lang="ar-IQ" sz="2800" dirty="0" smtClean="0">
                <a:latin typeface="Simplified Arabic" pitchFamily="18" charset="-78"/>
                <a:cs typeface="Simplified Arabic" pitchFamily="18" charset="-78"/>
              </a:rPr>
              <a:t>الحميمة</a:t>
            </a:r>
            <a:r>
              <a:rPr lang="ar-IQ" sz="2800" dirty="0" smtClean="0"/>
              <a:t>وبين المعالج ، أي محاولة دمجه في علاقات جديدة ناجحة داخل بيئته المجتمعية تحقق له النضال الصحيح من اجل التفوق . </a:t>
            </a:r>
            <a:r>
              <a:rPr lang="ar-IQ" sz="2800" dirty="0" smtClean="0">
                <a:latin typeface="Simplified Arabic" pitchFamily="18" charset="-78"/>
                <a:cs typeface="Simplified Arabic" pitchFamily="18" charset="-78"/>
              </a:rPr>
              <a:t> </a:t>
            </a:r>
            <a:endParaRPr lang="en-US" sz="2800" dirty="0"/>
          </a:p>
          <a:p>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dirty="0">
                <a:latin typeface="Simplified Arabic" pitchFamily="18" charset="-78"/>
                <a:cs typeface="Simplified Arabic" pitchFamily="18" charset="-78"/>
              </a:rPr>
              <a:t>تركز نظرية ادلر على ان ارادة القوة وارادة التفوق وارادة بلوغ الكمال وقهر الاحساس بالنقص او القصور , هي الدافع الرئيسي لدى الانسان , وكأن الانسان في سعيه انما يهدف الى شيء واحد هو ان يكون محققا لذاته في مجتمعه كأفضل ما يكون التحقيق ، والتحقيق الافضل هذا للذات سوف يكون معياره مختلفا بين الافراد ، فبينما يراه البعض في القوة والغنى والامور الانانية الضيقة كما يفعل المرضى النفسيون ، يراه الاخرون في الاهداف النبيلة ذات الطابع الاجتماعي , والتي تؤدي الى تقوية المجتمع ومساعدته على النهوض وتحقيق تقدمه ورفعته, كما هو الحال لدى اصحاء النفوس , ومن هنا تبتدأ نزعة ادلر الاجتماعية الواضحة .</a:t>
            </a:r>
            <a:endParaRPr lang="en-US" sz="2800" dirty="0">
              <a:latin typeface="Simplified Arabic" pitchFamily="18" charset="-78"/>
              <a:cs typeface="Simplified Arabic" pitchFamily="18" charset="-78"/>
            </a:endParaRPr>
          </a:p>
          <a:p>
            <a:pPr algn="just"/>
            <a:endParaRPr lang="ar-IQ" sz="2800" dirty="0">
              <a:latin typeface="Simplified Arabic" pitchFamily="18" charset="-78"/>
              <a:cs typeface="Simplified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58204" cy="5197493"/>
          </a:xfrm>
        </p:spPr>
        <p:style>
          <a:lnRef idx="3">
            <a:schemeClr val="lt1"/>
          </a:lnRef>
          <a:fillRef idx="1">
            <a:schemeClr val="accent4"/>
          </a:fillRef>
          <a:effectRef idx="1">
            <a:schemeClr val="accent4"/>
          </a:effectRef>
          <a:fontRef idx="minor">
            <a:schemeClr val="lt1"/>
          </a:fontRef>
        </p:style>
        <p:txBody>
          <a:bodyPr>
            <a:noAutofit/>
          </a:bodyPr>
          <a:lstStyle/>
          <a:p>
            <a:pPr algn="just"/>
            <a:r>
              <a:rPr lang="ar-IQ" sz="2800" dirty="0">
                <a:latin typeface="Simplified Arabic" pitchFamily="18" charset="-78"/>
                <a:cs typeface="Simplified Arabic" pitchFamily="18" charset="-78"/>
              </a:rPr>
              <a:t>اكد ادلر ان سلوك الانسان تحركه الحوافز الاجتماعية ، باعتبار ان الانسان كائن اجتماعي , مرتبط بالآخر ويمارس انشطة اجتماعية ويكتسب اثناء نموه اسلوب حياة , ويتسم بالتعاون والاجتماعية وبمعنى اخر يتم تطبيع الفرد اجتماعيا من خلال تعرضه للعلاقات الاجتماعية ، ويعد الاهتمام الاجتماعي في الفرد فطري النشئة  , الا ان شكل العلاقات الاجتماعية وصيغتها تتحدد بنوع المجتمع , ونوع النظم الاجتماعية السائدة فيه ، وعليه فللإنسان بالفطرة اهتمامات اجتماعية ،  كما ان الشخصية عند ادلر متفردة , كذلك ذات الفرد " فريدة " بدورها والشعور في تصوره هو مركز الشخصية والانسان يعيش شاعرا بذاته , قادرا على تخطي الصعاب ومن ثم يتسم سلوكه بالقصدية  ، فكل فرد في راي ادلر هو اساسا مخلوق اجتماعي وليس بايولوجي ، وان الشخصية تصوغها البيئة الاجتماعية الفردية والتفاعلات ولم تصغها الحاجات البيولوجية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3050"/>
            <a:ext cx="8186766" cy="4364241"/>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20000"/>
          </a:bodyPr>
          <a:lstStyle/>
          <a:p>
            <a:pPr algn="just"/>
            <a:r>
              <a:rPr lang="ar-IQ" sz="2800" dirty="0" smtClean="0">
                <a:latin typeface="Simplified Arabic" pitchFamily="18" charset="-78"/>
                <a:cs typeface="Simplified Arabic" pitchFamily="18" charset="-78"/>
              </a:rPr>
              <a:t>الشعور </a:t>
            </a:r>
            <a:r>
              <a:rPr lang="ar-IQ" sz="2800" dirty="0">
                <a:latin typeface="Simplified Arabic" pitchFamily="18" charset="-78"/>
                <a:cs typeface="Simplified Arabic" pitchFamily="18" charset="-78"/>
              </a:rPr>
              <a:t>بالنقص </a:t>
            </a:r>
            <a:r>
              <a:rPr lang="en-US" sz="2800" dirty="0">
                <a:latin typeface="Simplified Arabic" pitchFamily="18" charset="-78"/>
                <a:cs typeface="Simplified Arabic" pitchFamily="18" charset="-78"/>
              </a:rPr>
              <a:t>Inferiority feeling</a:t>
            </a:r>
            <a:r>
              <a:rPr lang="ar-IQ" sz="2800" dirty="0">
                <a:latin typeface="Simplified Arabic" pitchFamily="18" charset="-78"/>
                <a:cs typeface="Simplified Arabic" pitchFamily="18" charset="-78"/>
              </a:rPr>
              <a:t> : الشعور بالنقص من التغييرات التي صاغها ادلر ولقيت قبولا لدى علماء النفس بل لدى عامة الناس ، فالشعور بالنقص هو حالة عامة عند الناس جميعا وليست اشارة الى اضطراب نفسي وعد ادلر مشاعر النقص هي اساس كل نشاط انساني هادف الى النمو والتطور وهو ناتج عن محاولات الفرد المختلفة بقصد تعويض هذا النقص سواء أكان هذا النقص حقيقيا او متوهما وبقصد التصدي لهذا الشعور بالنقص فان الفرد يحاول جاهدا تحقيق اعلى الدرجات ، تبدا مشاعر النقص منذ الطفولة تبدا العملية في فترة الرضاعة حسبما يقول ادلر ، فالرضيع صغير يعتمد كليا على الكبار ، يعتقد ادلر بان الرضيع واع لسلطة والديه الكبيرة نسبيا وقوتها وهو أي الرضيع مدرك لليأس من مقاومة تلك السلطة او تحديها وكنتيجة لذلك تنشأ لدى الرضيع مشاعر النقص بالمقارنة بالاشخاص الاقوياء في بيئته ، </a:t>
            </a:r>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IQ" b="1" dirty="0"/>
              <a:t>اهم المفاهيم التي طرحها ادلر :</a:t>
            </a:r>
            <a:r>
              <a:rPr lang="en-US" dirty="0"/>
              <a:t/>
            </a:r>
            <a:br>
              <a:rPr lang="en-US" dirty="0"/>
            </a:b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normAutofit lnSpcReduction="10000"/>
          </a:bodyPr>
          <a:lstStyle/>
          <a:p>
            <a:pPr algn="just"/>
            <a:r>
              <a:rPr lang="ar-IQ" dirty="0">
                <a:latin typeface="Simplified Arabic" pitchFamily="18" charset="-78"/>
                <a:cs typeface="Simplified Arabic" pitchFamily="18" charset="-78"/>
              </a:rPr>
              <a:t>ان عقدة النقص يمكن ان تنشأ وتتكون بثلاث طرق في الطفولة : النقص العضوي ، التدليل ، الاهمال </a:t>
            </a:r>
            <a:endParaRPr lang="en-US" dirty="0">
              <a:latin typeface="Simplified Arabic" pitchFamily="18" charset="-78"/>
              <a:cs typeface="Simplified Arabic" pitchFamily="18" charset="-78"/>
            </a:endParaRPr>
          </a:p>
          <a:p>
            <a:pPr algn="just"/>
            <a:r>
              <a:rPr lang="ar-IQ" dirty="0">
                <a:latin typeface="Simplified Arabic" pitchFamily="18" charset="-78"/>
                <a:cs typeface="Simplified Arabic" pitchFamily="18" charset="-78"/>
              </a:rPr>
              <a:t>الطفل الذي يعاني من قصور عضوي مثلا الطفل ضعيف الجسم قد يركز على تقوية جسمه وعضلاته بحيث يصبح رياضيا ، يقول </a:t>
            </a:r>
            <a:r>
              <a:rPr lang="ar-IQ" dirty="0" smtClean="0">
                <a:latin typeface="Simplified Arabic" pitchFamily="18" charset="-78"/>
                <a:cs typeface="Simplified Arabic" pitchFamily="18" charset="-78"/>
              </a:rPr>
              <a:t>ادلر ان </a:t>
            </a:r>
            <a:r>
              <a:rPr lang="ar-IQ" dirty="0">
                <a:latin typeface="Simplified Arabic" pitchFamily="18" charset="-78"/>
                <a:cs typeface="Simplified Arabic" pitchFamily="18" charset="-78"/>
              </a:rPr>
              <a:t>اصابة الفرد بمرض ما في عضو خاص بالجسم يشير الى ضعف بناء او تكوين هذا العضو ويشير بهذا الصدد الى ان الشخص المصاب بعجز او قصور في عضوا ما , يحاول في الغالب تعويض هذا النقص او العجز بالعمل على تقوية هذا العضو بالمزيد من العمل او التدريب، ثم تطور هذا المفهوم لديه ولم يصبح قاصرا على النقص العضوي فحسب ولكنه اصبح يعنى الشعور بالنقص عامة ، وقد يتضمن هذا الشعور بالنقص نواحي نفسية او اجتماعية وغير النواحي العضوية وحين يحس الانسان بهذا الدونية يدفعه هذا الشعور للتعويض الزائد ، وبهذا الصدد يقول ادلر الان بدأت ارى بوضوح في كل ظاهرة نفسية ( النضال من اجل التفوق ) .</a:t>
            </a:r>
            <a:endParaRPr lang="en-US" dirty="0">
              <a:latin typeface="Simplified Arabic" pitchFamily="18" charset="-78"/>
              <a:cs typeface="Simplified Arabic" pitchFamily="18" charset="-78"/>
            </a:endParaRPr>
          </a:p>
          <a:p>
            <a:pPr algn="just"/>
            <a:endParaRPr lang="ar-IQ" dirty="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329642" cy="5697559"/>
          </a:xfrm>
        </p:spPr>
        <p:style>
          <a:lnRef idx="3">
            <a:schemeClr val="lt1"/>
          </a:lnRef>
          <a:fillRef idx="1">
            <a:schemeClr val="accent4"/>
          </a:fillRef>
          <a:effectRef idx="1">
            <a:schemeClr val="accent4"/>
          </a:effectRef>
          <a:fontRef idx="minor">
            <a:schemeClr val="lt1"/>
          </a:fontRef>
        </p:style>
        <p:txBody>
          <a:bodyPr>
            <a:normAutofit fontScale="92500"/>
          </a:bodyPr>
          <a:lstStyle/>
          <a:p>
            <a:pPr algn="just"/>
            <a:r>
              <a:rPr lang="ar-IQ" dirty="0">
                <a:latin typeface="Simplified Arabic" pitchFamily="18" charset="-78"/>
                <a:cs typeface="Simplified Arabic" pitchFamily="18" charset="-78"/>
              </a:rPr>
              <a:t>اما الدلال الزائد فيمكن ان يقود الى مركب النقص ، اذ يكون الطفل هو مركز الانتباه في البيت تشبع كل حاجاته ولا يهمل منها الا القليل ، تحت هذه الظروف من الطبيعي ان تنشأ لدى الطفل فكرة بانه هو الشخص الاكثر اهمية في أي موقف وان الاخرين يجب ان يكونوا خاضعين له ، تاتي الهزة العنيفة للطفل هي في دخوله المدرسة ، اذ لم يعد مركز الاهتمام كذلك هناك امران في المدرسة هما الطاعة والضبط فهو لم يتعود على رفض حاجاته ، لكن في المدرسة كل شيء حسب اوقاته فالاكل والخروج والدخول والجلوس والنهوض والتغوط والنظافة ،هذه كلها لم يتعود عليها الطفل عندها تكون الهزة العنيفة التي لايكون الطفل مهيئا للتغلب عليها ، فالاطفال المدللين لديهم القليل من الشعور الاجتماعي وهم قليلوا الصبر مع الاخرين فلم يتعلموا ان ينتظروا لما يريدون كما لم يتعلم هكذا اطفال التغلب على الصعوبات ويكيفوا انفسهم للاخرين ، عندما تواجههم عقبات تعوق ابتهاجهم يتكون لديهم الاعتقاد بان نقص قدرتهم هي التي تخذلهم ، معنى ذلك انهم يرجعون سبب فشلهم الى نقص في قدراتهم وبالتالي يصبح النقص داخل الفرد لاحساسه لضعف قدراته ،هكذا ينمو مركب النقص </a:t>
            </a:r>
            <a:r>
              <a:rPr lang="ar-IQ" dirty="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58204" cy="5554683"/>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a:latin typeface="Simplified Arabic" pitchFamily="18" charset="-78"/>
                <a:cs typeface="Simplified Arabic" pitchFamily="18" charset="-78"/>
              </a:rPr>
              <a:t>اما الاهمال الزائد فيكون فيه الطفل منبوذ ومهمل وغير مرغوب فيه وتتسم طفولته بانعدام الحب والطانينة بسبب عدم اكتراث الوالدين او حتى كرههم له وكنتيجة لذلك قد ينمو لدى الطفل مشاعر الدونية وينظر لكل شخص بانه غير موضع ثقته ، فالطفل هنا يكون فاقدا للحب والعطف والرعاية والاهتمام وبالتاي فهو يفقد ثقته بالوالدين كون ان الطفل يشعر بالثقة من مع الوالدين عندما يوفروا له الحب والحنان ويعمم ذلك على العالم الخارجي اما اذا حدث العكس وفقد الثقة بالوالدين فانه يعمم عدم الثقة هذه على العالم الخارجي فيبدو قاسيا جاف الوجدان شككا غير آمن وبالتالي يحاول تعويض هذا النقص باشكال شتى منها القسوة مع </a:t>
            </a:r>
            <a:r>
              <a:rPr lang="ar-IQ" dirty="0" smtClean="0">
                <a:latin typeface="Simplified Arabic" pitchFamily="18" charset="-78"/>
                <a:cs typeface="Simplified Arabic" pitchFamily="18" charset="-78"/>
              </a:rPr>
              <a:t>الاخرين</a:t>
            </a:r>
            <a:endParaRPr lang="en-US" dirty="0">
              <a:latin typeface="Simplified Arabic" pitchFamily="18" charset="-78"/>
              <a:cs typeface="Simplified Arabic" pitchFamily="18" charset="-78"/>
            </a:endParaRPr>
          </a:p>
          <a:p>
            <a:pPr algn="just"/>
            <a:r>
              <a:rPr lang="ar-IQ" dirty="0">
                <a:latin typeface="Simplified Arabic" pitchFamily="18" charset="-78"/>
                <a:cs typeface="Simplified Arabic" pitchFamily="18" charset="-78"/>
              </a:rPr>
              <a:t>مشاعر النقص هي التي تدفعنا الى الامام ، لكن لاي هدف ؟ وما هو الهدف الاخير الذي نكافح من اجله ؟ أهو فقط التخلص من مشاعر النقص ؟ لا فان ادلر ينظر للانسان كمكافح لشيء اكثر من هذا </a:t>
            </a:r>
            <a:endParaRPr lang="en-US" dirty="0">
              <a:latin typeface="Simplified Arabic" pitchFamily="18" charset="-78"/>
              <a:cs typeface="Simplified Arabic" pitchFamily="18" charset="-78"/>
            </a:endParaRPr>
          </a:p>
          <a:p>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58204" cy="5340369"/>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b="1" dirty="0">
                <a:latin typeface="Simplified Arabic" pitchFamily="18" charset="-78"/>
                <a:cs typeface="Simplified Arabic" pitchFamily="18" charset="-78"/>
              </a:rPr>
              <a:t>الكفاح من اجل التفوق </a:t>
            </a:r>
            <a:r>
              <a:rPr lang="ar-IQ" dirty="0">
                <a:latin typeface="Simplified Arabic" pitchFamily="18" charset="-78"/>
                <a:cs typeface="Simplified Arabic" pitchFamily="18" charset="-78"/>
              </a:rPr>
              <a:t>: هذا النضال او الكفاح يسير موازيا مع النمو الجسمي ويعد بمثابة ضرورة واقعية للحياة نفسها، ويعد النضال من اجل التفوق الاساس لطرح كل الحلول المتاحة والممكنة لمواجهة مشاكل الحياة ،  وتتبع كل وظائف الانسان الفرد هذا المفهوم ،اي ان كل وظائف الانسان الفرد تناضل من اجل اكتساب الثقة واليقين والمزيد من التفوق والسيطرة وهذه القوة المتمثلة في النضال , تدفع الفرد بصفة مستمرة ليتخطى الصعاب ، وليس هناك من نهاية لهذا الدافع ، اي ان الحث هنا يتسم بالاستمرارية ، ويدفع من اسفل الى اعلى، </a:t>
            </a:r>
            <a:r>
              <a:rPr lang="ar-AE" dirty="0">
                <a:latin typeface="Simplified Arabic" pitchFamily="18" charset="-78"/>
                <a:cs typeface="Simplified Arabic" pitchFamily="18" charset="-78"/>
              </a:rPr>
              <a:t>وقد يتضمن هذا الشعور بالنقص والنواحي النفسية او الاجتماعية غير النواحي والعضوية ، وحين يحسب الانسان بهذه الدونية يدفعه هذا الشعور للتعويض الزائد  </a:t>
            </a:r>
            <a:r>
              <a:rPr lang="en-US" dirty="0"/>
              <a:t>Over – Compensation </a:t>
            </a:r>
            <a:r>
              <a:rPr lang="ar-AE" dirty="0"/>
              <a:t> </a:t>
            </a: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TotalTime>
  <Words>2488</Words>
  <Application>Microsoft Office PowerPoint</Application>
  <PresentationFormat>On-screen Show (4:3)</PresentationFormat>
  <Paragraphs>37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       نظرية ادلر في الشخصية </vt:lpstr>
      <vt:lpstr>Slide 2</vt:lpstr>
      <vt:lpstr>Slide 3</vt:lpstr>
      <vt:lpstr>Slide 4</vt:lpstr>
      <vt:lpstr>اهم المفاهيم التي طرحها ادلر : </vt:lpstr>
      <vt:lpstr>Slide 6</vt:lpstr>
      <vt:lpstr>Slide 7</vt:lpstr>
      <vt:lpstr>Slide 8</vt:lpstr>
      <vt:lpstr>Slide 9</vt:lpstr>
      <vt:lpstr>Slide 10</vt:lpstr>
      <vt:lpstr>Slide 11</vt:lpstr>
      <vt:lpstr>Slide 12</vt:lpstr>
      <vt:lpstr>العصاب عند ادلر : </vt:lpstr>
      <vt:lpstr>تفسير السلوك الإجرامي عند أدلر: </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ادلر في الشخصية </dc:title>
  <dc:creator>pc</dc:creator>
  <cp:lastModifiedBy>pc</cp:lastModifiedBy>
  <cp:revision>11</cp:revision>
  <dcterms:created xsi:type="dcterms:W3CDTF">2019-02-16T12:49:24Z</dcterms:created>
  <dcterms:modified xsi:type="dcterms:W3CDTF">2019-02-16T13:59:51Z</dcterms:modified>
</cp:coreProperties>
</file>