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4380"/>
    <p:restoredTop sz="94660"/>
  </p:normalViewPr>
  <p:slideViewPr>
    <p:cSldViewPr>
      <p:cViewPr varScale="1">
        <p:scale>
          <a:sx n="66" d="100"/>
          <a:sy n="66" d="100"/>
        </p:scale>
        <p:origin x="-150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FC62D175-0D42-4929-83CD-D24093A0B757}" type="datetimeFigureOut">
              <a:rPr lang="ar-IQ" smtClean="0"/>
              <a:t>14/01/1440</a:t>
            </a:fld>
            <a:endParaRPr lang="ar-IQ"/>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ar-IQ"/>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F7B42116-0963-4883-96B1-82E93324B6FB}" type="slidenum">
              <a:rPr lang="ar-IQ" smtClean="0"/>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C62D175-0D42-4929-83CD-D24093A0B757}" type="datetimeFigureOut">
              <a:rPr lang="ar-IQ" smtClean="0"/>
              <a:t>14/01/1440</a:t>
            </a:fld>
            <a:endParaRPr lang="ar-IQ"/>
          </a:p>
        </p:txBody>
      </p:sp>
      <p:sp>
        <p:nvSpPr>
          <p:cNvPr id="5" name="Footer Placeholder 4"/>
          <p:cNvSpPr>
            <a:spLocks noGrp="1"/>
          </p:cNvSpPr>
          <p:nvPr>
            <p:ph type="ftr" sz="quarter" idx="11"/>
          </p:nvPr>
        </p:nvSpPr>
        <p:spPr/>
        <p:txBody>
          <a:bodyPr/>
          <a:lstStyle>
            <a:extLst/>
          </a:lstStyle>
          <a:p>
            <a:endParaRPr lang="ar-IQ"/>
          </a:p>
        </p:txBody>
      </p:sp>
      <p:sp>
        <p:nvSpPr>
          <p:cNvPr id="6" name="Slide Number Placeholder 5"/>
          <p:cNvSpPr>
            <a:spLocks noGrp="1"/>
          </p:cNvSpPr>
          <p:nvPr>
            <p:ph type="sldNum" sz="quarter" idx="12"/>
          </p:nvPr>
        </p:nvSpPr>
        <p:spPr/>
        <p:txBody>
          <a:bodyPr/>
          <a:lstStyle>
            <a:extLst/>
          </a:lstStyle>
          <a:p>
            <a:fld id="{F7B42116-0963-4883-96B1-82E93324B6FB}"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C62D175-0D42-4929-83CD-D24093A0B757}" type="datetimeFigureOut">
              <a:rPr lang="ar-IQ" smtClean="0"/>
              <a:t>14/01/1440</a:t>
            </a:fld>
            <a:endParaRPr lang="ar-IQ"/>
          </a:p>
        </p:txBody>
      </p:sp>
      <p:sp>
        <p:nvSpPr>
          <p:cNvPr id="5" name="Footer Placeholder 4"/>
          <p:cNvSpPr>
            <a:spLocks noGrp="1"/>
          </p:cNvSpPr>
          <p:nvPr>
            <p:ph type="ftr" sz="quarter" idx="11"/>
          </p:nvPr>
        </p:nvSpPr>
        <p:spPr/>
        <p:txBody>
          <a:bodyPr/>
          <a:lstStyle>
            <a:extLst/>
          </a:lstStyle>
          <a:p>
            <a:endParaRPr lang="ar-IQ"/>
          </a:p>
        </p:txBody>
      </p:sp>
      <p:sp>
        <p:nvSpPr>
          <p:cNvPr id="6" name="Slide Number Placeholder 5"/>
          <p:cNvSpPr>
            <a:spLocks noGrp="1"/>
          </p:cNvSpPr>
          <p:nvPr>
            <p:ph type="sldNum" sz="quarter" idx="12"/>
          </p:nvPr>
        </p:nvSpPr>
        <p:spPr/>
        <p:txBody>
          <a:bodyPr/>
          <a:lstStyle>
            <a:extLst/>
          </a:lstStyle>
          <a:p>
            <a:fld id="{F7B42116-0963-4883-96B1-82E93324B6FB}" type="slidenum">
              <a:rPr lang="ar-IQ" smtClean="0"/>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C62D175-0D42-4929-83CD-D24093A0B757}" type="datetimeFigureOut">
              <a:rPr lang="ar-IQ" smtClean="0"/>
              <a:t>14/01/1440</a:t>
            </a:fld>
            <a:endParaRPr lang="ar-IQ"/>
          </a:p>
        </p:txBody>
      </p:sp>
      <p:sp>
        <p:nvSpPr>
          <p:cNvPr id="5" name="Footer Placeholder 4"/>
          <p:cNvSpPr>
            <a:spLocks noGrp="1"/>
          </p:cNvSpPr>
          <p:nvPr>
            <p:ph type="ftr" sz="quarter" idx="11"/>
          </p:nvPr>
        </p:nvSpPr>
        <p:spPr/>
        <p:txBody>
          <a:bodyPr/>
          <a:lstStyle>
            <a:extLst/>
          </a:lstStyle>
          <a:p>
            <a:endParaRPr lang="ar-IQ"/>
          </a:p>
        </p:txBody>
      </p:sp>
      <p:sp>
        <p:nvSpPr>
          <p:cNvPr id="6" name="Slide Number Placeholder 5"/>
          <p:cNvSpPr>
            <a:spLocks noGrp="1"/>
          </p:cNvSpPr>
          <p:nvPr>
            <p:ph type="sldNum" sz="quarter" idx="12"/>
          </p:nvPr>
        </p:nvSpPr>
        <p:spPr/>
        <p:txBody>
          <a:bodyPr/>
          <a:lstStyle>
            <a:extLst/>
          </a:lstStyle>
          <a:p>
            <a:fld id="{F7B42116-0963-4883-96B1-82E93324B6FB}" type="slidenum">
              <a:rPr lang="ar-IQ" smtClean="0"/>
              <a:t>‹#›</a:t>
            </a:fld>
            <a:endParaRPr lang="ar-IQ"/>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FC62D175-0D42-4929-83CD-D24093A0B757}" type="datetimeFigureOut">
              <a:rPr lang="ar-IQ" smtClean="0"/>
              <a:t>14/01/1440</a:t>
            </a:fld>
            <a:endParaRPr lang="ar-IQ"/>
          </a:p>
        </p:txBody>
      </p:sp>
      <p:sp>
        <p:nvSpPr>
          <p:cNvPr id="5" name="Footer Placeholder 4"/>
          <p:cNvSpPr>
            <a:spLocks noGrp="1"/>
          </p:cNvSpPr>
          <p:nvPr>
            <p:ph type="ftr" sz="quarter" idx="11"/>
          </p:nvPr>
        </p:nvSpPr>
        <p:spPr/>
        <p:txBody>
          <a:bodyPr/>
          <a:lstStyle>
            <a:extLst/>
          </a:lstStyle>
          <a:p>
            <a:endParaRPr lang="ar-IQ"/>
          </a:p>
        </p:txBody>
      </p:sp>
      <p:sp>
        <p:nvSpPr>
          <p:cNvPr id="6" name="Slide Number Placeholder 5"/>
          <p:cNvSpPr>
            <a:spLocks noGrp="1"/>
          </p:cNvSpPr>
          <p:nvPr>
            <p:ph type="sldNum" sz="quarter" idx="12"/>
          </p:nvPr>
        </p:nvSpPr>
        <p:spPr/>
        <p:txBody>
          <a:bodyPr/>
          <a:lstStyle>
            <a:extLst/>
          </a:lstStyle>
          <a:p>
            <a:fld id="{F7B42116-0963-4883-96B1-82E93324B6FB}" type="slidenum">
              <a:rPr lang="ar-IQ" smtClean="0"/>
              <a:t>‹#›</a:t>
            </a:fld>
            <a:endParaRPr lang="ar-IQ"/>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FC62D175-0D42-4929-83CD-D24093A0B757}" type="datetimeFigureOut">
              <a:rPr lang="ar-IQ" smtClean="0"/>
              <a:t>14/01/1440</a:t>
            </a:fld>
            <a:endParaRPr lang="ar-IQ"/>
          </a:p>
        </p:txBody>
      </p:sp>
      <p:sp>
        <p:nvSpPr>
          <p:cNvPr id="6" name="Footer Placeholder 5"/>
          <p:cNvSpPr>
            <a:spLocks noGrp="1"/>
          </p:cNvSpPr>
          <p:nvPr>
            <p:ph type="ftr" sz="quarter" idx="11"/>
          </p:nvPr>
        </p:nvSpPr>
        <p:spPr/>
        <p:txBody>
          <a:bodyPr/>
          <a:lstStyle>
            <a:extLst/>
          </a:lstStyle>
          <a:p>
            <a:endParaRPr lang="ar-IQ"/>
          </a:p>
        </p:txBody>
      </p:sp>
      <p:sp>
        <p:nvSpPr>
          <p:cNvPr id="7" name="Slide Number Placeholder 6"/>
          <p:cNvSpPr>
            <a:spLocks noGrp="1"/>
          </p:cNvSpPr>
          <p:nvPr>
            <p:ph type="sldNum" sz="quarter" idx="12"/>
          </p:nvPr>
        </p:nvSpPr>
        <p:spPr/>
        <p:txBody>
          <a:bodyPr/>
          <a:lstStyle>
            <a:extLst/>
          </a:lstStyle>
          <a:p>
            <a:fld id="{F7B42116-0963-4883-96B1-82E93324B6FB}" type="slidenum">
              <a:rPr lang="ar-IQ" smtClean="0"/>
              <a:t>‹#›</a:t>
            </a:fld>
            <a:endParaRPr lang="ar-IQ"/>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FC62D175-0D42-4929-83CD-D24093A0B757}" type="datetimeFigureOut">
              <a:rPr lang="ar-IQ" smtClean="0"/>
              <a:t>14/01/1440</a:t>
            </a:fld>
            <a:endParaRPr lang="ar-IQ"/>
          </a:p>
        </p:txBody>
      </p:sp>
      <p:sp>
        <p:nvSpPr>
          <p:cNvPr id="8" name="Footer Placeholder 7"/>
          <p:cNvSpPr>
            <a:spLocks noGrp="1"/>
          </p:cNvSpPr>
          <p:nvPr>
            <p:ph type="ftr" sz="quarter" idx="11"/>
          </p:nvPr>
        </p:nvSpPr>
        <p:spPr/>
        <p:txBody>
          <a:bodyPr/>
          <a:lstStyle>
            <a:extLst/>
          </a:lstStyle>
          <a:p>
            <a:endParaRPr lang="ar-IQ"/>
          </a:p>
        </p:txBody>
      </p:sp>
      <p:sp>
        <p:nvSpPr>
          <p:cNvPr id="9" name="Slide Number Placeholder 8"/>
          <p:cNvSpPr>
            <a:spLocks noGrp="1"/>
          </p:cNvSpPr>
          <p:nvPr>
            <p:ph type="sldNum" sz="quarter" idx="12"/>
          </p:nvPr>
        </p:nvSpPr>
        <p:spPr/>
        <p:txBody>
          <a:bodyPr/>
          <a:lstStyle>
            <a:extLst/>
          </a:lstStyle>
          <a:p>
            <a:fld id="{F7B42116-0963-4883-96B1-82E93324B6FB}" type="slidenum">
              <a:rPr lang="ar-IQ" smtClean="0"/>
              <a:t>‹#›</a:t>
            </a:fld>
            <a:endParaRPr lang="ar-IQ"/>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FC62D175-0D42-4929-83CD-D24093A0B757}" type="datetimeFigureOut">
              <a:rPr lang="ar-IQ" smtClean="0"/>
              <a:t>14/01/1440</a:t>
            </a:fld>
            <a:endParaRPr lang="ar-IQ"/>
          </a:p>
        </p:txBody>
      </p:sp>
      <p:sp>
        <p:nvSpPr>
          <p:cNvPr id="4" name="Footer Placeholder 3"/>
          <p:cNvSpPr>
            <a:spLocks noGrp="1"/>
          </p:cNvSpPr>
          <p:nvPr>
            <p:ph type="ftr" sz="quarter" idx="11"/>
          </p:nvPr>
        </p:nvSpPr>
        <p:spPr/>
        <p:txBody>
          <a:bodyPr/>
          <a:lstStyle>
            <a:extLst/>
          </a:lstStyle>
          <a:p>
            <a:endParaRPr lang="ar-IQ"/>
          </a:p>
        </p:txBody>
      </p:sp>
      <p:sp>
        <p:nvSpPr>
          <p:cNvPr id="5" name="Slide Number Placeholder 4"/>
          <p:cNvSpPr>
            <a:spLocks noGrp="1"/>
          </p:cNvSpPr>
          <p:nvPr>
            <p:ph type="sldNum" sz="quarter" idx="12"/>
          </p:nvPr>
        </p:nvSpPr>
        <p:spPr/>
        <p:txBody>
          <a:bodyPr/>
          <a:lstStyle>
            <a:extLst/>
          </a:lstStyle>
          <a:p>
            <a:fld id="{F7B42116-0963-4883-96B1-82E93324B6FB}" type="slidenum">
              <a:rPr lang="ar-IQ" smtClean="0"/>
              <a:t>‹#›</a:t>
            </a:fld>
            <a:endParaRPr lang="ar-IQ"/>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FC62D175-0D42-4929-83CD-D24093A0B757}" type="datetimeFigureOut">
              <a:rPr lang="ar-IQ" smtClean="0"/>
              <a:t>14/01/1440</a:t>
            </a:fld>
            <a:endParaRPr lang="ar-IQ"/>
          </a:p>
        </p:txBody>
      </p:sp>
      <p:sp>
        <p:nvSpPr>
          <p:cNvPr id="3" name="Footer Placeholder 2"/>
          <p:cNvSpPr>
            <a:spLocks noGrp="1"/>
          </p:cNvSpPr>
          <p:nvPr>
            <p:ph type="ftr" sz="quarter" idx="11"/>
          </p:nvPr>
        </p:nvSpPr>
        <p:spPr/>
        <p:txBody>
          <a:bodyPr/>
          <a:lstStyle>
            <a:extLst/>
          </a:lstStyle>
          <a:p>
            <a:endParaRPr lang="ar-IQ"/>
          </a:p>
        </p:txBody>
      </p:sp>
      <p:sp>
        <p:nvSpPr>
          <p:cNvPr id="4" name="Slide Number Placeholder 3"/>
          <p:cNvSpPr>
            <a:spLocks noGrp="1"/>
          </p:cNvSpPr>
          <p:nvPr>
            <p:ph type="sldNum" sz="quarter" idx="12"/>
          </p:nvPr>
        </p:nvSpPr>
        <p:spPr/>
        <p:txBody>
          <a:bodyPr/>
          <a:lstStyle>
            <a:extLst/>
          </a:lstStyle>
          <a:p>
            <a:fld id="{F7B42116-0963-4883-96B1-82E93324B6FB}" type="slidenum">
              <a:rPr lang="ar-IQ" smtClean="0"/>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FC62D175-0D42-4929-83CD-D24093A0B757}" type="datetimeFigureOut">
              <a:rPr lang="ar-IQ" smtClean="0"/>
              <a:t>14/01/1440</a:t>
            </a:fld>
            <a:endParaRPr lang="ar-IQ"/>
          </a:p>
        </p:txBody>
      </p:sp>
      <p:sp>
        <p:nvSpPr>
          <p:cNvPr id="6" name="Footer Placeholder 5"/>
          <p:cNvSpPr>
            <a:spLocks noGrp="1"/>
          </p:cNvSpPr>
          <p:nvPr>
            <p:ph type="ftr" sz="quarter" idx="11"/>
          </p:nvPr>
        </p:nvSpPr>
        <p:spPr/>
        <p:txBody>
          <a:bodyPr/>
          <a:lstStyle>
            <a:extLst/>
          </a:lstStyle>
          <a:p>
            <a:endParaRPr lang="ar-IQ"/>
          </a:p>
        </p:txBody>
      </p:sp>
      <p:sp>
        <p:nvSpPr>
          <p:cNvPr id="7" name="Slide Number Placeholder 6"/>
          <p:cNvSpPr>
            <a:spLocks noGrp="1"/>
          </p:cNvSpPr>
          <p:nvPr>
            <p:ph type="sldNum" sz="quarter" idx="12"/>
          </p:nvPr>
        </p:nvSpPr>
        <p:spPr/>
        <p:txBody>
          <a:bodyPr/>
          <a:lstStyle>
            <a:extLst/>
          </a:lstStyle>
          <a:p>
            <a:fld id="{F7B42116-0963-4883-96B1-82E93324B6FB}" type="slidenum">
              <a:rPr lang="ar-IQ" smtClean="0"/>
              <a:t>‹#›</a:t>
            </a:fld>
            <a:endParaRPr lang="ar-IQ"/>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FC62D175-0D42-4929-83CD-D24093A0B757}" type="datetimeFigureOut">
              <a:rPr lang="ar-IQ" smtClean="0"/>
              <a:t>14/01/1440</a:t>
            </a:fld>
            <a:endParaRPr lang="ar-IQ"/>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ar-IQ"/>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F7B42116-0963-4883-96B1-82E93324B6FB}" type="slidenum">
              <a:rPr lang="ar-IQ" smtClean="0"/>
              <a:t>‹#›</a:t>
            </a:fld>
            <a:endParaRPr lang="ar-IQ"/>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FC62D175-0D42-4929-83CD-D24093A0B757}" type="datetimeFigureOut">
              <a:rPr lang="ar-IQ" smtClean="0"/>
              <a:t>14/01/1440</a:t>
            </a:fld>
            <a:endParaRPr lang="ar-IQ"/>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ar-IQ"/>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F7B42116-0963-4883-96B1-82E93324B6FB}" type="slidenum">
              <a:rPr lang="ar-IQ" smtClean="0"/>
              <a:t>‹#›</a:t>
            </a:fld>
            <a:endParaRPr lang="ar-IQ"/>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1"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r" rtl="1"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r" rtl="1"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r" rtl="1"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r" rtl="1"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r" rtl="1"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r" rtl="1"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r" rtl="1"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85926"/>
            <a:ext cx="6529406" cy="1357322"/>
          </a:xfrm>
        </p:spPr>
        <p:style>
          <a:lnRef idx="1">
            <a:schemeClr val="accent1"/>
          </a:lnRef>
          <a:fillRef idx="2">
            <a:schemeClr val="accent1"/>
          </a:fillRef>
          <a:effectRef idx="1">
            <a:schemeClr val="accent1"/>
          </a:effectRef>
          <a:fontRef idx="minor">
            <a:schemeClr val="dk1"/>
          </a:fontRef>
        </p:style>
        <p:txBody>
          <a:bodyPr/>
          <a:lstStyle/>
          <a:p>
            <a:r>
              <a:rPr lang="ar-IQ" dirty="0" smtClean="0"/>
              <a:t>محاضرات في نظريات التعلم </a:t>
            </a:r>
            <a:endParaRPr lang="ar-IQ" dirty="0"/>
          </a:p>
        </p:txBody>
      </p:sp>
      <p:sp>
        <p:nvSpPr>
          <p:cNvPr id="3" name="Subtitle 2"/>
          <p:cNvSpPr>
            <a:spLocks noGrp="1"/>
          </p:cNvSpPr>
          <p:nvPr>
            <p:ph type="subTitle" idx="1"/>
          </p:nvPr>
        </p:nvSpPr>
        <p:spPr>
          <a:xfrm>
            <a:off x="571472" y="3500438"/>
            <a:ext cx="6672282" cy="1310873"/>
          </a:xfrm>
        </p:spPr>
        <p:style>
          <a:lnRef idx="1">
            <a:schemeClr val="accent1"/>
          </a:lnRef>
          <a:fillRef idx="2">
            <a:schemeClr val="accent1"/>
          </a:fillRef>
          <a:effectRef idx="1">
            <a:schemeClr val="accent1"/>
          </a:effectRef>
          <a:fontRef idx="minor">
            <a:schemeClr val="dk1"/>
          </a:fontRef>
        </p:style>
        <p:txBody>
          <a:bodyPr/>
          <a:lstStyle/>
          <a:p>
            <a:r>
              <a:rPr lang="ar-IQ" dirty="0" smtClean="0"/>
              <a:t>                          الاستاذ الدكتور </a:t>
            </a:r>
          </a:p>
          <a:p>
            <a:r>
              <a:rPr lang="ar-IQ" dirty="0" smtClean="0"/>
              <a:t>                          حيدر كريم سكر </a:t>
            </a:r>
            <a:endParaRPr lang="ar-IQ"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714488"/>
            <a:ext cx="8115328" cy="4292803"/>
          </a:xfrm>
        </p:spPr>
        <p:style>
          <a:lnRef idx="2">
            <a:schemeClr val="accent4">
              <a:shade val="50000"/>
            </a:schemeClr>
          </a:lnRef>
          <a:fillRef idx="1">
            <a:schemeClr val="accent4"/>
          </a:fillRef>
          <a:effectRef idx="0">
            <a:schemeClr val="accent4"/>
          </a:effectRef>
          <a:fontRef idx="minor">
            <a:schemeClr val="lt1"/>
          </a:fontRef>
        </p:style>
        <p:txBody>
          <a:bodyPr>
            <a:normAutofit/>
          </a:bodyPr>
          <a:lstStyle/>
          <a:p>
            <a:pPr algn="just"/>
            <a:r>
              <a:rPr lang="ar-IQ" dirty="0"/>
              <a:t>1</a:t>
            </a:r>
            <a:r>
              <a:rPr lang="ar-IQ" sz="3000" dirty="0">
                <a:latin typeface="Simplified Arabic" pitchFamily="18" charset="-78"/>
                <a:cs typeface="Simplified Arabic" pitchFamily="18" charset="-78"/>
              </a:rPr>
              <a:t>ـــ </a:t>
            </a:r>
            <a:r>
              <a:rPr lang="ar-SA" sz="3000" dirty="0">
                <a:latin typeface="Simplified Arabic" pitchFamily="18" charset="-78"/>
                <a:cs typeface="Simplified Arabic" pitchFamily="18" charset="-78"/>
              </a:rPr>
              <a:t>الدوافع : </a:t>
            </a:r>
            <a:endParaRPr lang="ar-IQ" sz="3000" dirty="0" smtClean="0">
              <a:latin typeface="Simplified Arabic" pitchFamily="18" charset="-78"/>
              <a:cs typeface="Simplified Arabic" pitchFamily="18" charset="-78"/>
            </a:endParaRPr>
          </a:p>
          <a:p>
            <a:pPr algn="just"/>
            <a:r>
              <a:rPr lang="ar-SA" sz="3000" dirty="0" smtClean="0">
                <a:latin typeface="Simplified Arabic" pitchFamily="18" charset="-78"/>
                <a:cs typeface="Simplified Arabic" pitchFamily="18" charset="-78"/>
              </a:rPr>
              <a:t>2ـــ </a:t>
            </a:r>
            <a:r>
              <a:rPr lang="ar-SA" sz="3000" dirty="0">
                <a:latin typeface="Simplified Arabic" pitchFamily="18" charset="-78"/>
                <a:cs typeface="Simplified Arabic" pitchFamily="18" charset="-78"/>
              </a:rPr>
              <a:t>النضج </a:t>
            </a:r>
            <a:r>
              <a:rPr lang="ar-SA" sz="3000" dirty="0" smtClean="0">
                <a:latin typeface="Simplified Arabic" pitchFamily="18" charset="-78"/>
                <a:cs typeface="Simplified Arabic" pitchFamily="18" charset="-78"/>
              </a:rPr>
              <a:t>:</a:t>
            </a:r>
            <a:endParaRPr lang="en-US" sz="3000" dirty="0">
              <a:latin typeface="Simplified Arabic" pitchFamily="18" charset="-78"/>
              <a:cs typeface="Simplified Arabic" pitchFamily="18" charset="-78"/>
            </a:endParaRPr>
          </a:p>
          <a:p>
            <a:pPr algn="just"/>
            <a:r>
              <a:rPr lang="ar-SA" sz="3000" dirty="0">
                <a:latin typeface="Simplified Arabic" pitchFamily="18" charset="-78"/>
                <a:cs typeface="Simplified Arabic" pitchFamily="18" charset="-78"/>
              </a:rPr>
              <a:t>3ـــ الممارسة </a:t>
            </a:r>
            <a:r>
              <a:rPr lang="ar-SA" sz="3000" dirty="0" smtClean="0">
                <a:latin typeface="Simplified Arabic" pitchFamily="18" charset="-78"/>
                <a:cs typeface="Simplified Arabic" pitchFamily="18" charset="-78"/>
              </a:rPr>
              <a:t>:</a:t>
            </a:r>
            <a:endParaRPr lang="ar-IQ" dirty="0"/>
          </a:p>
        </p:txBody>
      </p:sp>
      <p:sp>
        <p:nvSpPr>
          <p:cNvPr id="2" name="Title 1"/>
          <p:cNvSpPr>
            <a:spLocks noGrp="1"/>
          </p:cNvSpPr>
          <p:nvPr>
            <p:ph type="title"/>
          </p:nvPr>
        </p:nvSpPr>
        <p:spPr/>
        <p:style>
          <a:lnRef idx="2">
            <a:schemeClr val="accent2">
              <a:shade val="50000"/>
            </a:schemeClr>
          </a:lnRef>
          <a:fillRef idx="1">
            <a:schemeClr val="accent2"/>
          </a:fillRef>
          <a:effectRef idx="0">
            <a:schemeClr val="accent2"/>
          </a:effectRef>
          <a:fontRef idx="minor">
            <a:schemeClr val="lt1"/>
          </a:fontRef>
        </p:style>
        <p:txBody>
          <a:bodyPr>
            <a:normAutofit/>
          </a:bodyPr>
          <a:lstStyle/>
          <a:p>
            <a:pPr algn="r"/>
            <a:r>
              <a:rPr lang="ar-SA" sz="2800" b="1" dirty="0">
                <a:latin typeface="Simplified Arabic" pitchFamily="18" charset="-78"/>
                <a:cs typeface="Simplified Arabic" pitchFamily="18" charset="-78"/>
              </a:rPr>
              <a:t>شروط التعلم</a:t>
            </a:r>
            <a:r>
              <a:rPr lang="ar-SA" sz="2800" b="1" dirty="0" smtClean="0">
                <a:latin typeface="Simplified Arabic" pitchFamily="18" charset="-78"/>
                <a:cs typeface="Simplified Arabic" pitchFamily="18" charset="-78"/>
              </a:rPr>
              <a:t>:</a:t>
            </a:r>
            <a:endParaRPr lang="ar-IQ" sz="2800" dirty="0">
              <a:latin typeface="Simplified Arabic" pitchFamily="18" charset="-78"/>
              <a:cs typeface="Simplified Arabic" pitchFamily="18" charset="-78"/>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57364"/>
            <a:ext cx="8115328" cy="4149927"/>
          </a:xfrm>
        </p:spPr>
        <p:style>
          <a:lnRef idx="2">
            <a:schemeClr val="accent4">
              <a:shade val="50000"/>
            </a:schemeClr>
          </a:lnRef>
          <a:fillRef idx="1">
            <a:schemeClr val="accent4"/>
          </a:fillRef>
          <a:effectRef idx="0">
            <a:schemeClr val="accent4"/>
          </a:effectRef>
          <a:fontRef idx="minor">
            <a:schemeClr val="lt1"/>
          </a:fontRef>
        </p:style>
        <p:txBody>
          <a:bodyPr>
            <a:noAutofit/>
          </a:bodyPr>
          <a:lstStyle/>
          <a:p>
            <a:pPr algn="just"/>
            <a:r>
              <a:rPr lang="ar-SA" sz="2400" dirty="0">
                <a:latin typeface="Simplified Arabic" pitchFamily="18" charset="-78"/>
                <a:cs typeface="Simplified Arabic" pitchFamily="18" charset="-78"/>
              </a:rPr>
              <a:t>يرى (بلوم):" أن موضوعات التعلم تتفرع إلى ثلاثة</a:t>
            </a:r>
            <a:r>
              <a:rPr lang="en-US" sz="2400" dirty="0">
                <a:latin typeface="Simplified Arabic" pitchFamily="18" charset="-78"/>
                <a:cs typeface="Simplified Arabic" pitchFamily="18" charset="-78"/>
              </a:rPr>
              <a:t>: </a:t>
            </a:r>
          </a:p>
          <a:p>
            <a:pPr algn="just"/>
            <a:r>
              <a:rPr lang="ar-SA" sz="2400" dirty="0">
                <a:latin typeface="Simplified Arabic" pitchFamily="18" charset="-78"/>
                <a:cs typeface="Simplified Arabic" pitchFamily="18" charset="-78"/>
              </a:rPr>
              <a:t>موضوعات معرفية وتشمل الموضوعات التي تهتم بالمعرفة والمهارات العقلية. </a:t>
            </a:r>
            <a:endParaRPr lang="en-US" sz="2400" dirty="0">
              <a:latin typeface="Simplified Arabic" pitchFamily="18" charset="-78"/>
              <a:cs typeface="Simplified Arabic" pitchFamily="18" charset="-78"/>
            </a:endParaRPr>
          </a:p>
          <a:p>
            <a:pPr algn="just"/>
            <a:r>
              <a:rPr lang="ar-SA" sz="2400" dirty="0">
                <a:latin typeface="Simplified Arabic" pitchFamily="18" charset="-78"/>
                <a:cs typeface="Simplified Arabic" pitchFamily="18" charset="-78"/>
              </a:rPr>
              <a:t>موضوعات وجدانية و تُعنى بالميول ، والإهتمامات ، والمواقفوالقيم. </a:t>
            </a:r>
            <a:endParaRPr lang="en-US" sz="2400" dirty="0">
              <a:latin typeface="Simplified Arabic" pitchFamily="18" charset="-78"/>
              <a:cs typeface="Simplified Arabic" pitchFamily="18" charset="-78"/>
            </a:endParaRPr>
          </a:p>
          <a:p>
            <a:pPr algn="just"/>
            <a:r>
              <a:rPr lang="ar-SA" sz="2400" dirty="0">
                <a:latin typeface="Simplified Arabic" pitchFamily="18" charset="-78"/>
                <a:cs typeface="Simplified Arabic" pitchFamily="18" charset="-78"/>
              </a:rPr>
              <a:t>موضوعات حس حركية و تهتم بالأعمال اليدوية ، والتعبير الجسدي ، والتعبير اللفظي". </a:t>
            </a:r>
            <a:endParaRPr lang="en-US" sz="2400" dirty="0">
              <a:latin typeface="Simplified Arabic" pitchFamily="18" charset="-78"/>
              <a:cs typeface="Simplified Arabic" pitchFamily="18" charset="-78"/>
            </a:endParaRPr>
          </a:p>
          <a:p>
            <a:pPr algn="just"/>
            <a:r>
              <a:rPr lang="ar-SA" sz="2400" dirty="0">
                <a:latin typeface="Simplified Arabic" pitchFamily="18" charset="-78"/>
                <a:cs typeface="Simplified Arabic" pitchFamily="18" charset="-78"/>
              </a:rPr>
              <a:t>في حين يرى (كوني):" أن موضوعات التعلم تتقسم إلى خمسة أقسام المواقف-</a:t>
            </a:r>
            <a:endParaRPr lang="en-US" sz="2400" dirty="0">
              <a:latin typeface="Simplified Arabic" pitchFamily="18" charset="-78"/>
              <a:cs typeface="Simplified Arabic" pitchFamily="18" charset="-78"/>
            </a:endParaRPr>
          </a:p>
          <a:p>
            <a:pPr algn="just"/>
            <a:r>
              <a:rPr lang="ar-SA" sz="2400" dirty="0">
                <a:latin typeface="Simplified Arabic" pitchFamily="18" charset="-78"/>
                <a:cs typeface="Simplified Arabic" pitchFamily="18" charset="-78"/>
              </a:rPr>
              <a:t> المهارات الحركية- المهارات اللفظية- المهارات العقلية</a:t>
            </a:r>
            <a:r>
              <a:rPr lang="en-US" sz="2400" dirty="0">
                <a:latin typeface="Simplified Arabic" pitchFamily="18" charset="-78"/>
                <a:cs typeface="Simplified Arabic" pitchFamily="18" charset="-78"/>
              </a:rPr>
              <a:t>- </a:t>
            </a:r>
            <a:r>
              <a:rPr lang="ar-SA" sz="2400" dirty="0">
                <a:latin typeface="Simplified Arabic" pitchFamily="18" charset="-78"/>
                <a:cs typeface="Simplified Arabic" pitchFamily="18" charset="-78"/>
              </a:rPr>
              <a:t>الإستراتيجيات المعرفية".</a:t>
            </a:r>
            <a:endParaRPr lang="en-US" sz="2400" dirty="0">
              <a:latin typeface="Simplified Arabic" pitchFamily="18" charset="-78"/>
              <a:cs typeface="Simplified Arabic" pitchFamily="18" charset="-78"/>
            </a:endParaRPr>
          </a:p>
          <a:p>
            <a:pPr algn="just"/>
            <a:r>
              <a:rPr lang="ar-SA" sz="2400" dirty="0">
                <a:latin typeface="Simplified Arabic" pitchFamily="18" charset="-78"/>
                <a:cs typeface="Simplified Arabic" pitchFamily="18" charset="-78"/>
              </a:rPr>
              <a:t> أما (تارديف) فهوينتمي إلى المقاربة المعرفية في التعلم التي تركز على المعرفة ، ويؤكد:" أن التعلم معرفي وموضوعاته معرفية وهي ثلاثة أنواع: المعارف المثيرة- المعارف الإجرائية- المعارف الشرطية</a:t>
            </a:r>
            <a:r>
              <a:rPr lang="en-US" sz="2400" dirty="0">
                <a:latin typeface="Simplified Arabic" pitchFamily="18" charset="-78"/>
                <a:cs typeface="Simplified Arabic" pitchFamily="18" charset="-78"/>
              </a:rPr>
              <a:t>".</a:t>
            </a:r>
          </a:p>
        </p:txBody>
      </p:sp>
      <p:sp>
        <p:nvSpPr>
          <p:cNvPr id="2" name="Title 1"/>
          <p:cNvSpPr>
            <a:spLocks noGrp="1"/>
          </p:cNvSpPr>
          <p:nvPr>
            <p:ph type="title"/>
          </p:nvPr>
        </p:nvSpPr>
        <p:spPr/>
        <p:style>
          <a:lnRef idx="2">
            <a:schemeClr val="accent2">
              <a:shade val="50000"/>
            </a:schemeClr>
          </a:lnRef>
          <a:fillRef idx="1">
            <a:schemeClr val="accent2"/>
          </a:fillRef>
          <a:effectRef idx="0">
            <a:schemeClr val="accent2"/>
          </a:effectRef>
          <a:fontRef idx="minor">
            <a:schemeClr val="lt1"/>
          </a:fontRef>
        </p:style>
        <p:txBody>
          <a:bodyPr/>
          <a:lstStyle/>
          <a:p>
            <a:pPr algn="r"/>
            <a:r>
              <a:rPr lang="ar-SA" sz="3200" b="1" dirty="0">
                <a:latin typeface="Simplified Arabic" pitchFamily="18" charset="-78"/>
                <a:cs typeface="Simplified Arabic" pitchFamily="18" charset="-78"/>
              </a:rPr>
              <a:t>موضوعات التعلم</a:t>
            </a:r>
            <a:r>
              <a:rPr lang="ar-SA" dirty="0"/>
              <a:t>:</a:t>
            </a:r>
            <a:endParaRPr lang="ar-IQ"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714488"/>
            <a:ext cx="8186766" cy="4292803"/>
          </a:xfrm>
        </p:spPr>
        <p:style>
          <a:lnRef idx="2">
            <a:schemeClr val="accent4">
              <a:shade val="50000"/>
            </a:schemeClr>
          </a:lnRef>
          <a:fillRef idx="1">
            <a:schemeClr val="accent4"/>
          </a:fillRef>
          <a:effectRef idx="0">
            <a:schemeClr val="accent4"/>
          </a:effectRef>
          <a:fontRef idx="minor">
            <a:schemeClr val="lt1"/>
          </a:fontRef>
        </p:style>
        <p:txBody>
          <a:bodyPr>
            <a:normAutofit/>
          </a:bodyPr>
          <a:lstStyle/>
          <a:p>
            <a:pPr algn="just"/>
            <a:r>
              <a:rPr lang="ar-SA" sz="2800" dirty="0">
                <a:latin typeface="Simplified Arabic" pitchFamily="18" charset="-78"/>
                <a:cs typeface="Simplified Arabic" pitchFamily="18" charset="-78"/>
              </a:rPr>
              <a:t>هناك خلط بين مفهومي التعلم والتعليم ، إلا أنه يمكن التمييز بينهما ، في ان التعلم علم يبحث في ظاهرة تعديل أو تغير سلوك الكائن الحي ، أما التعليم فإنه اجراء تكنولوجي يستخدم ما كشفت عنه سيكولوجية التعلم اضافة إلى ما كشفت عنه علوم أخرى لتحقيق أهداف تربوية معينة ، وكذلك يمكن النظر الى التعليم باعتباره العملية التربوية والتعلم لا يزال هو المقياس الممكن والموضوعي لنجاح التعليم </a:t>
            </a:r>
            <a:endParaRPr lang="en-US" sz="2800" b="1" i="1" dirty="0">
              <a:latin typeface="Simplified Arabic" pitchFamily="18" charset="-78"/>
              <a:cs typeface="Simplified Arabic" pitchFamily="18" charset="-78"/>
            </a:endParaRPr>
          </a:p>
          <a:p>
            <a:pPr algn="just"/>
            <a:endParaRPr lang="ar-IQ" sz="2800" dirty="0">
              <a:latin typeface="Simplified Arabic" pitchFamily="18" charset="-78"/>
              <a:cs typeface="Simplified Arabic" pitchFamily="18" charset="-78"/>
            </a:endParaRPr>
          </a:p>
        </p:txBody>
      </p:sp>
      <p:sp>
        <p:nvSpPr>
          <p:cNvPr id="2" name="Title 1"/>
          <p:cNvSpPr>
            <a:spLocks noGrp="1"/>
          </p:cNvSpPr>
          <p:nvPr>
            <p:ph type="title"/>
          </p:nvPr>
        </p:nvSpPr>
        <p:spPr/>
        <p:style>
          <a:lnRef idx="2">
            <a:schemeClr val="accent2">
              <a:shade val="50000"/>
            </a:schemeClr>
          </a:lnRef>
          <a:fillRef idx="1">
            <a:schemeClr val="accent2"/>
          </a:fillRef>
          <a:effectRef idx="0">
            <a:schemeClr val="accent2"/>
          </a:effectRef>
          <a:fontRef idx="minor">
            <a:schemeClr val="lt1"/>
          </a:fontRef>
        </p:style>
        <p:txBody>
          <a:bodyPr>
            <a:normAutofit fontScale="90000"/>
          </a:bodyPr>
          <a:lstStyle/>
          <a:p>
            <a:pPr algn="r"/>
            <a:r>
              <a:rPr lang="ar-SA" b="1" dirty="0"/>
              <a:t> </a:t>
            </a:r>
            <a:r>
              <a:rPr lang="ar-SA" sz="3100" b="1" dirty="0">
                <a:latin typeface="Simplified Arabic" pitchFamily="18" charset="-78"/>
                <a:cs typeface="Simplified Arabic" pitchFamily="18" charset="-78"/>
              </a:rPr>
              <a:t>التعلم والتعليم :</a:t>
            </a:r>
            <a:r>
              <a:rPr lang="en-US" b="1" i="1" dirty="0"/>
              <a:t/>
            </a:r>
            <a:br>
              <a:rPr lang="en-US" b="1" i="1" dirty="0"/>
            </a:br>
            <a:endParaRPr lang="ar-IQ"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43050"/>
            <a:ext cx="8258204" cy="4364241"/>
          </a:xfrm>
        </p:spPr>
        <p:style>
          <a:lnRef idx="2">
            <a:schemeClr val="accent4">
              <a:shade val="50000"/>
            </a:schemeClr>
          </a:lnRef>
          <a:fillRef idx="1">
            <a:schemeClr val="accent4"/>
          </a:fillRef>
          <a:effectRef idx="0">
            <a:schemeClr val="accent4"/>
          </a:effectRef>
          <a:fontRef idx="minor">
            <a:schemeClr val="lt1"/>
          </a:fontRef>
        </p:style>
        <p:txBody>
          <a:bodyPr>
            <a:normAutofit/>
          </a:bodyPr>
          <a:lstStyle/>
          <a:p>
            <a:pPr algn="just"/>
            <a:r>
              <a:rPr lang="ar-SA" sz="2800" dirty="0">
                <a:latin typeface="Simplified Arabic" pitchFamily="18" charset="-78"/>
                <a:cs typeface="Simplified Arabic" pitchFamily="18" charset="-78"/>
              </a:rPr>
              <a:t>النظرية تعنى بجانب من السلوك الإنساني ، وليس كل السلوك ، أي أن النظرية تقتصر على جانب واحد من جوانب السلوك المتعددة، اوهي عبارة عن مجموعة من البناءات والافتراضات المترابطة التي توضح العلاقات القائمة بين عددٍ من المتغيرات وتهدف إلى تفسير ظاهرة والتنبؤ بها. </a:t>
            </a:r>
            <a:endParaRPr lang="en-US" sz="2800" i="1" dirty="0">
              <a:latin typeface="Simplified Arabic" pitchFamily="18" charset="-78"/>
              <a:cs typeface="Simplified Arabic" pitchFamily="18" charset="-78"/>
            </a:endParaRPr>
          </a:p>
          <a:p>
            <a:pPr algn="just"/>
            <a:r>
              <a:rPr lang="ar-SA" sz="2800" dirty="0">
                <a:latin typeface="Simplified Arabic" pitchFamily="18" charset="-78"/>
                <a:cs typeface="Simplified Arabic" pitchFamily="18" charset="-78"/>
              </a:rPr>
              <a:t>اما المذاهب تعنى بتفسير السلوك برمته كأن يكون التعلم ككل بكل صوره ، وتتضمن فروع العلوم المختلفة عدداً غير محدود من النظريات التي تقدم تفسيرات وتوضيحات للظواهروالأحداث التي تتناولها،وتتباين النظريات باختلاف الهدف منها,</a:t>
            </a:r>
            <a:endParaRPr lang="ar-IQ" sz="2800" dirty="0">
              <a:latin typeface="Simplified Arabic" pitchFamily="18" charset="-78"/>
              <a:cs typeface="Simplified Arabic" pitchFamily="18" charset="-78"/>
            </a:endParaRPr>
          </a:p>
        </p:txBody>
      </p:sp>
      <p:sp>
        <p:nvSpPr>
          <p:cNvPr id="2" name="Title 1"/>
          <p:cNvSpPr>
            <a:spLocks noGrp="1"/>
          </p:cNvSpPr>
          <p:nvPr>
            <p:ph type="title"/>
          </p:nvPr>
        </p:nvSpPr>
        <p:spPr/>
        <p:style>
          <a:lnRef idx="2">
            <a:schemeClr val="accent2">
              <a:shade val="50000"/>
            </a:schemeClr>
          </a:lnRef>
          <a:fillRef idx="1">
            <a:schemeClr val="accent2"/>
          </a:fillRef>
          <a:effectRef idx="0">
            <a:schemeClr val="accent2"/>
          </a:effectRef>
          <a:fontRef idx="minor">
            <a:schemeClr val="lt1"/>
          </a:fontRef>
        </p:style>
        <p:txBody>
          <a:bodyPr>
            <a:normAutofit/>
          </a:bodyPr>
          <a:lstStyle/>
          <a:p>
            <a:pPr algn="r"/>
            <a:r>
              <a:rPr lang="ar-SA" sz="2800" b="1" dirty="0">
                <a:latin typeface="Simplified Arabic" pitchFamily="18" charset="-78"/>
                <a:cs typeface="Simplified Arabic" pitchFamily="18" charset="-78"/>
              </a:rPr>
              <a:t>المذاهب </a:t>
            </a:r>
            <a:r>
              <a:rPr lang="ar-SA" sz="2800" b="1" dirty="0" smtClean="0">
                <a:latin typeface="Simplified Arabic" pitchFamily="18" charset="-78"/>
                <a:cs typeface="Simplified Arabic" pitchFamily="18" charset="-78"/>
              </a:rPr>
              <a:t>والنظريات </a:t>
            </a:r>
            <a:r>
              <a:rPr lang="ar-SA" sz="2800" b="1" dirty="0">
                <a:latin typeface="Simplified Arabic" pitchFamily="18" charset="-78"/>
                <a:cs typeface="Simplified Arabic" pitchFamily="18" charset="-78"/>
              </a:rPr>
              <a:t>في تفسير التعلم :</a:t>
            </a:r>
            <a:r>
              <a:rPr lang="en-US" sz="2800" b="1" i="1" dirty="0">
                <a:latin typeface="Simplified Arabic" pitchFamily="18" charset="-78"/>
                <a:cs typeface="Simplified Arabic" pitchFamily="18" charset="-78"/>
              </a:rPr>
              <a:t/>
            </a:r>
            <a:br>
              <a:rPr lang="en-US" sz="2800" b="1" i="1" dirty="0">
                <a:latin typeface="Simplified Arabic" pitchFamily="18" charset="-78"/>
                <a:cs typeface="Simplified Arabic" pitchFamily="18" charset="-78"/>
              </a:rPr>
            </a:br>
            <a:endParaRPr lang="ar-IQ" sz="2800" dirty="0">
              <a:latin typeface="Simplified Arabic" pitchFamily="18" charset="-78"/>
              <a:cs typeface="Simplified Arabic" pitchFamily="18" charset="-78"/>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785926"/>
            <a:ext cx="8186766" cy="4221365"/>
          </a:xfrm>
        </p:spPr>
        <p:style>
          <a:lnRef idx="2">
            <a:schemeClr val="accent4">
              <a:shade val="50000"/>
            </a:schemeClr>
          </a:lnRef>
          <a:fillRef idx="1">
            <a:schemeClr val="accent4"/>
          </a:fillRef>
          <a:effectRef idx="0">
            <a:schemeClr val="accent4"/>
          </a:effectRef>
          <a:fontRef idx="minor">
            <a:schemeClr val="lt1"/>
          </a:fontRef>
        </p:style>
        <p:txBody>
          <a:bodyPr/>
          <a:lstStyle/>
          <a:p>
            <a:pPr algn="just"/>
            <a:r>
              <a:rPr lang="da-DK" dirty="0"/>
              <a:t> </a:t>
            </a:r>
            <a:r>
              <a:rPr lang="ar-SA" dirty="0"/>
              <a:t>1</a:t>
            </a:r>
            <a:r>
              <a:rPr lang="ar-SA" sz="2800" dirty="0">
                <a:latin typeface="Simplified Arabic" pitchFamily="18" charset="-78"/>
                <a:cs typeface="Simplified Arabic" pitchFamily="18" charset="-78"/>
              </a:rPr>
              <a:t>ـــ تعمل على تجميع الحقائق والمفاهيم والمبادئ وترتيبها في بناء منظم منسق مما يجعل منها ذات معنى وقيمة</a:t>
            </a:r>
            <a:r>
              <a:rPr lang="da-DK" sz="2800" dirty="0">
                <a:latin typeface="Simplified Arabic" pitchFamily="18" charset="-78"/>
                <a:cs typeface="Simplified Arabic" pitchFamily="18" charset="-78"/>
              </a:rPr>
              <a:t>.</a:t>
            </a:r>
            <a:endParaRPr lang="en-US" sz="2800" dirty="0">
              <a:latin typeface="Simplified Arabic" pitchFamily="18" charset="-78"/>
              <a:cs typeface="Simplified Arabic" pitchFamily="18" charset="-78"/>
            </a:endParaRPr>
          </a:p>
          <a:p>
            <a:pPr algn="just"/>
            <a:r>
              <a:rPr lang="da-DK" sz="2800" dirty="0">
                <a:latin typeface="Simplified Arabic" pitchFamily="18" charset="-78"/>
                <a:cs typeface="Simplified Arabic" pitchFamily="18" charset="-78"/>
              </a:rPr>
              <a:t> </a:t>
            </a:r>
            <a:r>
              <a:rPr lang="ar-SA" sz="2800" dirty="0" smtClean="0">
                <a:latin typeface="Simplified Arabic" pitchFamily="18" charset="-78"/>
                <a:cs typeface="Simplified Arabic" pitchFamily="18" charset="-78"/>
              </a:rPr>
              <a:t>2ــــ</a:t>
            </a:r>
            <a:r>
              <a:rPr lang="ar-IQ" sz="2800" dirty="0" smtClean="0">
                <a:latin typeface="Simplified Arabic" pitchFamily="18" charset="-78"/>
                <a:cs typeface="Simplified Arabic" pitchFamily="18" charset="-78"/>
              </a:rPr>
              <a:t> </a:t>
            </a:r>
            <a:r>
              <a:rPr lang="ar-SA" sz="2800" dirty="0" smtClean="0">
                <a:latin typeface="Simplified Arabic" pitchFamily="18" charset="-78"/>
                <a:cs typeface="Simplified Arabic" pitchFamily="18" charset="-78"/>
              </a:rPr>
              <a:t>تقدم </a:t>
            </a:r>
            <a:r>
              <a:rPr lang="ar-SA" sz="2800" dirty="0">
                <a:latin typeface="Simplified Arabic" pitchFamily="18" charset="-78"/>
                <a:cs typeface="Simplified Arabic" pitchFamily="18" charset="-78"/>
              </a:rPr>
              <a:t>توضيحاً وتفسيراً لعدد من الظواهر والأحداث الطبيعية والإنسانية والكونية</a:t>
            </a:r>
            <a:r>
              <a:rPr lang="da-DK" sz="2800" dirty="0">
                <a:latin typeface="Simplified Arabic" pitchFamily="18" charset="-78"/>
                <a:cs typeface="Simplified Arabic" pitchFamily="18" charset="-78"/>
              </a:rPr>
              <a:t>.</a:t>
            </a:r>
            <a:endParaRPr lang="en-US" sz="2800" dirty="0">
              <a:latin typeface="Simplified Arabic" pitchFamily="18" charset="-78"/>
              <a:cs typeface="Simplified Arabic" pitchFamily="18" charset="-78"/>
            </a:endParaRPr>
          </a:p>
          <a:p>
            <a:pPr algn="just"/>
            <a:r>
              <a:rPr lang="da-DK" sz="2800" dirty="0">
                <a:latin typeface="Simplified Arabic" pitchFamily="18" charset="-78"/>
                <a:cs typeface="Simplified Arabic" pitchFamily="18" charset="-78"/>
              </a:rPr>
              <a:t> </a:t>
            </a:r>
            <a:r>
              <a:rPr lang="ar-SA" sz="2800" dirty="0">
                <a:latin typeface="Simplified Arabic" pitchFamily="18" charset="-78"/>
                <a:cs typeface="Simplified Arabic" pitchFamily="18" charset="-78"/>
              </a:rPr>
              <a:t>3ـــ تساعد في التنبؤ بالعديد من الظواهر وتوقع حدوثها أو عدمه في ظل معطيات ومؤشرات معينة</a:t>
            </a:r>
            <a:r>
              <a:rPr lang="da-DK" sz="2800" dirty="0">
                <a:latin typeface="Simplified Arabic" pitchFamily="18" charset="-78"/>
                <a:cs typeface="Simplified Arabic" pitchFamily="18" charset="-78"/>
              </a:rPr>
              <a:t>.</a:t>
            </a:r>
            <a:endParaRPr lang="en-US" sz="2800" dirty="0">
              <a:latin typeface="Simplified Arabic" pitchFamily="18" charset="-78"/>
              <a:cs typeface="Simplified Arabic" pitchFamily="18" charset="-78"/>
            </a:endParaRPr>
          </a:p>
          <a:p>
            <a:pPr algn="just"/>
            <a:r>
              <a:rPr lang="da-DK" sz="2800" dirty="0">
                <a:latin typeface="Simplified Arabic" pitchFamily="18" charset="-78"/>
                <a:cs typeface="Simplified Arabic" pitchFamily="18" charset="-78"/>
              </a:rPr>
              <a:t> </a:t>
            </a:r>
            <a:r>
              <a:rPr lang="ar-SA" sz="2800" dirty="0">
                <a:latin typeface="Simplified Arabic" pitchFamily="18" charset="-78"/>
                <a:cs typeface="Simplified Arabic" pitchFamily="18" charset="-78"/>
              </a:rPr>
              <a:t>4ــــ توجه الفكر العلمي: فهي بمثابة الموجه لإجراءات وعمليات البحث العلمي والاستدلال العقلي</a:t>
            </a:r>
            <a:r>
              <a:rPr lang="da-DK" sz="2800" dirty="0">
                <a:latin typeface="Simplified Arabic" pitchFamily="18" charset="-78"/>
                <a:cs typeface="Simplified Arabic" pitchFamily="18" charset="-78"/>
              </a:rPr>
              <a:t>.  </a:t>
            </a:r>
            <a:endParaRPr lang="en-US" sz="2800" dirty="0">
              <a:latin typeface="Simplified Arabic" pitchFamily="18" charset="-78"/>
              <a:cs typeface="Simplified Arabic" pitchFamily="18" charset="-78"/>
            </a:endParaRPr>
          </a:p>
          <a:p>
            <a:pPr algn="just"/>
            <a:endParaRPr lang="ar-IQ" sz="2800" dirty="0">
              <a:latin typeface="Simplified Arabic" pitchFamily="18" charset="-78"/>
              <a:cs typeface="Simplified Arabic" pitchFamily="18" charset="-78"/>
            </a:endParaRPr>
          </a:p>
        </p:txBody>
      </p:sp>
      <p:sp>
        <p:nvSpPr>
          <p:cNvPr id="2" name="Title 1"/>
          <p:cNvSpPr>
            <a:spLocks noGrp="1"/>
          </p:cNvSpPr>
          <p:nvPr>
            <p:ph type="title"/>
          </p:nvPr>
        </p:nvSpPr>
        <p:spPr/>
        <p:style>
          <a:lnRef idx="2">
            <a:schemeClr val="accent2">
              <a:shade val="50000"/>
            </a:schemeClr>
          </a:lnRef>
          <a:fillRef idx="1">
            <a:schemeClr val="accent2"/>
          </a:fillRef>
          <a:effectRef idx="0">
            <a:schemeClr val="accent2"/>
          </a:effectRef>
          <a:fontRef idx="minor">
            <a:schemeClr val="lt1"/>
          </a:fontRef>
        </p:style>
        <p:txBody>
          <a:bodyPr>
            <a:normAutofit fontScale="90000"/>
          </a:bodyPr>
          <a:lstStyle/>
          <a:p>
            <a:pPr algn="r"/>
            <a:r>
              <a:rPr lang="da-DK" b="1" dirty="0"/>
              <a:t> </a:t>
            </a:r>
            <a:r>
              <a:rPr lang="ar-SA" sz="3100" b="1" dirty="0">
                <a:latin typeface="Simplified Arabic" pitchFamily="18" charset="-78"/>
                <a:cs typeface="Simplified Arabic" pitchFamily="18" charset="-78"/>
              </a:rPr>
              <a:t>فوائد النظرية</a:t>
            </a:r>
            <a:r>
              <a:rPr lang="da-DK" sz="3100" b="1" dirty="0">
                <a:latin typeface="Simplified Arabic" pitchFamily="18" charset="-78"/>
                <a:cs typeface="Simplified Arabic" pitchFamily="18" charset="-78"/>
              </a:rPr>
              <a:t>: </a:t>
            </a:r>
            <a:r>
              <a:rPr lang="en-US" sz="3100" dirty="0">
                <a:latin typeface="Simplified Arabic" pitchFamily="18" charset="-78"/>
                <a:cs typeface="Simplified Arabic" pitchFamily="18" charset="-78"/>
              </a:rPr>
              <a:t/>
            </a:r>
            <a:br>
              <a:rPr lang="en-US" sz="3100" dirty="0">
                <a:latin typeface="Simplified Arabic" pitchFamily="18" charset="-78"/>
                <a:cs typeface="Simplified Arabic" pitchFamily="18" charset="-78"/>
              </a:rPr>
            </a:br>
            <a:endParaRPr lang="ar-IQ" sz="3100" dirty="0">
              <a:latin typeface="Simplified Arabic" pitchFamily="18" charset="-78"/>
              <a:cs typeface="Simplified Arabic" pitchFamily="18" charset="-78"/>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785926"/>
            <a:ext cx="8115328" cy="4221365"/>
          </a:xfrm>
        </p:spPr>
        <p:style>
          <a:lnRef idx="2">
            <a:schemeClr val="accent4">
              <a:shade val="50000"/>
            </a:schemeClr>
          </a:lnRef>
          <a:fillRef idx="1">
            <a:schemeClr val="accent4"/>
          </a:fillRef>
          <a:effectRef idx="0">
            <a:schemeClr val="accent4"/>
          </a:effectRef>
          <a:fontRef idx="minor">
            <a:schemeClr val="lt1"/>
          </a:fontRef>
        </p:style>
        <p:txBody>
          <a:bodyPr>
            <a:normAutofit/>
          </a:bodyPr>
          <a:lstStyle/>
          <a:p>
            <a:r>
              <a:rPr lang="ar-IQ" sz="2800" dirty="0" smtClean="0">
                <a:latin typeface="Simplified Arabic" pitchFamily="18" charset="-78"/>
                <a:cs typeface="Simplified Arabic" pitchFamily="18" charset="-78"/>
              </a:rPr>
              <a:t>نظريات التعلم احدى فروع علم النفس وهي تتناول السلوك الناشيء عن الخبرة لذلك فا</a:t>
            </a:r>
            <a:r>
              <a:rPr lang="ar-IQ" sz="2800" dirty="0" smtClean="0">
                <a:latin typeface="Simplified Arabic" pitchFamily="18" charset="-78"/>
                <a:cs typeface="Simplified Arabic" pitchFamily="18" charset="-78"/>
              </a:rPr>
              <a:t>ن تعبير نظريات التعلم مساو تقريبا لنظريات التعلم </a:t>
            </a:r>
          </a:p>
          <a:p>
            <a:r>
              <a:rPr lang="ar-IQ" sz="2800" dirty="0" smtClean="0">
                <a:latin typeface="Simplified Arabic" pitchFamily="18" charset="-78"/>
                <a:cs typeface="Simplified Arabic" pitchFamily="18" charset="-78"/>
              </a:rPr>
              <a:t>نظريات التعلم هي محاولات لتنظيم حقائق التعلم وتبسيطها وشرحها والتنبؤ بها وتفسيرها .</a:t>
            </a:r>
          </a:p>
          <a:p>
            <a:r>
              <a:rPr lang="ar-IQ" sz="2800" dirty="0" smtClean="0">
                <a:latin typeface="Simplified Arabic" pitchFamily="18" charset="-78"/>
                <a:cs typeface="Simplified Arabic" pitchFamily="18" charset="-78"/>
              </a:rPr>
              <a:t>هناك اختلافات متعددة حول تفسير عملية التعلم هذه التفسيرات قادت الى عدد من المدارس اوالطرق او النظريات التي حاولت ان تصل الى مفتاح السلوك البشري عن طريق اجراء التجارب  </a:t>
            </a:r>
            <a:endParaRPr lang="ar-IQ" sz="2800" dirty="0">
              <a:latin typeface="Simplified Arabic" pitchFamily="18" charset="-78"/>
              <a:cs typeface="Simplified Arabic" pitchFamily="18" charset="-78"/>
            </a:endParaRPr>
          </a:p>
        </p:txBody>
      </p:sp>
      <p:sp>
        <p:nvSpPr>
          <p:cNvPr id="2" name="Title 1"/>
          <p:cNvSpPr>
            <a:spLocks noGrp="1"/>
          </p:cNvSpPr>
          <p:nvPr>
            <p:ph type="title"/>
          </p:nvPr>
        </p:nvSpPr>
        <p:spPr/>
        <p:style>
          <a:lnRef idx="2">
            <a:schemeClr val="accent2">
              <a:shade val="50000"/>
            </a:schemeClr>
          </a:lnRef>
          <a:fillRef idx="1">
            <a:schemeClr val="accent2"/>
          </a:fillRef>
          <a:effectRef idx="0">
            <a:schemeClr val="accent2"/>
          </a:effectRef>
          <a:fontRef idx="minor">
            <a:schemeClr val="lt1"/>
          </a:fontRef>
        </p:style>
        <p:txBody>
          <a:bodyPr>
            <a:normAutofit/>
          </a:bodyPr>
          <a:lstStyle/>
          <a:p>
            <a:pPr algn="r"/>
            <a:r>
              <a:rPr lang="ar-IQ" sz="2800" b="1" dirty="0" smtClean="0">
                <a:latin typeface="Simplified Arabic" pitchFamily="18" charset="-78"/>
                <a:cs typeface="Simplified Arabic" pitchFamily="18" charset="-78"/>
              </a:rPr>
              <a:t>طبيعة نظريات التعلم</a:t>
            </a:r>
            <a:endParaRPr lang="ar-IQ" sz="2800" b="1" dirty="0">
              <a:latin typeface="Simplified Arabic" pitchFamily="18" charset="-78"/>
              <a:cs typeface="Simplified Arabic" pitchFamily="18" charset="-78"/>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43050"/>
            <a:ext cx="8329642" cy="4483113"/>
          </a:xfrm>
        </p:spPr>
        <p:style>
          <a:lnRef idx="2">
            <a:schemeClr val="accent4">
              <a:shade val="50000"/>
            </a:schemeClr>
          </a:lnRef>
          <a:fillRef idx="1">
            <a:schemeClr val="accent4"/>
          </a:fillRef>
          <a:effectRef idx="0">
            <a:schemeClr val="accent4"/>
          </a:effectRef>
          <a:fontRef idx="minor">
            <a:schemeClr val="lt1"/>
          </a:fontRef>
        </p:style>
        <p:txBody>
          <a:bodyPr>
            <a:normAutofit lnSpcReduction="10000"/>
          </a:bodyPr>
          <a:lstStyle/>
          <a:p>
            <a:pPr algn="just"/>
            <a:r>
              <a:rPr lang="ar-IQ" sz="2800" dirty="0" smtClean="0">
                <a:latin typeface="Simplified Arabic" pitchFamily="18" charset="-78"/>
                <a:cs typeface="Simplified Arabic" pitchFamily="18" charset="-78"/>
              </a:rPr>
              <a:t>يمكن تصنيف نظريات التعلم في ثلاث مجموعات هي :</a:t>
            </a:r>
          </a:p>
          <a:p>
            <a:pPr algn="just"/>
            <a:r>
              <a:rPr lang="ar-IQ" sz="2800" dirty="0" smtClean="0">
                <a:latin typeface="Simplified Arabic" pitchFamily="18" charset="-78"/>
                <a:cs typeface="Simplified Arabic" pitchFamily="18" charset="-78"/>
              </a:rPr>
              <a:t>النظريات الارتباطية : تؤكد هذه النظريات  على الارتباطات بين الاهداف البيئية والسلوك وتنظر الى التعلم كعملية تكوين للارتباطات وتعرف بنظريات المثير والاستجابة وتضم اراء واطسون وكثري وبافلوف </a:t>
            </a:r>
          </a:p>
          <a:p>
            <a:pPr algn="just"/>
            <a:r>
              <a:rPr lang="ar-IQ" sz="2800" dirty="0" smtClean="0">
                <a:latin typeface="Simplified Arabic" pitchFamily="18" charset="-78"/>
                <a:cs typeface="Simplified Arabic" pitchFamily="18" charset="-78"/>
              </a:rPr>
              <a:t>النظريات الوظيفية : وتشمل النماذج التي قدمها ثورندايك وهل وسكنر وتؤكد على الوظائف التي يؤديها السلوك فنحن نستجيب طبقا لنتائج سلوكنا او طبقا لمعززات اعمالنا وفق مصطلح سكنر .</a:t>
            </a:r>
          </a:p>
          <a:p>
            <a:pPr algn="just"/>
            <a:r>
              <a:rPr lang="ar-IQ" sz="2800" dirty="0" smtClean="0">
                <a:latin typeface="Simplified Arabic" pitchFamily="18" charset="-78"/>
                <a:cs typeface="Simplified Arabic" pitchFamily="18" charset="-78"/>
              </a:rPr>
              <a:t>النظريات المعرفية : تركز على العمليات التي تجري داخل الفرد كالتفكير والتخطيط واتخاذ القرار اكبر مما تعطيه للبيئة الخارجية او للاستجابات الظاهرة مثل افكار الجشطالت وبياجيه وبرونر .</a:t>
            </a:r>
            <a:endParaRPr lang="ar-IQ" sz="2800" dirty="0">
              <a:latin typeface="Simplified Arabic" pitchFamily="18" charset="-78"/>
              <a:cs typeface="Simplified Arabic" pitchFamily="18" charset="-78"/>
            </a:endParaRPr>
          </a:p>
        </p:txBody>
      </p:sp>
      <p:sp>
        <p:nvSpPr>
          <p:cNvPr id="2" name="Title 1"/>
          <p:cNvSpPr>
            <a:spLocks noGrp="1"/>
          </p:cNvSpPr>
          <p:nvPr>
            <p:ph type="title"/>
          </p:nvPr>
        </p:nvSpPr>
        <p:spPr>
          <a:xfrm>
            <a:off x="457200" y="274638"/>
            <a:ext cx="8115328" cy="939784"/>
          </a:xfrm>
        </p:spPr>
        <p:style>
          <a:lnRef idx="2">
            <a:schemeClr val="accent2">
              <a:shade val="50000"/>
            </a:schemeClr>
          </a:lnRef>
          <a:fillRef idx="1">
            <a:schemeClr val="accent2"/>
          </a:fillRef>
          <a:effectRef idx="0">
            <a:schemeClr val="accent2"/>
          </a:effectRef>
          <a:fontRef idx="minor">
            <a:schemeClr val="lt1"/>
          </a:fontRef>
        </p:style>
        <p:txBody>
          <a:bodyPr>
            <a:normAutofit/>
          </a:bodyPr>
          <a:lstStyle/>
          <a:p>
            <a:pPr algn="r"/>
            <a:r>
              <a:rPr lang="ar-IQ" sz="2800" b="1" dirty="0" smtClean="0">
                <a:latin typeface="Simplified Arabic" pitchFamily="18" charset="-78"/>
                <a:cs typeface="Simplified Arabic" pitchFamily="18" charset="-78"/>
              </a:rPr>
              <a:t>تصنيف نظريات التعلم :</a:t>
            </a:r>
            <a:endParaRPr lang="ar-IQ" sz="2800" b="1" dirty="0">
              <a:latin typeface="Simplified Arabic" pitchFamily="18" charset="-78"/>
              <a:cs typeface="Simplified Arabic" pitchFamily="18" charset="-78"/>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57364"/>
            <a:ext cx="8186766" cy="4149927"/>
          </a:xfrm>
        </p:spPr>
        <p:style>
          <a:lnRef idx="2">
            <a:schemeClr val="accent4">
              <a:shade val="50000"/>
            </a:schemeClr>
          </a:lnRef>
          <a:fillRef idx="1">
            <a:schemeClr val="accent4"/>
          </a:fillRef>
          <a:effectRef idx="0">
            <a:schemeClr val="accent4"/>
          </a:effectRef>
          <a:fontRef idx="minor">
            <a:schemeClr val="lt1"/>
          </a:fontRef>
        </p:style>
        <p:txBody>
          <a:bodyPr>
            <a:normAutofit/>
          </a:bodyPr>
          <a:lstStyle/>
          <a:p>
            <a:pPr algn="just"/>
            <a:r>
              <a:rPr lang="ar-IQ" sz="2400" dirty="0" smtClean="0">
                <a:latin typeface="Simplified Arabic" pitchFamily="18" charset="-78"/>
                <a:cs typeface="Simplified Arabic" pitchFamily="18" charset="-78"/>
              </a:rPr>
              <a:t>الاقتران مقابل التعزيز : يشير قانون الارتباط الى ان الخبرات التي تحدث في نفس الوقت او نفس المكان تميل لان ترتبط مع بعضها البعض ، وان الارتباط يختلف بين المثيرات والاستجابات ، وان الاقتران يحتاج الى تعزيز كي يحدث </a:t>
            </a:r>
          </a:p>
          <a:p>
            <a:pPr algn="just"/>
            <a:r>
              <a:rPr lang="ar-IQ" sz="2400" dirty="0" smtClean="0">
                <a:latin typeface="Simplified Arabic" pitchFamily="18" charset="-78"/>
                <a:cs typeface="Simplified Arabic" pitchFamily="18" charset="-78"/>
              </a:rPr>
              <a:t>المحو للاستجابات المتعلمة : بعض العلماء يرى ان المحو يحدث نتيجة توقع عدم حدوث مكافاة في حين اخرون يرون ان المحو يحدث نتيجة الاحباط </a:t>
            </a:r>
          </a:p>
          <a:p>
            <a:pPr algn="just"/>
            <a:r>
              <a:rPr lang="ar-IQ" sz="2400" dirty="0" smtClean="0">
                <a:latin typeface="Simplified Arabic" pitchFamily="18" charset="-78"/>
                <a:cs typeface="Simplified Arabic" pitchFamily="18" charset="-78"/>
              </a:rPr>
              <a:t>التعلم على شكل حدوث قفزات ( مرة واحدة ) او عن طريق الازدياد التدريجي فالتعلم اما يحدث او لايحدث والخيار الاخر هو ان التعلم يحدث بشكل تدريجي  </a:t>
            </a:r>
            <a:endParaRPr lang="ar-IQ" sz="2400" dirty="0">
              <a:latin typeface="Simplified Arabic" pitchFamily="18" charset="-78"/>
              <a:cs typeface="Simplified Arabic" pitchFamily="18" charset="-78"/>
            </a:endParaRPr>
          </a:p>
        </p:txBody>
      </p:sp>
      <p:sp>
        <p:nvSpPr>
          <p:cNvPr id="2" name="Title 1"/>
          <p:cNvSpPr>
            <a:spLocks noGrp="1"/>
          </p:cNvSpPr>
          <p:nvPr>
            <p:ph type="title"/>
          </p:nvPr>
        </p:nvSpPr>
        <p:spPr/>
        <p:style>
          <a:lnRef idx="2">
            <a:schemeClr val="accent2">
              <a:shade val="50000"/>
            </a:schemeClr>
          </a:lnRef>
          <a:fillRef idx="1">
            <a:schemeClr val="accent2"/>
          </a:fillRef>
          <a:effectRef idx="0">
            <a:schemeClr val="accent2"/>
          </a:effectRef>
          <a:fontRef idx="minor">
            <a:schemeClr val="lt1"/>
          </a:fontRef>
        </p:style>
        <p:txBody>
          <a:bodyPr>
            <a:normAutofit/>
          </a:bodyPr>
          <a:lstStyle/>
          <a:p>
            <a:pPr algn="r"/>
            <a:r>
              <a:rPr lang="ar-IQ" sz="3200" b="1" dirty="0" smtClean="0">
                <a:latin typeface="Simplified Arabic" pitchFamily="18" charset="-78"/>
                <a:cs typeface="Simplified Arabic" pitchFamily="18" charset="-78"/>
              </a:rPr>
              <a:t>الموضوعات التي تفصل بين نظريات التعلم :</a:t>
            </a:r>
            <a:endParaRPr lang="ar-IQ" sz="3200" b="1" dirty="0">
              <a:latin typeface="Simplified Arabic" pitchFamily="18" charset="-78"/>
              <a:cs typeface="Simplified Arabic" pitchFamily="18" charset="-78"/>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43050"/>
            <a:ext cx="8186766" cy="4483113"/>
          </a:xfrm>
        </p:spPr>
        <p:style>
          <a:lnRef idx="2">
            <a:schemeClr val="accent4">
              <a:shade val="50000"/>
            </a:schemeClr>
          </a:lnRef>
          <a:fillRef idx="1">
            <a:schemeClr val="accent4"/>
          </a:fillRef>
          <a:effectRef idx="0">
            <a:schemeClr val="accent4"/>
          </a:effectRef>
          <a:fontRef idx="minor">
            <a:schemeClr val="lt1"/>
          </a:fontRef>
        </p:style>
        <p:txBody>
          <a:bodyPr>
            <a:normAutofit/>
          </a:bodyPr>
          <a:lstStyle/>
          <a:p>
            <a:pPr algn="just"/>
            <a:r>
              <a:rPr lang="ar-SA" sz="2400" dirty="0">
                <a:latin typeface="Simplified Arabic" pitchFamily="18" charset="-78"/>
                <a:cs typeface="Simplified Arabic" pitchFamily="18" charset="-78"/>
              </a:rPr>
              <a:t>بدأ الاهتمام العلمي بتناول التعلم بالبحث الأمبريقي ، في فترة مبكرة من تطور علم النفس على يد ابينجهاوس ( 1850 -1909 )إذ أجرى أول دراسات منظمة عن الذاكرة ، وذلك بتناول عدد من المتغيرات المختلفة على الأداء في موقف التعلم ، وما تلعبه من دور في محاولة الاسترجاع </a:t>
            </a:r>
            <a:endParaRPr lang="ar-IQ" sz="2400" dirty="0" smtClean="0">
              <a:latin typeface="Simplified Arabic" pitchFamily="18" charset="-78"/>
              <a:cs typeface="Simplified Arabic" pitchFamily="18" charset="-78"/>
            </a:endParaRPr>
          </a:p>
          <a:p>
            <a:pPr algn="just"/>
            <a:r>
              <a:rPr lang="ar-SA" sz="2400" dirty="0">
                <a:latin typeface="Simplified Arabic" pitchFamily="18" charset="-78"/>
                <a:cs typeface="Simplified Arabic" pitchFamily="18" charset="-78"/>
              </a:rPr>
              <a:t>تدرس سيكولوجية التعلم عدة عوامل في عملية التعلم منها الدافع، المنهج التربوي المستخدم، التعلم الذاتي، العوامل الاجتماعية التي تساهم في عملية التعلم،فالتعلم يحتاج الى عقل قادرعلى تحليل ، ونقد ما يمر به من معلومات يتلقاها الدارس لا ان يصبح(العقل) صندوق لتكديس المعلومات </a:t>
            </a:r>
            <a:endParaRPr lang="ar-IQ" sz="2400" dirty="0">
              <a:latin typeface="Simplified Arabic" pitchFamily="18" charset="-78"/>
              <a:cs typeface="Simplified Arabic" pitchFamily="18" charset="-78"/>
            </a:endParaRPr>
          </a:p>
        </p:txBody>
      </p:sp>
      <p:sp>
        <p:nvSpPr>
          <p:cNvPr id="2" name="Title 1"/>
          <p:cNvSpPr>
            <a:spLocks noGrp="1"/>
          </p:cNvSpPr>
          <p:nvPr>
            <p:ph type="title"/>
          </p:nvPr>
        </p:nvSpPr>
        <p:spPr/>
        <p:style>
          <a:lnRef idx="2">
            <a:schemeClr val="accent2">
              <a:shade val="50000"/>
            </a:schemeClr>
          </a:lnRef>
          <a:fillRef idx="1">
            <a:schemeClr val="accent2"/>
          </a:fillRef>
          <a:effectRef idx="0">
            <a:schemeClr val="accent2"/>
          </a:effectRef>
          <a:fontRef idx="minor">
            <a:schemeClr val="lt1"/>
          </a:fontRef>
        </p:style>
        <p:txBody>
          <a:bodyPr>
            <a:normAutofit/>
          </a:bodyPr>
          <a:lstStyle/>
          <a:p>
            <a:pPr algn="r"/>
            <a:r>
              <a:rPr lang="ar-SA" sz="2800" dirty="0">
                <a:latin typeface="Simplified Arabic" pitchFamily="18" charset="-78"/>
                <a:cs typeface="Simplified Arabic" pitchFamily="18" charset="-78"/>
              </a:rPr>
              <a:t>البدايات التاريخية للاهتمام بموضوع التعلم : </a:t>
            </a:r>
            <a:r>
              <a:rPr lang="en-US" sz="2800" dirty="0">
                <a:latin typeface="Simplified Arabic" pitchFamily="18" charset="-78"/>
                <a:cs typeface="Simplified Arabic" pitchFamily="18" charset="-78"/>
              </a:rPr>
              <a:t/>
            </a:r>
            <a:br>
              <a:rPr lang="en-US" sz="2800" dirty="0">
                <a:latin typeface="Simplified Arabic" pitchFamily="18" charset="-78"/>
                <a:cs typeface="Simplified Arabic" pitchFamily="18" charset="-78"/>
              </a:rPr>
            </a:br>
            <a:endParaRPr lang="ar-IQ" sz="2800" dirty="0">
              <a:latin typeface="Simplified Arabic" pitchFamily="18" charset="-78"/>
              <a:cs typeface="Simplified Arabic" pitchFamily="18" charset="-78"/>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14356"/>
            <a:ext cx="8258204" cy="5411807"/>
          </a:xfrm>
        </p:spPr>
        <p:style>
          <a:lnRef idx="2">
            <a:schemeClr val="accent4">
              <a:shade val="50000"/>
            </a:schemeClr>
          </a:lnRef>
          <a:fillRef idx="1">
            <a:schemeClr val="accent4"/>
          </a:fillRef>
          <a:effectRef idx="0">
            <a:schemeClr val="accent4"/>
          </a:effectRef>
          <a:fontRef idx="minor">
            <a:schemeClr val="lt1"/>
          </a:fontRef>
        </p:style>
        <p:txBody>
          <a:bodyPr>
            <a:normAutofit/>
          </a:bodyPr>
          <a:lstStyle/>
          <a:p>
            <a:pPr algn="just"/>
            <a:r>
              <a:rPr lang="ar-SA" sz="2400" dirty="0" smtClean="0">
                <a:latin typeface="Simplified Arabic" pitchFamily="18" charset="-78"/>
                <a:cs typeface="Simplified Arabic" pitchFamily="18" charset="-78"/>
              </a:rPr>
              <a:t>يشير </a:t>
            </a:r>
            <a:r>
              <a:rPr lang="ar-SA" sz="2400" dirty="0">
                <a:latin typeface="Simplified Arabic" pitchFamily="18" charset="-78"/>
                <a:cs typeface="Simplified Arabic" pitchFamily="18" charset="-78"/>
              </a:rPr>
              <a:t>استاذ التربية  أوليفيه ريبول الى ان التعلم يمر بثلاث مراحل مرتبة : </a:t>
            </a:r>
            <a:endParaRPr lang="en-US" sz="2400" dirty="0">
              <a:latin typeface="Simplified Arabic" pitchFamily="18" charset="-78"/>
              <a:cs typeface="Simplified Arabic" pitchFamily="18" charset="-78"/>
            </a:endParaRPr>
          </a:p>
          <a:p>
            <a:pPr algn="just"/>
            <a:r>
              <a:rPr lang="ar-SA" sz="2400" dirty="0">
                <a:latin typeface="Simplified Arabic" pitchFamily="18" charset="-78"/>
                <a:cs typeface="Simplified Arabic" pitchFamily="18" charset="-78"/>
              </a:rPr>
              <a:t>1ـــ انا اتعلم أن: وهو الفعل الأقل أهمية للعملية العقلية، فهو يعني الاستعلام ، أي المعرفة المعلومة وهناك مؤشران في هذه العملية واحد سلبي، وآخر ايجابي، فالايجابي يعني ان يكون هناك مجهود مبذول ، وهو البحث عن المعلومة ، ويجب أيضا ان يكون هناك قاعدة لا بأس بها من الخبرات والمعلومات السابقة ، تسمح بإدراك المعلومة الجديدة بشكل جيد ، اما الفعل السلبي هو الاستعلام وهو فعل اقل ايجابية من التعلم، فالمعلومة تأتي من الخارج ، اما التعلم فهو الجهد المبذول من قبل الشخص للتعلم. </a:t>
            </a:r>
            <a:endParaRPr lang="en-US" sz="2400" dirty="0">
              <a:latin typeface="Simplified Arabic" pitchFamily="18" charset="-78"/>
              <a:cs typeface="Simplified Arabic" pitchFamily="18" charset="-78"/>
            </a:endParaRPr>
          </a:p>
          <a:p>
            <a:pPr algn="just"/>
            <a:r>
              <a:rPr lang="ar-SA" sz="2400" dirty="0">
                <a:latin typeface="Simplified Arabic" pitchFamily="18" charset="-78"/>
                <a:cs typeface="Simplified Arabic" pitchFamily="18" charset="-78"/>
              </a:rPr>
              <a:t>2ـــــ انا اقدر ان: تاتي في المرتبة الثانية ، فهو يتحدث عن فعل التعلم ، ومن نتائجه اكتساب الخبرات والقدرات. </a:t>
            </a:r>
            <a:endParaRPr lang="en-US" sz="2400" dirty="0">
              <a:latin typeface="Simplified Arabic" pitchFamily="18" charset="-78"/>
              <a:cs typeface="Simplified Arabic" pitchFamily="18" charset="-78"/>
            </a:endParaRPr>
          </a:p>
          <a:p>
            <a:endParaRPr lang="ar-IQ"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0034" y="714356"/>
            <a:ext cx="8143932" cy="5454657"/>
          </a:xfrm>
        </p:spPr>
        <p:style>
          <a:lnRef idx="2">
            <a:schemeClr val="accent4">
              <a:shade val="50000"/>
            </a:schemeClr>
          </a:lnRef>
          <a:fillRef idx="1">
            <a:schemeClr val="accent4"/>
          </a:fillRef>
          <a:effectRef idx="0">
            <a:schemeClr val="accent4"/>
          </a:effectRef>
          <a:fontRef idx="minor">
            <a:schemeClr val="lt1"/>
          </a:fontRef>
        </p:style>
        <p:txBody>
          <a:bodyPr>
            <a:normAutofit/>
          </a:bodyPr>
          <a:lstStyle/>
          <a:p>
            <a:pPr algn="just"/>
            <a:r>
              <a:rPr lang="ar-SA" sz="2400" dirty="0">
                <a:latin typeface="Simplified Arabic" pitchFamily="18" charset="-78"/>
                <a:cs typeface="Simplified Arabic" pitchFamily="18" charset="-78"/>
              </a:rPr>
              <a:t>3ــــ  الدراسة: هو الفعل الأكثر أهمية على المستوى العقلي.</a:t>
            </a:r>
            <a:endParaRPr lang="en-US" sz="2400" dirty="0">
              <a:latin typeface="Simplified Arabic" pitchFamily="18" charset="-78"/>
              <a:cs typeface="Simplified Arabic" pitchFamily="18" charset="-78"/>
            </a:endParaRPr>
          </a:p>
          <a:p>
            <a:pPr algn="just"/>
            <a:r>
              <a:rPr lang="ar-SA" sz="2400" dirty="0">
                <a:latin typeface="Simplified Arabic" pitchFamily="18" charset="-78"/>
                <a:cs typeface="Simplified Arabic" pitchFamily="18" charset="-78"/>
              </a:rPr>
              <a:t>ويشير كذلك الى ان هناك شكل آخر من اشكال التعلم ، وهو انا اتعلم أن اكون بمعنى ان الشخص يتعلم ، عندما يجد نفسه في مواجهة موقف معين ، فيتصرف دون أن يكون قد سبق وتدرب أو تعلم مواجهة هذا الموقف (مثال ذلك الابوة ) ان يكون الشخص أبا فهو لم يدخل مدرسة تعلم أن يكون فيها أبا، في اطار هذا المعنى، فان التعلم يختلف عن الدراسة، فالتعلم يستند على تعلم مهنة يد وية، اما الدراسة فهي عملية عقلية بحتة يقوم بها العقل فقط،والتعلم يكتسب بالاكثر عن طريق التدرب عمليا ويكتسب المتعلم القدرة على الفعل ، والعمل ، ويصبح منافس جيد قادر على تلبية احتياجات سوق العمل بما قد تعلمه ، وحصل عليه من تدريب، اذن فالتعلم له بعد اجتماعي، اذ أنه يهدف خلق أشخاص قادرين على العمل، بينما تهدف الدراسة إلى فهم بعض الظواهر ، وبها يكتسب الدارس معارف ومعلومات جديدة، لكنها لا تعبر عن واقع احتياجات سوق العمل، فنحن نكتسب الخبرة بالممارسة ، فاذا أصبح كل ما نتعلمه نكتسبه ، أصبح ما نتعلمه له ثقل في الحياة العملية.</a:t>
            </a:r>
            <a:endParaRPr lang="en-US" sz="2400" dirty="0">
              <a:latin typeface="Simplified Arabic" pitchFamily="18" charset="-78"/>
              <a:cs typeface="Simplified Arabic" pitchFamily="18" charset="-78"/>
            </a:endParaRPr>
          </a:p>
          <a:p>
            <a:pPr algn="just"/>
            <a:endParaRPr lang="ar-IQ" sz="2400" dirty="0">
              <a:latin typeface="Simplified Arabic" pitchFamily="18" charset="-78"/>
              <a:cs typeface="Simplified Arabic" pitchFamily="18" charset="-78"/>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71612"/>
            <a:ext cx="8186766" cy="4554551"/>
          </a:xfrm>
        </p:spPr>
        <p:style>
          <a:lnRef idx="2">
            <a:schemeClr val="accent4">
              <a:shade val="50000"/>
            </a:schemeClr>
          </a:lnRef>
          <a:fillRef idx="1">
            <a:schemeClr val="accent4"/>
          </a:fillRef>
          <a:effectRef idx="0">
            <a:schemeClr val="accent4"/>
          </a:effectRef>
          <a:fontRef idx="minor">
            <a:schemeClr val="lt1"/>
          </a:fontRef>
        </p:style>
        <p:txBody>
          <a:bodyPr>
            <a:normAutofit/>
          </a:bodyPr>
          <a:lstStyle/>
          <a:p>
            <a:r>
              <a:rPr lang="ar-IQ" sz="2400" dirty="0" smtClean="0">
                <a:latin typeface="Simplified Arabic" pitchFamily="18" charset="-78"/>
                <a:cs typeface="Simplified Arabic" pitchFamily="18" charset="-78"/>
              </a:rPr>
              <a:t>التعلم </a:t>
            </a:r>
            <a:r>
              <a:rPr lang="ar-SA" sz="2400" dirty="0" smtClean="0">
                <a:latin typeface="Simplified Arabic" pitchFamily="18" charset="-78"/>
                <a:cs typeface="Simplified Arabic" pitchFamily="18" charset="-78"/>
              </a:rPr>
              <a:t>هو </a:t>
            </a:r>
            <a:r>
              <a:rPr lang="ar-SA" sz="2400" dirty="0">
                <a:latin typeface="Simplified Arabic" pitchFamily="18" charset="-78"/>
                <a:cs typeface="Simplified Arabic" pitchFamily="18" charset="-78"/>
              </a:rPr>
              <a:t>عملية اكتساب ناجمة عن تفاعل الفرد مع محيطه، من خلالها يحدث تغيير أو تعديل في سلوكه، ويكون الهدف من وراء هذا التعديل، أوالتغييرهو تحقيق نوع من التوازن </a:t>
            </a:r>
            <a:r>
              <a:rPr lang="ar-SA" sz="2400" dirty="0" smtClean="0">
                <a:latin typeface="Simplified Arabic" pitchFamily="18" charset="-78"/>
                <a:cs typeface="Simplified Arabic" pitchFamily="18" charset="-78"/>
              </a:rPr>
              <a:t>بين</a:t>
            </a:r>
            <a:r>
              <a:rPr lang="ar-IQ" sz="2400" dirty="0" smtClean="0">
                <a:latin typeface="Simplified Arabic" pitchFamily="18" charset="-78"/>
                <a:cs typeface="Simplified Arabic" pitchFamily="18" charset="-78"/>
              </a:rPr>
              <a:t> </a:t>
            </a:r>
            <a:r>
              <a:rPr lang="ar-SA" sz="2400" dirty="0" smtClean="0">
                <a:latin typeface="Simplified Arabic" pitchFamily="18" charset="-78"/>
                <a:cs typeface="Simplified Arabic" pitchFamily="18" charset="-78"/>
              </a:rPr>
              <a:t>الفرد </a:t>
            </a:r>
            <a:r>
              <a:rPr lang="ar-SA" sz="2400" dirty="0">
                <a:latin typeface="Simplified Arabic" pitchFamily="18" charset="-78"/>
                <a:cs typeface="Simplified Arabic" pitchFamily="18" charset="-78"/>
              </a:rPr>
              <a:t>، والمحيط </a:t>
            </a:r>
            <a:r>
              <a:rPr lang="ar-IQ" sz="2400" dirty="0" smtClean="0">
                <a:latin typeface="Simplified Arabic" pitchFamily="18" charset="-78"/>
                <a:cs typeface="Simplified Arabic" pitchFamily="18" charset="-78"/>
              </a:rPr>
              <a:t>.</a:t>
            </a:r>
          </a:p>
          <a:p>
            <a:r>
              <a:rPr lang="ar-SA" sz="2400" dirty="0" smtClean="0">
                <a:latin typeface="Simplified Arabic" pitchFamily="18" charset="-78"/>
                <a:cs typeface="Simplified Arabic" pitchFamily="18" charset="-78"/>
              </a:rPr>
              <a:t>يعرف(جيلفورد)</a:t>
            </a:r>
            <a:r>
              <a:rPr lang="ar-IQ" sz="2400" dirty="0" smtClean="0">
                <a:latin typeface="Simplified Arabic" pitchFamily="18" charset="-78"/>
                <a:cs typeface="Simplified Arabic" pitchFamily="18" charset="-78"/>
              </a:rPr>
              <a:t> </a:t>
            </a:r>
            <a:r>
              <a:rPr lang="ar-SA" sz="2400" dirty="0" smtClean="0">
                <a:latin typeface="Simplified Arabic" pitchFamily="18" charset="-78"/>
                <a:cs typeface="Simplified Arabic" pitchFamily="18" charset="-78"/>
              </a:rPr>
              <a:t>التعلم هو </a:t>
            </a:r>
            <a:r>
              <a:rPr lang="ar-SA" sz="2400" dirty="0">
                <a:latin typeface="Simplified Arabic" pitchFamily="18" charset="-78"/>
                <a:cs typeface="Simplified Arabic" pitchFamily="18" charset="-78"/>
              </a:rPr>
              <a:t>إلا تغيير في السلوك نتيجة لمواقف </a:t>
            </a:r>
            <a:r>
              <a:rPr lang="ar-SA" sz="2400" dirty="0" smtClean="0">
                <a:latin typeface="Simplified Arabic" pitchFamily="18" charset="-78"/>
                <a:cs typeface="Simplified Arabic" pitchFamily="18" charset="-78"/>
              </a:rPr>
              <a:t>معقدة”</a:t>
            </a:r>
            <a:endParaRPr lang="ar-IQ" sz="2400" dirty="0" smtClean="0">
              <a:latin typeface="Simplified Arabic" pitchFamily="18" charset="-78"/>
              <a:cs typeface="Simplified Arabic" pitchFamily="18" charset="-78"/>
            </a:endParaRPr>
          </a:p>
          <a:p>
            <a:pPr algn="just"/>
            <a:r>
              <a:rPr lang="ar-IQ" sz="2400" dirty="0" smtClean="0">
                <a:latin typeface="Simplified Arabic" pitchFamily="18" charset="-78"/>
                <a:cs typeface="Simplified Arabic" pitchFamily="18" charset="-78"/>
              </a:rPr>
              <a:t>يعرف ا</a:t>
            </a:r>
            <a:r>
              <a:rPr lang="ar-SA" sz="2400" dirty="0" smtClean="0">
                <a:latin typeface="Simplified Arabic" pitchFamily="18" charset="-78"/>
                <a:cs typeface="Simplified Arabic" pitchFamily="18" charset="-78"/>
              </a:rPr>
              <a:t>لدريج</a:t>
            </a:r>
            <a:r>
              <a:rPr lang="ar-IQ" sz="2400" dirty="0" smtClean="0">
                <a:latin typeface="Simplified Arabic" pitchFamily="18" charset="-78"/>
                <a:cs typeface="Simplified Arabic" pitchFamily="18" charset="-78"/>
              </a:rPr>
              <a:t> :</a:t>
            </a:r>
            <a:r>
              <a:rPr lang="ar-SA" sz="2400" dirty="0" smtClean="0">
                <a:latin typeface="Simplified Arabic" pitchFamily="18" charset="-78"/>
                <a:cs typeface="Simplified Arabic" pitchFamily="18" charset="-78"/>
              </a:rPr>
              <a:t> التعلم </a:t>
            </a:r>
            <a:r>
              <a:rPr lang="ar-SA" sz="2400" dirty="0">
                <a:latin typeface="Simplified Arabic" pitchFamily="18" charset="-78"/>
                <a:cs typeface="Simplified Arabic" pitchFamily="18" charset="-78"/>
              </a:rPr>
              <a:t>هو العملية التي يدرك الفرد بها موضوعا ما ، ويتفاعل معه ، ويستدخله و يتمثله، وبصفة عامة التعلم ، هو عبارة عن سيرورة تفاعلية ، وفق فترات محددة ، ومتسلسلة، فالتعلم يمر من مرحلتين:</a:t>
            </a:r>
            <a:endParaRPr lang="en-US" sz="2400" dirty="0">
              <a:latin typeface="Simplified Arabic" pitchFamily="18" charset="-78"/>
              <a:cs typeface="Simplified Arabic" pitchFamily="18" charset="-78"/>
            </a:endParaRPr>
          </a:p>
          <a:p>
            <a:pPr algn="just"/>
            <a:r>
              <a:rPr lang="ar-SA" sz="2400" dirty="0">
                <a:latin typeface="Simplified Arabic" pitchFamily="18" charset="-78"/>
                <a:cs typeface="Simplified Arabic" pitchFamily="18" charset="-78"/>
              </a:rPr>
              <a:t> الأولى مرحلة ما قبل التعلم ، وتتمثل في اللقاء الأول بين المتعلم </a:t>
            </a:r>
            <a:r>
              <a:rPr lang="ar-IQ" sz="2400" dirty="0" smtClean="0">
                <a:latin typeface="Simplified Arabic" pitchFamily="18" charset="-78"/>
                <a:cs typeface="Simplified Arabic" pitchFamily="18" charset="-78"/>
              </a:rPr>
              <a:t>و</a:t>
            </a:r>
            <a:r>
              <a:rPr lang="ar-SA" sz="2400" dirty="0" smtClean="0">
                <a:latin typeface="Simplified Arabic" pitchFamily="18" charset="-78"/>
                <a:cs typeface="Simplified Arabic" pitchFamily="18" charset="-78"/>
              </a:rPr>
              <a:t>موضوع </a:t>
            </a:r>
            <a:r>
              <a:rPr lang="ar-SA" sz="2400" dirty="0">
                <a:latin typeface="Simplified Arabic" pitchFamily="18" charset="-78"/>
                <a:cs typeface="Simplified Arabic" pitchFamily="18" charset="-78"/>
              </a:rPr>
              <a:t>التعلم، و يمكن أن يكون الإتصال عن طريق الصدفة ، أو عن طريق بحث المتعلم نفسه عن موضوع التعلم أو عن طريق تقديم موضوع التعلم للمتعلم ، ضمن وضعية منظمة ، والثانية هي مرحلة الفعل التعليمي </a:t>
            </a:r>
            <a:endParaRPr lang="ar-IQ" sz="2400" dirty="0">
              <a:latin typeface="Simplified Arabic" pitchFamily="18" charset="-78"/>
              <a:cs typeface="Simplified Arabic" pitchFamily="18" charset="-78"/>
            </a:endParaRPr>
          </a:p>
        </p:txBody>
      </p:sp>
      <p:sp>
        <p:nvSpPr>
          <p:cNvPr id="2" name="Title 1"/>
          <p:cNvSpPr>
            <a:spLocks noGrp="1"/>
          </p:cNvSpPr>
          <p:nvPr>
            <p:ph type="title"/>
          </p:nvPr>
        </p:nvSpPr>
        <p:spPr>
          <a:xfrm>
            <a:off x="457200" y="274638"/>
            <a:ext cx="8115328" cy="1082660"/>
          </a:xfrm>
        </p:spPr>
        <p:txBody>
          <a:bodyPr>
            <a:normAutofit/>
          </a:bodyPr>
          <a:lstStyle/>
          <a:p>
            <a:pPr algn="r"/>
            <a:r>
              <a:rPr lang="ar-SA" sz="3200" dirty="0">
                <a:latin typeface="Simplified Arabic" pitchFamily="18" charset="-78"/>
                <a:cs typeface="Simplified Arabic" pitchFamily="18" charset="-78"/>
              </a:rPr>
              <a:t>مفهوم </a:t>
            </a:r>
            <a:r>
              <a:rPr lang="ar-SA" sz="3200" dirty="0" smtClean="0">
                <a:latin typeface="Simplified Arabic" pitchFamily="18" charset="-78"/>
                <a:cs typeface="Simplified Arabic" pitchFamily="18" charset="-78"/>
              </a:rPr>
              <a:t>التعلم</a:t>
            </a:r>
            <a:r>
              <a:rPr lang="en-US" sz="3200" dirty="0" smtClean="0">
                <a:latin typeface="Simplified Arabic" pitchFamily="18" charset="-78"/>
                <a:cs typeface="Simplified Arabic" pitchFamily="18" charset="-78"/>
              </a:rPr>
              <a:t> </a:t>
            </a:r>
            <a:endParaRPr lang="ar-IQ" sz="3200" dirty="0">
              <a:latin typeface="Simplified Arabic" pitchFamily="18" charset="-78"/>
              <a:cs typeface="Simplified Arabic" pitchFamily="18" charset="-78"/>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42918"/>
            <a:ext cx="8258204" cy="5483245"/>
          </a:xfrm>
        </p:spPr>
        <p:style>
          <a:lnRef idx="2">
            <a:schemeClr val="accent4">
              <a:shade val="50000"/>
            </a:schemeClr>
          </a:lnRef>
          <a:fillRef idx="1">
            <a:schemeClr val="accent4"/>
          </a:fillRef>
          <a:effectRef idx="0">
            <a:schemeClr val="accent4"/>
          </a:effectRef>
          <a:fontRef idx="minor">
            <a:schemeClr val="lt1"/>
          </a:fontRef>
        </p:style>
        <p:txBody>
          <a:bodyPr>
            <a:noAutofit/>
          </a:bodyPr>
          <a:lstStyle/>
          <a:p>
            <a:pPr algn="just"/>
            <a:r>
              <a:rPr lang="ar-SA" sz="2400" dirty="0">
                <a:latin typeface="Simplified Arabic" pitchFamily="18" charset="-78"/>
                <a:cs typeface="Simplified Arabic" pitchFamily="18" charset="-78"/>
              </a:rPr>
              <a:t>اهم اتجاهين حاولا تفسير التعلم وكيفية حدوثه هما :</a:t>
            </a:r>
            <a:endParaRPr lang="en-US" sz="2400" dirty="0">
              <a:latin typeface="Simplified Arabic" pitchFamily="18" charset="-78"/>
              <a:cs typeface="Simplified Arabic" pitchFamily="18" charset="-78"/>
            </a:endParaRPr>
          </a:p>
          <a:p>
            <a:pPr algn="just"/>
            <a:r>
              <a:rPr lang="ar-SA" sz="2400" b="1" dirty="0">
                <a:latin typeface="Simplified Arabic" pitchFamily="18" charset="-78"/>
                <a:cs typeface="Simplified Arabic" pitchFamily="18" charset="-78"/>
              </a:rPr>
              <a:t>الاتجاه السلوكي :</a:t>
            </a:r>
            <a:endParaRPr lang="en-US" sz="2400" b="1" i="1" dirty="0">
              <a:latin typeface="Simplified Arabic" pitchFamily="18" charset="-78"/>
              <a:cs typeface="Simplified Arabic" pitchFamily="18" charset="-78"/>
            </a:endParaRPr>
          </a:p>
          <a:p>
            <a:pPr algn="just"/>
            <a:r>
              <a:rPr lang="ar-SA" sz="2400" dirty="0">
                <a:latin typeface="Simplified Arabic" pitchFamily="18" charset="-78"/>
                <a:cs typeface="Simplified Arabic" pitchFamily="18" charset="-78"/>
              </a:rPr>
              <a:t>نشأهذاالاتجاه كمنظورعلمي</a:t>
            </a:r>
            <a:r>
              <a:rPr lang="ar-SA" sz="2400" dirty="0" smtClean="0">
                <a:latin typeface="Simplified Arabic" pitchFamily="18" charset="-78"/>
                <a:cs typeface="Simplified Arabic" pitchFamily="18" charset="-78"/>
              </a:rPr>
              <a:t>،</a:t>
            </a:r>
            <a:r>
              <a:rPr lang="ar-IQ" sz="2400" dirty="0" smtClean="0">
                <a:latin typeface="Simplified Arabic" pitchFamily="18" charset="-78"/>
                <a:cs typeface="Simplified Arabic" pitchFamily="18" charset="-78"/>
              </a:rPr>
              <a:t> </a:t>
            </a:r>
            <a:r>
              <a:rPr lang="ar-SA" sz="2400" dirty="0" smtClean="0">
                <a:latin typeface="Simplified Arabic" pitchFamily="18" charset="-78"/>
                <a:cs typeface="Simplified Arabic" pitchFamily="18" charset="-78"/>
              </a:rPr>
              <a:t>ومشروع </a:t>
            </a:r>
            <a:r>
              <a:rPr lang="ar-SA" sz="2400" dirty="0">
                <a:latin typeface="Simplified Arabic" pitchFamily="18" charset="-78"/>
                <a:cs typeface="Simplified Arabic" pitchFamily="18" charset="-78"/>
              </a:rPr>
              <a:t>سيكولوجي </a:t>
            </a:r>
            <a:r>
              <a:rPr lang="ar-SA" sz="2400" dirty="0" smtClean="0">
                <a:latin typeface="Simplified Arabic" pitchFamily="18" charset="-78"/>
                <a:cs typeface="Simplified Arabic" pitchFamily="18" charset="-78"/>
              </a:rPr>
              <a:t>والسلوك </a:t>
            </a:r>
            <a:r>
              <a:rPr lang="ar-SA" sz="2400" dirty="0">
                <a:latin typeface="Simplified Arabic" pitchFamily="18" charset="-78"/>
                <a:cs typeface="Simplified Arabic" pitchFamily="18" charset="-78"/>
              </a:rPr>
              <a:t>تبعا لهذه المدرسة ، قوامه المثير أو المنبه  ثم</a:t>
            </a:r>
            <a:r>
              <a:rPr lang="en-US" sz="2400" i="1" dirty="0">
                <a:latin typeface="Simplified Arabic" pitchFamily="18" charset="-78"/>
                <a:cs typeface="Simplified Arabic" pitchFamily="18" charset="-78"/>
              </a:rPr>
              <a:t> </a:t>
            </a:r>
            <a:r>
              <a:rPr lang="ar-SA" sz="2400" dirty="0">
                <a:latin typeface="Simplified Arabic" pitchFamily="18" charset="-78"/>
                <a:cs typeface="Simplified Arabic" pitchFamily="18" charset="-78"/>
              </a:rPr>
              <a:t>الاستجابة ،وليس التعلم ،في الحقيقة </a:t>
            </a:r>
            <a:r>
              <a:rPr lang="ar-SA" sz="2400" dirty="0" smtClean="0">
                <a:latin typeface="Simplified Arabic" pitchFamily="18" charset="-78"/>
                <a:cs typeface="Simplified Arabic" pitchFamily="18" charset="-78"/>
              </a:rPr>
              <a:t>،</a:t>
            </a:r>
            <a:r>
              <a:rPr lang="ar-IQ" sz="2400" dirty="0" smtClean="0">
                <a:latin typeface="Simplified Arabic" pitchFamily="18" charset="-78"/>
                <a:cs typeface="Simplified Arabic" pitchFamily="18" charset="-78"/>
              </a:rPr>
              <a:t> </a:t>
            </a:r>
            <a:r>
              <a:rPr lang="ar-SA" sz="2400" dirty="0" smtClean="0">
                <a:latin typeface="Simplified Arabic" pitchFamily="18" charset="-78"/>
                <a:cs typeface="Simplified Arabic" pitchFamily="18" charset="-78"/>
              </a:rPr>
              <a:t>سوى عملية </a:t>
            </a:r>
            <a:r>
              <a:rPr lang="ar-SA" sz="2400" dirty="0">
                <a:latin typeface="Simplified Arabic" pitchFamily="18" charset="-78"/>
                <a:cs typeface="Simplified Arabic" pitchFamily="18" charset="-78"/>
              </a:rPr>
              <a:t>ربط </a:t>
            </a:r>
            <a:r>
              <a:rPr lang="ar-SA" sz="2400" dirty="0" smtClean="0">
                <a:latin typeface="Simplified Arabic" pitchFamily="18" charset="-78"/>
                <a:cs typeface="Simplified Arabic" pitchFamily="18" charset="-78"/>
              </a:rPr>
              <a:t>واقتران </a:t>
            </a:r>
            <a:r>
              <a:rPr lang="ar-SA" sz="2400" dirty="0">
                <a:latin typeface="Simplified Arabic" pitchFamily="18" charset="-78"/>
                <a:cs typeface="Simplified Arabic" pitchFamily="18" charset="-78"/>
              </a:rPr>
              <a:t>عضوي بين المثيرات</a:t>
            </a:r>
            <a:r>
              <a:rPr lang="en-US" sz="2400" i="1" dirty="0">
                <a:latin typeface="Simplified Arabic" pitchFamily="18" charset="-78"/>
                <a:cs typeface="Simplified Arabic" pitchFamily="18" charset="-78"/>
              </a:rPr>
              <a:t> </a:t>
            </a:r>
            <a:r>
              <a:rPr lang="ar-SA" sz="2400" dirty="0">
                <a:latin typeface="Simplified Arabic" pitchFamily="18" charset="-78"/>
                <a:cs typeface="Simplified Arabic" pitchFamily="18" charset="-78"/>
              </a:rPr>
              <a:t>والاستجابات </a:t>
            </a:r>
            <a:r>
              <a:rPr lang="ar-SA" sz="2400" dirty="0" smtClean="0">
                <a:latin typeface="Simplified Arabic" pitchFamily="18" charset="-78"/>
                <a:cs typeface="Simplified Arabic" pitchFamily="18" charset="-78"/>
              </a:rPr>
              <a:t>،</a:t>
            </a:r>
            <a:r>
              <a:rPr lang="ar-IQ" sz="2400" dirty="0" smtClean="0">
                <a:latin typeface="Simplified Arabic" pitchFamily="18" charset="-78"/>
                <a:cs typeface="Simplified Arabic" pitchFamily="18" charset="-78"/>
              </a:rPr>
              <a:t> </a:t>
            </a:r>
            <a:r>
              <a:rPr lang="ar-SA" sz="2400" dirty="0" smtClean="0">
                <a:latin typeface="Simplified Arabic" pitchFamily="18" charset="-78"/>
                <a:cs typeface="Simplified Arabic" pitchFamily="18" charset="-78"/>
              </a:rPr>
              <a:t>وهذه </a:t>
            </a:r>
            <a:r>
              <a:rPr lang="ar-SA" sz="2400" dirty="0">
                <a:latin typeface="Simplified Arabic" pitchFamily="18" charset="-78"/>
                <a:cs typeface="Simplified Arabic" pitchFamily="18" charset="-78"/>
              </a:rPr>
              <a:t>الارتباطات هي الوحدات الأساسية للسلوك البشري</a:t>
            </a:r>
            <a:r>
              <a:rPr lang="en-US" sz="2400" i="1" dirty="0">
                <a:latin typeface="Simplified Arabic" pitchFamily="18" charset="-78"/>
                <a:cs typeface="Simplified Arabic" pitchFamily="18" charset="-78"/>
              </a:rPr>
              <a:t>.</a:t>
            </a:r>
            <a:r>
              <a:rPr lang="ar-SA" sz="2400" dirty="0">
                <a:latin typeface="Simplified Arabic" pitchFamily="18" charset="-78"/>
                <a:cs typeface="Simplified Arabic" pitchFamily="18" charset="-78"/>
              </a:rPr>
              <a:t>.</a:t>
            </a:r>
            <a:endParaRPr lang="en-US" sz="2400" i="1" dirty="0">
              <a:latin typeface="Simplified Arabic" pitchFamily="18" charset="-78"/>
              <a:cs typeface="Simplified Arabic" pitchFamily="18" charset="-78"/>
            </a:endParaRPr>
          </a:p>
          <a:p>
            <a:pPr algn="just"/>
            <a:r>
              <a:rPr lang="ar-SA" sz="2400" dirty="0">
                <a:latin typeface="Simplified Arabic" pitchFamily="18" charset="-78"/>
                <a:cs typeface="Simplified Arabic" pitchFamily="18" charset="-78"/>
              </a:rPr>
              <a:t>اذن التعلم وفق هذا الاتجاه يقوم على اساس قوة الارتباطات بين المثير والاستجابة وتفسير هذا التعلم وفق هذه الالية وفي ضوء ذلك ، فأن واطسن</a:t>
            </a:r>
            <a:r>
              <a:rPr lang="ar-SA" sz="2400" dirty="0" smtClean="0">
                <a:latin typeface="Simplified Arabic" pitchFamily="18" charset="-78"/>
                <a:cs typeface="Simplified Arabic" pitchFamily="18" charset="-78"/>
              </a:rPr>
              <a:t>،</a:t>
            </a:r>
            <a:r>
              <a:rPr lang="ar-IQ" sz="2400" dirty="0" smtClean="0">
                <a:latin typeface="Simplified Arabic" pitchFamily="18" charset="-78"/>
                <a:cs typeface="Simplified Arabic" pitchFamily="18" charset="-78"/>
              </a:rPr>
              <a:t> </a:t>
            </a:r>
            <a:r>
              <a:rPr lang="ar-SA" sz="2400" dirty="0" smtClean="0">
                <a:latin typeface="Simplified Arabic" pitchFamily="18" charset="-78"/>
                <a:cs typeface="Simplified Arabic" pitchFamily="18" charset="-78"/>
              </a:rPr>
              <a:t>يرى </a:t>
            </a:r>
            <a:r>
              <a:rPr lang="ar-SA" sz="2400" dirty="0">
                <a:latin typeface="Simplified Arabic" pitchFamily="18" charset="-78"/>
                <a:cs typeface="Simplified Arabic" pitchFamily="18" charset="-78"/>
              </a:rPr>
              <a:t>أن علم النفس هو علم السلوك </a:t>
            </a:r>
            <a:r>
              <a:rPr lang="ar-SA" sz="2400" dirty="0" smtClean="0">
                <a:latin typeface="Simplified Arabic" pitchFamily="18" charset="-78"/>
                <a:cs typeface="Simplified Arabic" pitchFamily="18" charset="-78"/>
              </a:rPr>
              <a:t>،</a:t>
            </a:r>
            <a:r>
              <a:rPr lang="ar-IQ" sz="2400" dirty="0" smtClean="0">
                <a:latin typeface="Simplified Arabic" pitchFamily="18" charset="-78"/>
                <a:cs typeface="Simplified Arabic" pitchFamily="18" charset="-78"/>
              </a:rPr>
              <a:t> </a:t>
            </a:r>
            <a:r>
              <a:rPr lang="ar-SA" sz="2400" dirty="0" smtClean="0">
                <a:latin typeface="Simplified Arabic" pitchFamily="18" charset="-78"/>
                <a:cs typeface="Simplified Arabic" pitchFamily="18" charset="-78"/>
              </a:rPr>
              <a:t>وان</a:t>
            </a:r>
            <a:r>
              <a:rPr lang="ar-IQ" sz="2400" dirty="0" smtClean="0">
                <a:latin typeface="Simplified Arabic" pitchFamily="18" charset="-78"/>
                <a:cs typeface="Simplified Arabic" pitchFamily="18" charset="-78"/>
              </a:rPr>
              <a:t> </a:t>
            </a:r>
            <a:r>
              <a:rPr lang="ar-SA" sz="2400" dirty="0" smtClean="0">
                <a:latin typeface="Simplified Arabic" pitchFamily="18" charset="-78"/>
                <a:cs typeface="Simplified Arabic" pitchFamily="18" charset="-78"/>
              </a:rPr>
              <a:t>الطريقة </a:t>
            </a:r>
            <a:r>
              <a:rPr lang="ar-SA" sz="2400" dirty="0">
                <a:latin typeface="Simplified Arabic" pitchFamily="18" charset="-78"/>
                <a:cs typeface="Simplified Arabic" pitchFamily="18" charset="-78"/>
              </a:rPr>
              <a:t>الوحيدة لدراسته موضوعيا ، هي </a:t>
            </a:r>
            <a:r>
              <a:rPr lang="ar-SA" sz="2400" dirty="0" smtClean="0">
                <a:latin typeface="Simplified Arabic" pitchFamily="18" charset="-78"/>
                <a:cs typeface="Simplified Arabic" pitchFamily="18" charset="-78"/>
              </a:rPr>
              <a:t>الطريقة</a:t>
            </a:r>
            <a:r>
              <a:rPr lang="ar-IQ" sz="2400" dirty="0" smtClean="0">
                <a:latin typeface="Simplified Arabic" pitchFamily="18" charset="-78"/>
                <a:cs typeface="Simplified Arabic" pitchFamily="18" charset="-78"/>
              </a:rPr>
              <a:t> </a:t>
            </a:r>
            <a:r>
              <a:rPr lang="ar-SA" sz="2400" dirty="0" smtClean="0">
                <a:latin typeface="Simplified Arabic" pitchFamily="18" charset="-78"/>
                <a:cs typeface="Simplified Arabic" pitchFamily="18" charset="-78"/>
              </a:rPr>
              <a:t>التجريبية الموضوعية</a:t>
            </a:r>
            <a:r>
              <a:rPr lang="ar-IQ" sz="2400" dirty="0" smtClean="0">
                <a:latin typeface="Simplified Arabic" pitchFamily="18" charset="-78"/>
                <a:cs typeface="Simplified Arabic" pitchFamily="18" charset="-78"/>
              </a:rPr>
              <a:t> </a:t>
            </a:r>
            <a:r>
              <a:rPr lang="ar-SA" sz="2400" dirty="0" smtClean="0">
                <a:latin typeface="Simplified Arabic" pitchFamily="18" charset="-78"/>
                <a:cs typeface="Simplified Arabic" pitchFamily="18" charset="-78"/>
              </a:rPr>
              <a:t>إن معظم</a:t>
            </a:r>
            <a:r>
              <a:rPr lang="ar-IQ" sz="2400" dirty="0" smtClean="0">
                <a:latin typeface="Simplified Arabic" pitchFamily="18" charset="-78"/>
                <a:cs typeface="Simplified Arabic" pitchFamily="18" charset="-78"/>
              </a:rPr>
              <a:t> </a:t>
            </a:r>
            <a:r>
              <a:rPr lang="ar-SA" sz="2400" dirty="0" smtClean="0">
                <a:latin typeface="Simplified Arabic" pitchFamily="18" charset="-78"/>
                <a:cs typeface="Simplified Arabic" pitchFamily="18" charset="-78"/>
              </a:rPr>
              <a:t>سلوكيات</a:t>
            </a:r>
            <a:r>
              <a:rPr lang="ar-SA" sz="2400" dirty="0">
                <a:latin typeface="Simplified Arabic" pitchFamily="18" charset="-78"/>
                <a:cs typeface="Simplified Arabic" pitchFamily="18" charset="-78"/>
              </a:rPr>
              <a:t>  الكائن الإنساني الحي متعلمة ومكتسبة سواء من المحيط الطبيعي أو الاجتماعي</a:t>
            </a:r>
            <a:r>
              <a:rPr lang="ar-SA" sz="2400" dirty="0" smtClean="0">
                <a:latin typeface="Simplified Arabic" pitchFamily="18" charset="-78"/>
                <a:cs typeface="Simplified Arabic" pitchFamily="18" charset="-78"/>
              </a:rPr>
              <a:t>،</a:t>
            </a:r>
            <a:r>
              <a:rPr lang="ar-IQ" sz="2400" dirty="0" smtClean="0">
                <a:latin typeface="Simplified Arabic" pitchFamily="18" charset="-78"/>
                <a:cs typeface="Simplified Arabic" pitchFamily="18" charset="-78"/>
              </a:rPr>
              <a:t> </a:t>
            </a:r>
            <a:r>
              <a:rPr lang="ar-SA" sz="2400" dirty="0" smtClean="0">
                <a:latin typeface="Simplified Arabic" pitchFamily="18" charset="-78"/>
                <a:cs typeface="Simplified Arabic" pitchFamily="18" charset="-78"/>
              </a:rPr>
              <a:t>وهي </a:t>
            </a:r>
            <a:r>
              <a:rPr lang="ar-SA" sz="2400" dirty="0">
                <a:latin typeface="Simplified Arabic" pitchFamily="18" charset="-78"/>
                <a:cs typeface="Simplified Arabic" pitchFamily="18" charset="-78"/>
              </a:rPr>
              <a:t>على هذا الأساس قابلة للتغيير والتعديل وبالتالي يمكن ضبطها والتنبؤ بهاومعرفة سيرورتها الدقيقة </a:t>
            </a:r>
            <a:endParaRPr lang="ar-IQ" sz="2400" dirty="0">
              <a:latin typeface="Simplified Arabic" pitchFamily="18" charset="-78"/>
              <a:cs typeface="Simplified Arabic" pitchFamily="18" charset="-78"/>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57166"/>
            <a:ext cx="8329642" cy="5768997"/>
          </a:xfrm>
        </p:spPr>
        <p:style>
          <a:lnRef idx="2">
            <a:schemeClr val="accent4">
              <a:shade val="50000"/>
            </a:schemeClr>
          </a:lnRef>
          <a:fillRef idx="1">
            <a:schemeClr val="accent4"/>
          </a:fillRef>
          <a:effectRef idx="0">
            <a:schemeClr val="accent4"/>
          </a:effectRef>
          <a:fontRef idx="minor">
            <a:schemeClr val="lt1"/>
          </a:fontRef>
        </p:style>
        <p:txBody>
          <a:bodyPr/>
          <a:lstStyle/>
          <a:p>
            <a:pPr algn="just"/>
            <a:r>
              <a:rPr lang="ar-SA" sz="2400" dirty="0">
                <a:latin typeface="Simplified Arabic" pitchFamily="18" charset="-78"/>
                <a:cs typeface="Simplified Arabic" pitchFamily="18" charset="-78"/>
              </a:rPr>
              <a:t>الاتجاه المعرفي </a:t>
            </a:r>
            <a:r>
              <a:rPr lang="ar-SA" sz="2400" dirty="0" smtClean="0">
                <a:latin typeface="Simplified Arabic" pitchFamily="18" charset="-78"/>
                <a:cs typeface="Simplified Arabic" pitchFamily="18" charset="-78"/>
              </a:rPr>
              <a:t>: </a:t>
            </a:r>
            <a:endParaRPr lang="en-US" sz="2400" i="1" dirty="0">
              <a:latin typeface="Simplified Arabic" pitchFamily="18" charset="-78"/>
              <a:cs typeface="Simplified Arabic" pitchFamily="18" charset="-78"/>
            </a:endParaRPr>
          </a:p>
          <a:p>
            <a:pPr algn="just"/>
            <a:r>
              <a:rPr lang="ar-SA" sz="2400" dirty="0">
                <a:latin typeface="Simplified Arabic" pitchFamily="18" charset="-78"/>
                <a:cs typeface="Simplified Arabic" pitchFamily="18" charset="-78"/>
              </a:rPr>
              <a:t>قامت هذه المدرسة على أنقاض المدرسة السلوكية ، حيث انتقدت الاتجاه نحوتفتيت الإدراك إلى جزئيات صغيرة ،إن الفرد يدرك الموقف كوحدة واحدة وليس كجزئياتمترابطة ،اذ الخبرة عادة تأتي في صورة مركبة  ، فما الداعي إلى تحليلها والبحث عمايربط بعضها </a:t>
            </a:r>
            <a:r>
              <a:rPr lang="ar-SA" sz="2400" dirty="0" smtClean="0">
                <a:latin typeface="Simplified Arabic" pitchFamily="18" charset="-78"/>
                <a:cs typeface="Simplified Arabic" pitchFamily="18" charset="-78"/>
              </a:rPr>
              <a:t>البعض</a:t>
            </a:r>
            <a:r>
              <a:rPr lang="ar-IQ" b="1" dirty="0" smtClean="0"/>
              <a:t>.</a:t>
            </a:r>
          </a:p>
          <a:p>
            <a:pPr algn="just"/>
            <a:r>
              <a:rPr lang="ar-SA" sz="2400" dirty="0"/>
              <a:t>المفهوم الرئيسي الذي ركزت عليه هذه المدرسة،هو أن </a:t>
            </a:r>
            <a:r>
              <a:rPr lang="ar-SA" sz="2400" dirty="0" smtClean="0"/>
              <a:t>إدراك</a:t>
            </a:r>
            <a:r>
              <a:rPr lang="ar-IQ" sz="2400" dirty="0" smtClean="0"/>
              <a:t> </a:t>
            </a:r>
            <a:r>
              <a:rPr lang="ar-SA" sz="2400" dirty="0" smtClean="0"/>
              <a:t>موضوع </a:t>
            </a:r>
            <a:r>
              <a:rPr lang="ar-SA" sz="2400" dirty="0"/>
              <a:t>ما يحدده المجال الكلي الذي يوجد فيه ،وان الكل ليس إلا </a:t>
            </a:r>
            <a:r>
              <a:rPr lang="ar-SA" sz="2400" dirty="0" smtClean="0"/>
              <a:t>مجموع</a:t>
            </a:r>
            <a:r>
              <a:rPr lang="ar-IQ" sz="2400" dirty="0" smtClean="0"/>
              <a:t> </a:t>
            </a:r>
            <a:r>
              <a:rPr lang="ar-SA" sz="2400" dirty="0" smtClean="0"/>
              <a:t>الأجزاء </a:t>
            </a:r>
            <a:r>
              <a:rPr lang="ar-SA" sz="2400" dirty="0"/>
              <a:t>، </a:t>
            </a:r>
            <a:r>
              <a:rPr lang="ar-SA" sz="2400" dirty="0" smtClean="0"/>
              <a:t>وان</a:t>
            </a:r>
            <a:r>
              <a:rPr lang="ar-IQ" sz="2400" dirty="0" smtClean="0"/>
              <a:t> </a:t>
            </a:r>
            <a:r>
              <a:rPr lang="ar-SA" sz="2400" dirty="0" smtClean="0"/>
              <a:t>الجزء </a:t>
            </a:r>
            <a:r>
              <a:rPr lang="ar-SA" sz="2400" dirty="0"/>
              <a:t>يتحدد بطبيعة الكل ، وان الأجزاء تتكامل </a:t>
            </a:r>
            <a:r>
              <a:rPr lang="ar-SA" sz="2400" dirty="0" smtClean="0"/>
              <a:t>فيحدث كلية</a:t>
            </a:r>
            <a:r>
              <a:rPr lang="ar-IQ" sz="2400" dirty="0" smtClean="0"/>
              <a:t> .</a:t>
            </a:r>
          </a:p>
          <a:p>
            <a:pPr algn="just"/>
            <a:r>
              <a:rPr lang="ar-SA" sz="2400" dirty="0">
                <a:latin typeface="Simplified Arabic" pitchFamily="18" charset="-78"/>
                <a:cs typeface="Simplified Arabic" pitchFamily="18" charset="-78"/>
              </a:rPr>
              <a:t>إن </a:t>
            </a:r>
            <a:r>
              <a:rPr lang="ar-IQ" sz="2400" dirty="0" smtClean="0">
                <a:latin typeface="Simplified Arabic" pitchFamily="18" charset="-78"/>
                <a:cs typeface="Simplified Arabic" pitchFamily="18" charset="-78"/>
              </a:rPr>
              <a:t>ا</a:t>
            </a:r>
            <a:r>
              <a:rPr lang="ar-SA" sz="2400" dirty="0" smtClean="0">
                <a:latin typeface="Simplified Arabic" pitchFamily="18" charset="-78"/>
                <a:cs typeface="Simplified Arabic" pitchFamily="18" charset="-78"/>
              </a:rPr>
              <a:t>لتعلم </a:t>
            </a:r>
            <a:r>
              <a:rPr lang="ar-SA" sz="2400" dirty="0">
                <a:latin typeface="Simplified Arabic" pitchFamily="18" charset="-78"/>
                <a:cs typeface="Simplified Arabic" pitchFamily="18" charset="-78"/>
              </a:rPr>
              <a:t>ينبغي أن يكون دافعا داخليا ،أي نابعا من الذات،فالمتعلم الذي ينتصرعلى موقف إشكالي </a:t>
            </a:r>
            <a:r>
              <a:rPr lang="ar-SA" sz="2400" dirty="0" smtClean="0">
                <a:latin typeface="Simplified Arabic" pitchFamily="18" charset="-78"/>
                <a:cs typeface="Simplified Arabic" pitchFamily="18" charset="-78"/>
              </a:rPr>
              <a:t>،</a:t>
            </a:r>
            <a:r>
              <a:rPr lang="ar-IQ" sz="2400" dirty="0" smtClean="0">
                <a:latin typeface="Simplified Arabic" pitchFamily="18" charset="-78"/>
                <a:cs typeface="Simplified Arabic" pitchFamily="18" charset="-78"/>
              </a:rPr>
              <a:t> </a:t>
            </a:r>
            <a:r>
              <a:rPr lang="ar-SA" sz="2400" dirty="0" smtClean="0">
                <a:latin typeface="Simplified Arabic" pitchFamily="18" charset="-78"/>
                <a:cs typeface="Simplified Arabic" pitchFamily="18" charset="-78"/>
              </a:rPr>
              <a:t>ويفك </a:t>
            </a:r>
            <a:r>
              <a:rPr lang="ar-SA" sz="2400" dirty="0">
                <a:latin typeface="Simplified Arabic" pitchFamily="18" charset="-78"/>
                <a:cs typeface="Simplified Arabic" pitchFamily="18" charset="-78"/>
              </a:rPr>
              <a:t>مختلف أبعاد بنيته ومبادئ </a:t>
            </a:r>
            <a:r>
              <a:rPr lang="ar-SA" sz="2400" dirty="0" smtClean="0">
                <a:latin typeface="Simplified Arabic" pitchFamily="18" charset="-78"/>
                <a:cs typeface="Simplified Arabic" pitchFamily="18" charset="-78"/>
              </a:rPr>
              <a:t>انتظامه</a:t>
            </a:r>
            <a:r>
              <a:rPr lang="ar-IQ" sz="2400" dirty="0" smtClean="0">
                <a:latin typeface="Simplified Arabic" pitchFamily="18" charset="-78"/>
                <a:cs typeface="Simplified Arabic" pitchFamily="18" charset="-78"/>
              </a:rPr>
              <a:t> </a:t>
            </a:r>
            <a:r>
              <a:rPr lang="ar-SA" sz="2400" dirty="0" smtClean="0">
                <a:latin typeface="Simplified Arabic" pitchFamily="18" charset="-78"/>
                <a:cs typeface="Simplified Arabic" pitchFamily="18" charset="-78"/>
              </a:rPr>
              <a:t>ويحقق </a:t>
            </a:r>
            <a:r>
              <a:rPr lang="ar-SA" sz="2400" dirty="0">
                <a:latin typeface="Simplified Arabic" pitchFamily="18" charset="-78"/>
                <a:cs typeface="Simplified Arabic" pitchFamily="18" charset="-78"/>
              </a:rPr>
              <a:t>فهم المعنى الحقيقي للموقف </a:t>
            </a:r>
            <a:r>
              <a:rPr lang="ar-SA" sz="2400" dirty="0" smtClean="0">
                <a:latin typeface="Simplified Arabic" pitchFamily="18" charset="-78"/>
                <a:cs typeface="Simplified Arabic" pitchFamily="18" charset="-78"/>
              </a:rPr>
              <a:t>الإشكالي</a:t>
            </a:r>
            <a:r>
              <a:rPr lang="ar-IQ" sz="2400" dirty="0" smtClean="0">
                <a:latin typeface="Simplified Arabic" pitchFamily="18" charset="-78"/>
                <a:cs typeface="Simplified Arabic" pitchFamily="18" charset="-78"/>
              </a:rPr>
              <a:t> </a:t>
            </a:r>
            <a:r>
              <a:rPr lang="ar-SA" sz="2400" dirty="0" smtClean="0">
                <a:latin typeface="Simplified Arabic" pitchFamily="18" charset="-78"/>
                <a:cs typeface="Simplified Arabic" pitchFamily="18" charset="-78"/>
              </a:rPr>
              <a:t>المطروح </a:t>
            </a:r>
            <a:r>
              <a:rPr lang="ar-SA" sz="2400" dirty="0">
                <a:latin typeface="Simplified Arabic" pitchFamily="18" charset="-78"/>
                <a:cs typeface="Simplified Arabic" pitchFamily="18" charset="-78"/>
              </a:rPr>
              <a:t>أمامه،أي الاستبصار بالموقف </a:t>
            </a:r>
            <a:r>
              <a:rPr lang="ar-SA" sz="2400" dirty="0" smtClean="0">
                <a:latin typeface="Simplified Arabic" pitchFamily="18" charset="-78"/>
                <a:cs typeface="Simplified Arabic" pitchFamily="18" charset="-78"/>
              </a:rPr>
              <a:t>يسعد</a:t>
            </a:r>
            <a:r>
              <a:rPr lang="ar-IQ" sz="2400" dirty="0" smtClean="0">
                <a:latin typeface="Simplified Arabic" pitchFamily="18" charset="-78"/>
                <a:cs typeface="Simplified Arabic" pitchFamily="18" charset="-78"/>
              </a:rPr>
              <a:t> به داخليا</a:t>
            </a:r>
            <a:r>
              <a:rPr lang="ar-SA" sz="2400" dirty="0" smtClean="0">
                <a:latin typeface="Simplified Arabic" pitchFamily="18" charset="-78"/>
                <a:cs typeface="Simplified Arabic" pitchFamily="18" charset="-78"/>
              </a:rPr>
              <a:t> </a:t>
            </a:r>
            <a:r>
              <a:rPr lang="ar-SA" sz="2400" dirty="0">
                <a:latin typeface="Simplified Arabic" pitchFamily="18" charset="-78"/>
                <a:cs typeface="Simplified Arabic" pitchFamily="18" charset="-78"/>
              </a:rPr>
              <a:t>تجاوزه للالتباس والغموض إنها لحظة تحقيق التوازن الطبيعي</a:t>
            </a:r>
            <a:r>
              <a:rPr lang="ar-SA" sz="2400" dirty="0" smtClean="0">
                <a:latin typeface="Simplified Arabic" pitchFamily="18" charset="-78"/>
                <a:cs typeface="Simplified Arabic" pitchFamily="18" charset="-78"/>
              </a:rPr>
              <a:t>،</a:t>
            </a:r>
            <a:r>
              <a:rPr lang="ar-IQ" sz="2400" dirty="0" smtClean="0">
                <a:latin typeface="Simplified Arabic" pitchFamily="18" charset="-78"/>
                <a:cs typeface="Simplified Arabic" pitchFamily="18" charset="-78"/>
              </a:rPr>
              <a:t> </a:t>
            </a:r>
            <a:r>
              <a:rPr lang="ar-SA" sz="2400" dirty="0" smtClean="0">
                <a:latin typeface="Simplified Arabic" pitchFamily="18" charset="-78"/>
                <a:cs typeface="Simplified Arabic" pitchFamily="18" charset="-78"/>
              </a:rPr>
              <a:t>وهذايشكل </a:t>
            </a:r>
            <a:r>
              <a:rPr lang="ar-SA" sz="2400" dirty="0">
                <a:latin typeface="Simplified Arabic" pitchFamily="18" charset="-78"/>
                <a:cs typeface="Simplified Arabic" pitchFamily="18" charset="-78"/>
              </a:rPr>
              <a:t>عامل تعزيز داخلي فعال ودائم للتعلم</a:t>
            </a:r>
            <a:r>
              <a:rPr lang="en-US" sz="2400" i="1" dirty="0">
                <a:latin typeface="Simplified Arabic" pitchFamily="18" charset="-78"/>
                <a:cs typeface="Simplified Arabic" pitchFamily="18" charset="-78"/>
              </a:rPr>
              <a:t>.</a:t>
            </a:r>
            <a:r>
              <a:rPr lang="ar-SA" sz="2400" dirty="0"/>
              <a:t>.</a:t>
            </a:r>
            <a:endParaRPr lang="en-US" sz="2400" b="1" i="1" dirty="0"/>
          </a:p>
          <a:p>
            <a:pPr algn="just"/>
            <a:endParaRPr lang="ar-IQ" sz="24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00174"/>
            <a:ext cx="8329642" cy="4625989"/>
          </a:xfrm>
        </p:spPr>
        <p:style>
          <a:lnRef idx="2">
            <a:schemeClr val="accent4">
              <a:shade val="50000"/>
            </a:schemeClr>
          </a:lnRef>
          <a:fillRef idx="1">
            <a:schemeClr val="accent4"/>
          </a:fillRef>
          <a:effectRef idx="0">
            <a:schemeClr val="accent4"/>
          </a:effectRef>
          <a:fontRef idx="minor">
            <a:schemeClr val="lt1"/>
          </a:fontRef>
        </p:style>
        <p:txBody>
          <a:bodyPr>
            <a:normAutofit lnSpcReduction="10000"/>
          </a:bodyPr>
          <a:lstStyle/>
          <a:p>
            <a:pPr algn="just"/>
            <a:r>
              <a:rPr lang="ar-SA" sz="2400" dirty="0" smtClean="0">
                <a:latin typeface="Simplified Arabic" pitchFamily="18" charset="-78"/>
                <a:cs typeface="Simplified Arabic" pitchFamily="18" charset="-78"/>
              </a:rPr>
              <a:t>عرف </a:t>
            </a:r>
            <a:r>
              <a:rPr lang="ar-SA" sz="2400" dirty="0">
                <a:latin typeface="Simplified Arabic" pitchFamily="18" charset="-78"/>
                <a:cs typeface="Simplified Arabic" pitchFamily="18" charset="-78"/>
              </a:rPr>
              <a:t>آرثر جيتس وآخرون التعلم بأنه : تعديل السلوك عن طريق الخبرة والمران.</a:t>
            </a:r>
            <a:endParaRPr lang="en-US" sz="2400" b="1" i="1" dirty="0">
              <a:latin typeface="Simplified Arabic" pitchFamily="18" charset="-78"/>
              <a:cs typeface="Simplified Arabic" pitchFamily="18" charset="-78"/>
            </a:endParaRPr>
          </a:p>
          <a:p>
            <a:pPr algn="just"/>
            <a:r>
              <a:rPr lang="ar-SA" sz="2400" dirty="0">
                <a:latin typeface="Simplified Arabic" pitchFamily="18" charset="-78"/>
                <a:cs typeface="Simplified Arabic" pitchFamily="18" charset="-78"/>
              </a:rPr>
              <a:t> ويعرف ماك كونل التعلم بأنه: التغير المتطرد في السلوك الذي يرتبط بالمواقف المتغيرة التي يوجد فيها الفرد, وبمحاولات الفرد المستمرة للاستجابة لها بنجاح , </a:t>
            </a:r>
            <a:endParaRPr lang="ar-IQ" sz="2400" dirty="0" smtClean="0">
              <a:latin typeface="Simplified Arabic" pitchFamily="18" charset="-78"/>
              <a:cs typeface="Simplified Arabic" pitchFamily="18" charset="-78"/>
            </a:endParaRPr>
          </a:p>
          <a:p>
            <a:pPr algn="just"/>
            <a:r>
              <a:rPr lang="ar-SA" sz="2400" dirty="0" smtClean="0">
                <a:latin typeface="Simplified Arabic" pitchFamily="18" charset="-78"/>
                <a:cs typeface="Simplified Arabic" pitchFamily="18" charset="-78"/>
              </a:rPr>
              <a:t>هذا </a:t>
            </a:r>
            <a:r>
              <a:rPr lang="ar-SA" sz="2400" dirty="0">
                <a:latin typeface="Simplified Arabic" pitchFamily="18" charset="-78"/>
                <a:cs typeface="Simplified Arabic" pitchFamily="18" charset="-78"/>
              </a:rPr>
              <a:t>يعني أن : التعلم هو نتاج التفاعل بين المتعلم و الموقف التعليمي , كما يعني أن الهدف من عملية التعلم هي مزيد من التوافق بين الفرد وبيئته.</a:t>
            </a:r>
            <a:endParaRPr lang="en-US" sz="2400" b="1" i="1" dirty="0">
              <a:latin typeface="Simplified Arabic" pitchFamily="18" charset="-78"/>
              <a:cs typeface="Simplified Arabic" pitchFamily="18" charset="-78"/>
            </a:endParaRPr>
          </a:p>
          <a:p>
            <a:pPr algn="just"/>
            <a:r>
              <a:rPr lang="ar-SA" sz="2400" dirty="0">
                <a:latin typeface="Simplified Arabic" pitchFamily="18" charset="-78"/>
                <a:cs typeface="Simplified Arabic" pitchFamily="18" charset="-78"/>
              </a:rPr>
              <a:t>ويعرف ماركس التعلم بأنه: عبارة عن عملية الملائمة التي يقوم بها الكائن الحي كاستجابته لمثيرات نوعية في البيئة الخارجية </a:t>
            </a:r>
            <a:r>
              <a:rPr lang="ar-SA" sz="2400" dirty="0" smtClean="0">
                <a:latin typeface="Simplified Arabic" pitchFamily="18" charset="-78"/>
                <a:cs typeface="Simplified Arabic" pitchFamily="18" charset="-78"/>
              </a:rPr>
              <a:t>.</a:t>
            </a:r>
            <a:endParaRPr lang="ar-IQ" sz="2400" dirty="0" smtClean="0">
              <a:latin typeface="Simplified Arabic" pitchFamily="18" charset="-78"/>
              <a:cs typeface="Simplified Arabic" pitchFamily="18" charset="-78"/>
            </a:endParaRPr>
          </a:p>
          <a:p>
            <a:pPr algn="just"/>
            <a:r>
              <a:rPr lang="ar-SA" sz="2400" dirty="0">
                <a:latin typeface="Simplified Arabic" pitchFamily="18" charset="-78"/>
                <a:cs typeface="Simplified Arabic" pitchFamily="18" charset="-78"/>
              </a:rPr>
              <a:t>وعّرف ( جويجوري كمبل ) التعلم بأنه " تغير شبه دائم في امكانية حدوث سلوك معين نتيجة للممارسة المعززة </a:t>
            </a:r>
            <a:r>
              <a:rPr lang="ar-SA" sz="2400" dirty="0" smtClean="0">
                <a:latin typeface="Simplified Arabic" pitchFamily="18" charset="-78"/>
                <a:cs typeface="Simplified Arabic" pitchFamily="18" charset="-78"/>
              </a:rPr>
              <a:t>”</a:t>
            </a:r>
            <a:endParaRPr lang="ar-IQ" sz="2400" dirty="0" smtClean="0">
              <a:latin typeface="Simplified Arabic" pitchFamily="18" charset="-78"/>
              <a:cs typeface="Simplified Arabic" pitchFamily="18" charset="-78"/>
            </a:endParaRPr>
          </a:p>
          <a:p>
            <a:pPr algn="just"/>
            <a:r>
              <a:rPr lang="ar-SA" sz="2400" dirty="0" smtClean="0">
                <a:latin typeface="Simplified Arabic" pitchFamily="18" charset="-78"/>
                <a:cs typeface="Simplified Arabic" pitchFamily="18" charset="-78"/>
              </a:rPr>
              <a:t>عرف </a:t>
            </a:r>
            <a:r>
              <a:rPr lang="ar-SA" sz="2400" dirty="0">
                <a:latin typeface="Simplified Arabic" pitchFamily="18" charset="-78"/>
                <a:cs typeface="Simplified Arabic" pitchFamily="18" charset="-78"/>
              </a:rPr>
              <a:t>جانييه التعلم  " أن واقعة التعلم تحدث عندما يتوفر في الموقف عناصر منبه أو مثيره تؤثر على المتعلم بطريقة تجعل سلوكه يتغير من وضع معين قبل هذا الموقف إلى وضع آخر بعده ، وهذا التغير في الأداء هو ما يؤدي بنا إلى  الإستنتاج  أن تعلما قد حدث .</a:t>
            </a:r>
            <a:endParaRPr lang="en-US" sz="2400" b="1" i="1" dirty="0">
              <a:latin typeface="Simplified Arabic" pitchFamily="18" charset="-78"/>
              <a:cs typeface="Simplified Arabic" pitchFamily="18" charset="-78"/>
            </a:endParaRPr>
          </a:p>
          <a:p>
            <a:pPr algn="just"/>
            <a:endParaRPr lang="en-US" sz="2400" b="1" i="1" dirty="0">
              <a:latin typeface="Simplified Arabic" pitchFamily="18" charset="-78"/>
              <a:cs typeface="Simplified Arabic" pitchFamily="18" charset="-78"/>
            </a:endParaRPr>
          </a:p>
          <a:p>
            <a:endParaRPr lang="ar-IQ" dirty="0"/>
          </a:p>
        </p:txBody>
      </p:sp>
      <p:sp>
        <p:nvSpPr>
          <p:cNvPr id="2" name="Title 1"/>
          <p:cNvSpPr>
            <a:spLocks noGrp="1"/>
          </p:cNvSpPr>
          <p:nvPr>
            <p:ph type="title"/>
          </p:nvPr>
        </p:nvSpPr>
        <p:spPr>
          <a:xfrm>
            <a:off x="457200" y="274638"/>
            <a:ext cx="8115328" cy="939784"/>
          </a:xfrm>
        </p:spPr>
        <p:style>
          <a:lnRef idx="2">
            <a:schemeClr val="accent2">
              <a:shade val="50000"/>
            </a:schemeClr>
          </a:lnRef>
          <a:fillRef idx="1">
            <a:schemeClr val="accent2"/>
          </a:fillRef>
          <a:effectRef idx="0">
            <a:schemeClr val="accent2"/>
          </a:effectRef>
          <a:fontRef idx="minor">
            <a:schemeClr val="lt1"/>
          </a:fontRef>
        </p:style>
        <p:txBody>
          <a:bodyPr>
            <a:normAutofit fontScale="90000"/>
          </a:bodyPr>
          <a:lstStyle/>
          <a:p>
            <a:pPr algn="r"/>
            <a:r>
              <a:rPr lang="ar-SA" sz="3200" b="1" dirty="0">
                <a:latin typeface="Simplified Arabic" pitchFamily="18" charset="-78"/>
                <a:cs typeface="Simplified Arabic" pitchFamily="18" charset="-78"/>
              </a:rPr>
              <a:t>تعريف التعلم :  </a:t>
            </a:r>
            <a:r>
              <a:rPr lang="en-US" sz="3200" b="1" dirty="0">
                <a:latin typeface="Simplified Arabic" pitchFamily="18" charset="-78"/>
                <a:cs typeface="Simplified Arabic" pitchFamily="18" charset="-78"/>
              </a:rPr>
              <a:t/>
            </a:r>
            <a:br>
              <a:rPr lang="en-US" sz="3200" b="1" dirty="0">
                <a:latin typeface="Simplified Arabic" pitchFamily="18" charset="-78"/>
                <a:cs typeface="Simplified Arabic" pitchFamily="18" charset="-78"/>
              </a:rPr>
            </a:br>
            <a:endParaRPr lang="ar-IQ" sz="3200" b="1" dirty="0">
              <a:latin typeface="Simplified Arabic" pitchFamily="18" charset="-78"/>
              <a:cs typeface="Simplified Arabic" pitchFamily="18" charset="-78"/>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714488"/>
            <a:ext cx="8186766" cy="4292803"/>
          </a:xfrm>
        </p:spPr>
        <p:style>
          <a:lnRef idx="2">
            <a:schemeClr val="accent4">
              <a:shade val="50000"/>
            </a:schemeClr>
          </a:lnRef>
          <a:fillRef idx="1">
            <a:schemeClr val="accent4"/>
          </a:fillRef>
          <a:effectRef idx="0">
            <a:schemeClr val="accent4"/>
          </a:effectRef>
          <a:fontRef idx="minor">
            <a:schemeClr val="lt1"/>
          </a:fontRef>
        </p:style>
        <p:txBody>
          <a:bodyPr>
            <a:normAutofit/>
          </a:bodyPr>
          <a:lstStyle/>
          <a:p>
            <a:r>
              <a:rPr lang="ar-SA" sz="2800" dirty="0">
                <a:latin typeface="Simplified Arabic" pitchFamily="18" charset="-78"/>
                <a:cs typeface="Simplified Arabic" pitchFamily="18" charset="-78"/>
              </a:rPr>
              <a:t>التعلم تكوين فرضي .</a:t>
            </a:r>
            <a:endParaRPr lang="en-US" sz="2800" b="1" i="1" dirty="0">
              <a:latin typeface="Simplified Arabic" pitchFamily="18" charset="-78"/>
              <a:cs typeface="Simplified Arabic" pitchFamily="18" charset="-78"/>
            </a:endParaRPr>
          </a:p>
          <a:p>
            <a:r>
              <a:rPr lang="ar-SA" sz="2800" dirty="0">
                <a:latin typeface="Simplified Arabic" pitchFamily="18" charset="-78"/>
                <a:cs typeface="Simplified Arabic" pitchFamily="18" charset="-78"/>
              </a:rPr>
              <a:t>التعلم عملية تغير في السلوك . </a:t>
            </a:r>
            <a:endParaRPr lang="en-US" sz="2800" b="1" i="1" dirty="0">
              <a:latin typeface="Simplified Arabic" pitchFamily="18" charset="-78"/>
              <a:cs typeface="Simplified Arabic" pitchFamily="18" charset="-78"/>
            </a:endParaRPr>
          </a:p>
          <a:p>
            <a:r>
              <a:rPr lang="ar-SA" sz="2800" dirty="0">
                <a:latin typeface="Simplified Arabic" pitchFamily="18" charset="-78"/>
                <a:cs typeface="Simplified Arabic" pitchFamily="18" charset="-78"/>
              </a:rPr>
              <a:t> التعلم تغير تقدمي .</a:t>
            </a:r>
            <a:endParaRPr lang="en-US" sz="2800" b="1" i="1" dirty="0">
              <a:latin typeface="Simplified Arabic" pitchFamily="18" charset="-78"/>
              <a:cs typeface="Simplified Arabic" pitchFamily="18" charset="-78"/>
            </a:endParaRPr>
          </a:p>
          <a:p>
            <a:r>
              <a:rPr lang="ar-SA" sz="2800" dirty="0">
                <a:latin typeface="Simplified Arabic" pitchFamily="18" charset="-78"/>
                <a:cs typeface="Simplified Arabic" pitchFamily="18" charset="-78"/>
              </a:rPr>
              <a:t> التغير الذي يحدثه التعلم يتصف بالإستمرار النسبي .</a:t>
            </a:r>
            <a:endParaRPr lang="en-US" sz="2800" b="1" i="1" dirty="0">
              <a:latin typeface="Simplified Arabic" pitchFamily="18" charset="-78"/>
              <a:cs typeface="Simplified Arabic" pitchFamily="18" charset="-78"/>
            </a:endParaRPr>
          </a:p>
          <a:p>
            <a:r>
              <a:rPr lang="ar-SA" sz="2800" dirty="0">
                <a:latin typeface="Simplified Arabic" pitchFamily="18" charset="-78"/>
                <a:cs typeface="Simplified Arabic" pitchFamily="18" charset="-78"/>
              </a:rPr>
              <a:t> التعلم يحدث في الأداء .( الأداء هو الجانب الذي يمكن قياسه من السلوك )</a:t>
            </a:r>
            <a:endParaRPr lang="en-US" sz="2800" b="1" i="1" dirty="0">
              <a:latin typeface="Simplified Arabic" pitchFamily="18" charset="-78"/>
              <a:cs typeface="Simplified Arabic" pitchFamily="18" charset="-78"/>
            </a:endParaRPr>
          </a:p>
          <a:p>
            <a:r>
              <a:rPr lang="ar-SA" sz="2800" dirty="0">
                <a:latin typeface="Simplified Arabic" pitchFamily="18" charset="-78"/>
                <a:cs typeface="Simplified Arabic" pitchFamily="18" charset="-78"/>
              </a:rPr>
              <a:t> التعلم يتم تحت شرط الممارسة المعززة .</a:t>
            </a:r>
            <a:endParaRPr lang="en-US" sz="2800" b="1" i="1" dirty="0">
              <a:latin typeface="Simplified Arabic" pitchFamily="18" charset="-78"/>
              <a:cs typeface="Simplified Arabic" pitchFamily="18" charset="-78"/>
            </a:endParaRPr>
          </a:p>
          <a:p>
            <a:r>
              <a:rPr lang="ar-SA" sz="2800" dirty="0">
                <a:latin typeface="Simplified Arabic" pitchFamily="18" charset="-78"/>
                <a:cs typeface="Simplified Arabic" pitchFamily="18" charset="-78"/>
              </a:rPr>
              <a:t> التعلم شامل لجوانب الشخصية </a:t>
            </a:r>
            <a:r>
              <a:rPr lang="ar-SA" dirty="0"/>
              <a:t>.</a:t>
            </a:r>
            <a:endParaRPr lang="en-US" b="1" i="1" dirty="0"/>
          </a:p>
          <a:p>
            <a:endParaRPr lang="ar-IQ" dirty="0"/>
          </a:p>
        </p:txBody>
      </p:sp>
      <p:sp>
        <p:nvSpPr>
          <p:cNvPr id="2" name="Title 1"/>
          <p:cNvSpPr>
            <a:spLocks noGrp="1"/>
          </p:cNvSpPr>
          <p:nvPr>
            <p:ph type="title"/>
          </p:nvPr>
        </p:nvSpPr>
        <p:spPr/>
        <p:style>
          <a:lnRef idx="2">
            <a:schemeClr val="accent2">
              <a:shade val="50000"/>
            </a:schemeClr>
          </a:lnRef>
          <a:fillRef idx="1">
            <a:schemeClr val="accent2"/>
          </a:fillRef>
          <a:effectRef idx="0">
            <a:schemeClr val="accent2"/>
          </a:effectRef>
          <a:fontRef idx="minor">
            <a:schemeClr val="lt1"/>
          </a:fontRef>
        </p:style>
        <p:txBody>
          <a:bodyPr/>
          <a:lstStyle/>
          <a:p>
            <a:pPr algn="r"/>
            <a:r>
              <a:rPr lang="ar-SA" sz="2800" b="1" dirty="0">
                <a:latin typeface="Simplified Arabic" pitchFamily="18" charset="-78"/>
                <a:cs typeface="Simplified Arabic" pitchFamily="18" charset="-78"/>
              </a:rPr>
              <a:t>خصائص عملية التعلم</a:t>
            </a:r>
            <a:r>
              <a:rPr lang="ar-SA" dirty="0"/>
              <a:t>  </a:t>
            </a:r>
            <a:endParaRPr lang="ar-IQ"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75</TotalTime>
  <Words>1140</Words>
  <Application>Microsoft Office PowerPoint</Application>
  <PresentationFormat>On-screen Show (4:3)</PresentationFormat>
  <Paragraphs>74</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Concourse</vt:lpstr>
      <vt:lpstr>محاضرات في نظريات التعلم </vt:lpstr>
      <vt:lpstr>البدايات التاريخية للاهتمام بموضوع التعلم :  </vt:lpstr>
      <vt:lpstr>Slide 3</vt:lpstr>
      <vt:lpstr>Slide 4</vt:lpstr>
      <vt:lpstr>مفهوم التعلم </vt:lpstr>
      <vt:lpstr>Slide 6</vt:lpstr>
      <vt:lpstr>Slide 7</vt:lpstr>
      <vt:lpstr>تعريف التعلم :   </vt:lpstr>
      <vt:lpstr>خصائص عملية التعلم  </vt:lpstr>
      <vt:lpstr>شروط التعلم:</vt:lpstr>
      <vt:lpstr>موضوعات التعلم:</vt:lpstr>
      <vt:lpstr> التعلم والتعليم : </vt:lpstr>
      <vt:lpstr>المذاهب والنظريات في تفسير التعلم : </vt:lpstr>
      <vt:lpstr> فوائد النظرية:  </vt:lpstr>
      <vt:lpstr>طبيعة نظريات التعلم</vt:lpstr>
      <vt:lpstr>تصنيف نظريات التعلم :</vt:lpstr>
      <vt:lpstr>الموضوعات التي تفصل بين نظريات التعلم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محاضرات في نظريات التعلم </dc:title>
  <dc:creator>pc</dc:creator>
  <cp:lastModifiedBy>pc</cp:lastModifiedBy>
  <cp:revision>30</cp:revision>
  <dcterms:created xsi:type="dcterms:W3CDTF">2018-09-24T16:00:39Z</dcterms:created>
  <dcterms:modified xsi:type="dcterms:W3CDTF">2018-09-24T17:16:01Z</dcterms:modified>
</cp:coreProperties>
</file>