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66" r:id="rId3"/>
    <p:sldId id="257" r:id="rId4"/>
    <p:sldId id="267" r:id="rId5"/>
    <p:sldId id="258" r:id="rId6"/>
    <p:sldId id="259" r:id="rId7"/>
    <p:sldId id="268" r:id="rId8"/>
    <p:sldId id="260" r:id="rId9"/>
    <p:sldId id="269" r:id="rId10"/>
    <p:sldId id="265" r:id="rId11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7" d="100"/>
          <a:sy n="47" d="100"/>
        </p:scale>
        <p:origin x="-61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5113655" y="7383194"/>
            <a:ext cx="2523932" cy="970671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05408" y="1035052"/>
            <a:ext cx="6047184" cy="1960033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05408" y="3000373"/>
            <a:ext cx="6047184" cy="23368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028700" y="8016876"/>
            <a:ext cx="4343400" cy="486833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028700" y="7534273"/>
            <a:ext cx="4343400" cy="486833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6294185" y="7669743"/>
            <a:ext cx="377190" cy="486833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5086350" y="508000"/>
            <a:ext cx="1428750" cy="73152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508000"/>
            <a:ext cx="4686300" cy="73152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56659"/>
            <a:ext cx="6172200" cy="1865376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42900" y="2510411"/>
            <a:ext cx="6172200" cy="6096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3593592" y="8640064"/>
            <a:ext cx="1600200" cy="402336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42900" y="8641293"/>
            <a:ext cx="3195042" cy="401108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5276" y="9380"/>
            <a:ext cx="6847449" cy="9115865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5113655" y="790137"/>
            <a:ext cx="2523932" cy="970671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5216724" y="8636000"/>
            <a:ext cx="1600200" cy="4064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964532" y="8641293"/>
            <a:ext cx="3195042" cy="401108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338292" y="1079499"/>
            <a:ext cx="377190" cy="401108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4851596" y="12508"/>
            <a:ext cx="2004646" cy="253361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9379"/>
            <a:ext cx="6852725" cy="9125244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5750" y="361953"/>
            <a:ext cx="5429250" cy="1816100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85750" y="2178048"/>
            <a:ext cx="2914650" cy="3048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296584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296584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600200" cy="402336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42900" y="8641292"/>
            <a:ext cx="3195042" cy="402336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5692140" y="8641292"/>
            <a:ext cx="377190" cy="402336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6149" y="387643"/>
            <a:ext cx="800100" cy="8205216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23755" y="387643"/>
            <a:ext cx="435768" cy="402336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023755" y="4569499"/>
            <a:ext cx="435768" cy="402336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1516672" y="387643"/>
            <a:ext cx="5143500" cy="40233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1516672" y="4569499"/>
            <a:ext cx="5143500" cy="4023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597914" cy="402336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42900" y="8641292"/>
            <a:ext cx="3195828" cy="402336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5692140" y="8644128"/>
            <a:ext cx="377190" cy="402336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600200" cy="402336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342900" y="8642521"/>
            <a:ext cx="3195042" cy="401108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5692140" y="8641292"/>
            <a:ext cx="377190" cy="402336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4592" y="490219"/>
            <a:ext cx="685800" cy="79248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851892" y="490219"/>
            <a:ext cx="1828800" cy="79248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738438" y="426720"/>
            <a:ext cx="3957066" cy="798576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09232" y="8741664"/>
            <a:ext cx="1600200" cy="402336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851892" y="8741664"/>
            <a:ext cx="3857340" cy="402336"/>
          </a:xfrm>
        </p:spPr>
        <p:txBody>
          <a:bodyPr/>
          <a:lstStyle>
            <a:lvl1pPr>
              <a:defRPr sz="900"/>
            </a:lvl1pPr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307932" y="8741664"/>
            <a:ext cx="377190" cy="402336"/>
          </a:xfrm>
        </p:spPr>
        <p:txBody>
          <a:bodyPr/>
          <a:lstStyle>
            <a:lvl1pPr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4592" y="201195"/>
            <a:ext cx="685800" cy="85344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53678" y="498621"/>
            <a:ext cx="5500116" cy="73152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dirty="0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57250" y="7823200"/>
            <a:ext cx="5500116" cy="9144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81144" y="8741664"/>
            <a:ext cx="1577340" cy="402336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877824" y="8742892"/>
            <a:ext cx="3711054" cy="402336"/>
          </a:xfrm>
        </p:spPr>
        <p:txBody>
          <a:bodyPr/>
          <a:lstStyle>
            <a:lvl1pPr>
              <a:defRPr sz="900"/>
            </a:lvl1pPr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162894" y="8741664"/>
            <a:ext cx="274320" cy="402336"/>
          </a:xfrm>
        </p:spPr>
        <p:txBody>
          <a:bodyPr/>
          <a:lstStyle>
            <a:lvl1pPr algn="ctr"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5276" y="18758"/>
            <a:ext cx="6847449" cy="9115865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9379"/>
            <a:ext cx="6852725" cy="9125244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4851596" y="6597880"/>
            <a:ext cx="2004646" cy="253361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42900" y="356659"/>
            <a:ext cx="6172200" cy="186537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42900" y="2510411"/>
            <a:ext cx="6172200" cy="6096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3593592" y="8641292"/>
            <a:ext cx="1600200" cy="402336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42900" y="8642521"/>
            <a:ext cx="3195042" cy="401108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5692140" y="8641292"/>
            <a:ext cx="377190" cy="402336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188640" y="111561"/>
            <a:ext cx="6408712" cy="99411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1600" b="1" dirty="0">
                <a:solidFill>
                  <a:srgbClr val="FFC000"/>
                </a:solidFill>
                <a:latin typeface="Times New Roman"/>
                <a:ea typeface="Times New Roman"/>
                <a:cs typeface="Arial"/>
              </a:rPr>
              <a:t>الجامعة المستنصرية</a:t>
            </a:r>
            <a:endParaRPr lang="en-US" sz="1600" dirty="0">
              <a:solidFill>
                <a:srgbClr val="FFC000"/>
              </a:solidFill>
              <a:latin typeface="Times New Roman"/>
              <a:ea typeface="Times New Roman"/>
            </a:endParaRPr>
          </a:p>
          <a:p>
            <a:r>
              <a:rPr lang="ar-IQ" sz="1600" b="1" dirty="0">
                <a:solidFill>
                  <a:srgbClr val="FFC000"/>
                </a:solidFill>
                <a:latin typeface="Times New Roman"/>
                <a:ea typeface="Times New Roman"/>
                <a:cs typeface="Arial"/>
              </a:rPr>
              <a:t>كلية التربية الاساسية</a:t>
            </a:r>
            <a:endParaRPr lang="en-US" sz="1600" dirty="0">
              <a:solidFill>
                <a:srgbClr val="FFC000"/>
              </a:solidFill>
              <a:latin typeface="Times New Roman"/>
              <a:ea typeface="Times New Roman"/>
            </a:endParaRPr>
          </a:p>
          <a:p>
            <a:r>
              <a:rPr lang="ar-IQ" sz="1600" b="1" dirty="0">
                <a:solidFill>
                  <a:srgbClr val="FFC000"/>
                </a:solidFill>
                <a:latin typeface="Times New Roman"/>
                <a:ea typeface="Times New Roman"/>
                <a:cs typeface="Arial"/>
              </a:rPr>
              <a:t>قسم التربية البدنية وعلوم الرياضة  </a:t>
            </a:r>
            <a:endParaRPr lang="en-US" sz="1600" dirty="0">
              <a:solidFill>
                <a:srgbClr val="FFC000"/>
              </a:solidFill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                  </a:t>
            </a:r>
            <a:r>
              <a:rPr lang="ar-IQ" sz="5400" b="1" dirty="0" smtClean="0">
                <a:latin typeface="Times New Roman"/>
                <a:ea typeface="Times New Roman"/>
                <a:cs typeface="Arial"/>
              </a:rPr>
              <a:t>العاب المضرب</a:t>
            </a:r>
            <a:r>
              <a:rPr lang="ar-IQ" sz="9600" b="1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4000" b="1" dirty="0" smtClean="0">
                <a:ea typeface="Times New Roman"/>
                <a:cs typeface="Arial"/>
              </a:rPr>
              <a:t>                </a:t>
            </a:r>
            <a:r>
              <a:rPr lang="ar-IQ" sz="3200" b="1" dirty="0" smtClean="0">
                <a:solidFill>
                  <a:srgbClr val="FF0000"/>
                </a:solidFill>
                <a:ea typeface="Times New Roman"/>
                <a:cs typeface="Arial"/>
              </a:rPr>
              <a:t>الريشة الطائرة</a:t>
            </a:r>
            <a:r>
              <a:rPr lang="ar-IQ" sz="6000" b="1" dirty="0" smtClean="0">
                <a:solidFill>
                  <a:srgbClr val="FF0000"/>
                </a:solidFill>
                <a:ea typeface="Times New Roman"/>
                <a:cs typeface="Arial"/>
              </a:rPr>
              <a:t> </a:t>
            </a:r>
          </a:p>
          <a:p>
            <a:r>
              <a:rPr lang="ar-IQ" sz="4800" b="1" dirty="0" smtClean="0">
                <a:ea typeface="Times New Roman"/>
                <a:cs typeface="Arial"/>
              </a:rPr>
              <a:t>  </a:t>
            </a:r>
            <a:endParaRPr lang="ar-IQ" sz="4000" b="1" dirty="0" smtClean="0">
              <a:ea typeface="Times New Roman"/>
              <a:cs typeface="Arial"/>
            </a:endParaRPr>
          </a:p>
          <a:p>
            <a:r>
              <a:rPr lang="ar-IQ" sz="4000" b="1" dirty="0">
                <a:ea typeface="Times New Roman"/>
                <a:cs typeface="Arial"/>
              </a:rPr>
              <a:t> </a:t>
            </a:r>
            <a:r>
              <a:rPr lang="ar-IQ" sz="4000" b="1" dirty="0" smtClean="0">
                <a:ea typeface="Times New Roman"/>
                <a:cs typeface="Arial"/>
              </a:rPr>
              <a:t>             </a:t>
            </a:r>
            <a:r>
              <a:rPr lang="ar-IQ" sz="3200" b="1" dirty="0" smtClean="0">
                <a:solidFill>
                  <a:srgbClr val="FFFF00"/>
                </a:solidFill>
                <a:ea typeface="Times New Roman"/>
                <a:cs typeface="Arial"/>
              </a:rPr>
              <a:t>المرحلة الثانية</a:t>
            </a:r>
          </a:p>
          <a:p>
            <a:endParaRPr lang="ar-IQ" sz="3200" b="1" dirty="0">
              <a:effectLst/>
              <a:latin typeface="Times New Roman"/>
              <a:ea typeface="Times New Roman"/>
              <a:cs typeface="Arial"/>
            </a:endParaRPr>
          </a:p>
          <a:p>
            <a:pPr algn="ctr"/>
            <a:endParaRPr lang="ar-IQ" sz="3200" b="1" dirty="0">
              <a:latin typeface="Times New Roman"/>
              <a:ea typeface="Times New Roman"/>
              <a:cs typeface="Arial"/>
            </a:endParaRPr>
          </a:p>
          <a:p>
            <a:pPr algn="ctr"/>
            <a:r>
              <a:rPr lang="ar-IQ" sz="3600" b="1" dirty="0" smtClean="0">
                <a:latin typeface="Times New Roman"/>
                <a:ea typeface="Times New Roman"/>
                <a:cs typeface="Arial"/>
              </a:rPr>
              <a:t>د. حسين علي حسين الكوفي</a:t>
            </a:r>
            <a:endParaRPr lang="ar-IQ" sz="3600" b="1" dirty="0">
              <a:effectLst/>
              <a:latin typeface="Times New Roman"/>
              <a:ea typeface="Times New Roman"/>
              <a:cs typeface="Arial"/>
            </a:endParaRPr>
          </a:p>
          <a:p>
            <a:endParaRPr lang="ar-IQ" sz="3200" b="1" dirty="0" smtClean="0">
              <a:latin typeface="Times New Roman"/>
              <a:ea typeface="Times New Roman"/>
              <a:cs typeface="Arial"/>
            </a:endParaRPr>
          </a:p>
          <a:p>
            <a:endParaRPr lang="ar-IQ" sz="3200" b="1" dirty="0">
              <a:effectLst/>
              <a:latin typeface="Times New Roman"/>
              <a:ea typeface="Times New Roman"/>
              <a:cs typeface="Arial"/>
            </a:endParaRPr>
          </a:p>
          <a:p>
            <a:endParaRPr lang="ar-IQ" sz="3200" b="1" dirty="0" smtClean="0">
              <a:latin typeface="Times New Roman"/>
              <a:ea typeface="Times New Roman"/>
              <a:cs typeface="Arial"/>
            </a:endParaRPr>
          </a:p>
          <a:p>
            <a:endParaRPr lang="ar-IQ" sz="3200" b="1" dirty="0">
              <a:effectLst/>
              <a:latin typeface="Times New Roman"/>
              <a:ea typeface="Times New Roman"/>
              <a:cs typeface="Arial"/>
            </a:endParaRPr>
          </a:p>
          <a:p>
            <a:endParaRPr lang="en-US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59990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0" y="107504"/>
            <a:ext cx="6723366" cy="896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45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flip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0" y="245119"/>
            <a:ext cx="6741368" cy="83981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3600" b="1" u="sng" dirty="0" smtClean="0">
                <a:latin typeface="Simplified Arabic"/>
                <a:ea typeface="Calibri"/>
                <a:cs typeface="Simplified Arabic"/>
              </a:rPr>
              <a:t>الم</a:t>
            </a:r>
            <a:r>
              <a:rPr lang="ar-IQ" sz="3600" b="1" u="sng" dirty="0" err="1" smtClean="0">
                <a:latin typeface="Simplified Arabic"/>
                <a:ea typeface="Calibri"/>
                <a:cs typeface="Simplified Arabic"/>
              </a:rPr>
              <a:t>هارات</a:t>
            </a:r>
            <a:r>
              <a:rPr lang="ar-SA" sz="3600" b="1" u="sng" dirty="0" smtClean="0">
                <a:latin typeface="Simplified Arabic"/>
                <a:ea typeface="Calibri"/>
                <a:cs typeface="Simplified Arabic"/>
              </a:rPr>
              <a:t> </a:t>
            </a:r>
            <a:r>
              <a:rPr lang="ar-SA" sz="3600" b="1" u="sng" dirty="0">
                <a:latin typeface="Simplified Arabic"/>
                <a:ea typeface="Calibri"/>
                <a:cs typeface="Simplified Arabic"/>
              </a:rPr>
              <a:t>الاساسية للعبة ريشة الطائر </a:t>
            </a:r>
            <a:endParaRPr lang="en-US" dirty="0">
              <a:latin typeface="Calibri"/>
              <a:ea typeface="Calibri"/>
              <a:cs typeface="Arial"/>
            </a:endParaRPr>
          </a:p>
          <a:p>
            <a:pPr algn="just"/>
            <a:r>
              <a:rPr lang="en-US" sz="500" b="1" u="sng" dirty="0">
                <a:latin typeface="Simplified Arabic"/>
                <a:ea typeface="Calibri"/>
                <a:cs typeface="Arial"/>
              </a:rPr>
              <a:t/>
            </a:r>
            <a:br>
              <a:rPr lang="en-US" sz="500" b="1" u="sng" dirty="0">
                <a:latin typeface="Simplified Arabic"/>
                <a:ea typeface="Calibri"/>
                <a:cs typeface="Arial"/>
              </a:rPr>
            </a:br>
            <a:r>
              <a:rPr lang="en-US" sz="500" dirty="0">
                <a:latin typeface="Simplified Arabic"/>
                <a:ea typeface="Calibri"/>
                <a:cs typeface="Arial"/>
              </a:rPr>
              <a:t/>
            </a:r>
            <a:br>
              <a:rPr lang="en-US" sz="500" dirty="0">
                <a:latin typeface="Simplified Arabic"/>
                <a:ea typeface="Calibri"/>
                <a:cs typeface="Arial"/>
              </a:rPr>
            </a:br>
            <a:r>
              <a:rPr lang="ar-IQ" sz="2000" dirty="0"/>
              <a:t>المها ا رت الاساسية في لعبة الريشة الطائرة تتضمن ما يأتي :-</a:t>
            </a:r>
          </a:p>
          <a:p>
            <a:pPr algn="just"/>
            <a:r>
              <a:rPr lang="ar-IQ" sz="3200" b="1" dirty="0" smtClean="0">
                <a:solidFill>
                  <a:srgbClr val="FF0000"/>
                </a:solidFill>
              </a:rPr>
              <a:t>2 - الضربات </a:t>
            </a:r>
            <a:r>
              <a:rPr lang="ar-IQ" sz="3200" b="1" dirty="0">
                <a:solidFill>
                  <a:srgbClr val="FF0000"/>
                </a:solidFill>
              </a:rPr>
              <a:t>الأمامية :</a:t>
            </a:r>
            <a:r>
              <a:rPr lang="ar-IQ" sz="3200" dirty="0">
                <a:solidFill>
                  <a:srgbClr val="FF0000"/>
                </a:solidFill>
              </a:rPr>
              <a:t>- </a:t>
            </a:r>
            <a:endParaRPr lang="ar-IQ" sz="3200" dirty="0" smtClean="0">
              <a:solidFill>
                <a:srgbClr val="FF0000"/>
              </a:solidFill>
            </a:endParaRPr>
          </a:p>
          <a:p>
            <a:pPr algn="just"/>
            <a:r>
              <a:rPr lang="ar-IQ" sz="2000" dirty="0" smtClean="0"/>
              <a:t> هي </a:t>
            </a:r>
            <a:r>
              <a:rPr lang="ar-IQ" sz="2000" dirty="0"/>
              <a:t>الضربات التي تلعب من أمام أو يمين الجسم وتؤدى من فوق </a:t>
            </a:r>
            <a:r>
              <a:rPr lang="ar-IQ" sz="2000" dirty="0" smtClean="0"/>
              <a:t>الرأس </a:t>
            </a:r>
            <a:r>
              <a:rPr lang="ar-IQ" sz="2000" dirty="0"/>
              <a:t>أو الكتف ومن مستوى</a:t>
            </a:r>
          </a:p>
          <a:p>
            <a:pPr algn="just"/>
            <a:r>
              <a:rPr lang="ar-IQ" sz="2000" dirty="0"/>
              <a:t>الكتف ومن الأسفل وهذا بالنسبة للذي يستعمل اليد اليمنى في اللعب .</a:t>
            </a:r>
          </a:p>
          <a:p>
            <a:pPr algn="just"/>
            <a:r>
              <a:rPr lang="ar-IQ" sz="2800" b="1" dirty="0">
                <a:solidFill>
                  <a:srgbClr val="FFFF00"/>
                </a:solidFill>
              </a:rPr>
              <a:t>الضربة الأمامية </a:t>
            </a:r>
            <a:r>
              <a:rPr lang="ar-IQ" sz="2800" b="1" dirty="0" smtClean="0">
                <a:solidFill>
                  <a:srgbClr val="FFFF00"/>
                </a:solidFill>
              </a:rPr>
              <a:t>:-</a:t>
            </a:r>
            <a:endParaRPr lang="ar-IQ" sz="2800" b="1" dirty="0">
              <a:solidFill>
                <a:srgbClr val="FFFF00"/>
              </a:solidFill>
            </a:endParaRPr>
          </a:p>
          <a:p>
            <a:pPr algn="just"/>
            <a:r>
              <a:rPr lang="ar-IQ" sz="2000" dirty="0"/>
              <a:t>وهي المهارة الاساسية </a:t>
            </a:r>
            <a:r>
              <a:rPr lang="ar-IQ" sz="2000" dirty="0" smtClean="0"/>
              <a:t>لأي </a:t>
            </a:r>
            <a:r>
              <a:rPr lang="ar-IQ" sz="2000" dirty="0"/>
              <a:t>لعبة من العاب المضرب المختلفة ، واكثرها استعمالا في الملعب</a:t>
            </a:r>
          </a:p>
          <a:p>
            <a:pPr algn="just"/>
            <a:r>
              <a:rPr lang="ar-IQ" sz="2000" dirty="0"/>
              <a:t>والتدريب وتؤدى </a:t>
            </a:r>
            <a:r>
              <a:rPr lang="ar-IQ" sz="2000" dirty="0" smtClean="0"/>
              <a:t>بطرائق </a:t>
            </a:r>
            <a:r>
              <a:rPr lang="ar-IQ" sz="2000" dirty="0"/>
              <a:t>عديدة </a:t>
            </a:r>
            <a:r>
              <a:rPr lang="ar-IQ" sz="2000" dirty="0" smtClean="0"/>
              <a:t>(مستقيمة </a:t>
            </a:r>
            <a:r>
              <a:rPr lang="ar-IQ" sz="2000" dirty="0"/>
              <a:t>، متقاطعة ، منخفضة ، عالية </a:t>
            </a:r>
            <a:r>
              <a:rPr lang="ar-IQ" sz="2000" dirty="0" smtClean="0"/>
              <a:t>). </a:t>
            </a:r>
            <a:r>
              <a:rPr lang="ar-IQ" sz="2000" dirty="0"/>
              <a:t>والضربة الامامية هي</a:t>
            </a:r>
          </a:p>
          <a:p>
            <a:pPr algn="just"/>
            <a:r>
              <a:rPr lang="ar-IQ" sz="2000" dirty="0"/>
              <a:t>التي تؤدى بالوجه الامامي للمضرب ردا على الريشة الاتية في اتجاه اليمين من جسم اللاعب على</a:t>
            </a:r>
          </a:p>
          <a:p>
            <a:pPr algn="just"/>
            <a:r>
              <a:rPr lang="ar-IQ" sz="2000" dirty="0"/>
              <a:t>الاغلب </a:t>
            </a:r>
            <a:r>
              <a:rPr lang="ar-IQ" sz="2000" dirty="0" smtClean="0"/>
              <a:t>( غير </a:t>
            </a:r>
            <a:r>
              <a:rPr lang="ar-IQ" sz="2000" dirty="0"/>
              <a:t>الاعسر </a:t>
            </a:r>
            <a:r>
              <a:rPr lang="ar-IQ" sz="2000" dirty="0" smtClean="0"/>
              <a:t>)، </a:t>
            </a:r>
            <a:r>
              <a:rPr lang="ar-IQ" sz="2000" dirty="0"/>
              <a:t>ويكون هدفها حسب شكل الضربة الامامية ، فعندما تكون منخفضة تكون</a:t>
            </a:r>
          </a:p>
          <a:p>
            <a:pPr algn="just"/>
            <a:r>
              <a:rPr lang="ar-IQ" sz="2000" dirty="0"/>
              <a:t>ردا على ضربات الشبكة القادمة من الخصم ، اما عندما تكون متوسطة الارتفاع او بالوضع الطبيعي</a:t>
            </a:r>
          </a:p>
          <a:p>
            <a:pPr algn="just"/>
            <a:r>
              <a:rPr lang="ar-IQ" sz="2000" dirty="0"/>
              <a:t>للجسم فأنها تكون ردا على الضربات العائدة للساحة الخلفية من الملعب ، وتضرب من اعلى نقطة</a:t>
            </a:r>
          </a:p>
          <a:p>
            <a:pPr algn="just"/>
            <a:r>
              <a:rPr lang="ar-IQ" sz="2000" dirty="0"/>
              <a:t>ممكنة وهي بعيدة عن الجسم وتوجه الى جوانب الملعب وبارتفاعٍ كافٍ بحيث تبتعد عن الشبكة الى</a:t>
            </a:r>
          </a:p>
          <a:p>
            <a:pPr algn="just"/>
            <a:r>
              <a:rPr lang="ar-IQ" sz="2000" dirty="0"/>
              <a:t>ساحة الملعب الخلفية </a:t>
            </a:r>
            <a:r>
              <a:rPr lang="ar-IQ" sz="2000" b="1" dirty="0"/>
              <a:t>. </a:t>
            </a:r>
            <a:r>
              <a:rPr lang="ar-IQ" sz="2000" dirty="0"/>
              <a:t>كتف ومن الأسفل وهذا بالنسبة للذي يستعمل اليد اليمنى في اللعب .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815935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6632" y="251520"/>
            <a:ext cx="6624736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400" b="1" dirty="0"/>
              <a:t>وقد صنفها </a:t>
            </a:r>
            <a:r>
              <a:rPr lang="ar-IQ" sz="2400" b="1" dirty="0" smtClean="0"/>
              <a:t>(1995 </a:t>
            </a:r>
            <a:r>
              <a:rPr lang="en-US" sz="2400" b="1" dirty="0"/>
              <a:t>Peter Roper </a:t>
            </a:r>
            <a:r>
              <a:rPr lang="en-US" sz="2400" b="1" dirty="0" smtClean="0"/>
              <a:t>(</a:t>
            </a:r>
            <a:r>
              <a:rPr lang="ar-IQ" sz="2400" b="1" dirty="0" smtClean="0"/>
              <a:t> كالآتي </a:t>
            </a:r>
            <a:r>
              <a:rPr lang="ar-IQ" sz="2400" b="1" dirty="0"/>
              <a:t>:</a:t>
            </a:r>
          </a:p>
          <a:p>
            <a:pPr algn="just"/>
            <a:r>
              <a:rPr lang="ar-IQ" sz="2400" b="1" dirty="0" smtClean="0">
                <a:solidFill>
                  <a:srgbClr val="FFFF00"/>
                </a:solidFill>
              </a:rPr>
              <a:t>1 - الأبعاد ( </a:t>
            </a:r>
            <a:r>
              <a:rPr lang="en-US" sz="2400" b="1" dirty="0">
                <a:solidFill>
                  <a:srgbClr val="FFFF00"/>
                </a:solidFill>
              </a:rPr>
              <a:t>Clear </a:t>
            </a:r>
            <a:r>
              <a:rPr lang="ar-IQ" sz="2400" b="1" dirty="0" smtClean="0">
                <a:solidFill>
                  <a:srgbClr val="FFFF00"/>
                </a:solidFill>
              </a:rPr>
              <a:t> ) </a:t>
            </a:r>
            <a:r>
              <a:rPr lang="ar-IQ" sz="2400" dirty="0" smtClean="0">
                <a:solidFill>
                  <a:srgbClr val="FFFF00"/>
                </a:solidFill>
              </a:rPr>
              <a:t>من </a:t>
            </a:r>
            <a:r>
              <a:rPr lang="ar-IQ" sz="2400" dirty="0">
                <a:solidFill>
                  <a:srgbClr val="FFFF00"/>
                </a:solidFill>
              </a:rPr>
              <a:t>فوق </a:t>
            </a:r>
            <a:r>
              <a:rPr lang="ar-IQ" sz="2400" dirty="0" smtClean="0">
                <a:solidFill>
                  <a:srgbClr val="FFFF00"/>
                </a:solidFill>
              </a:rPr>
              <a:t>الرأس </a:t>
            </a:r>
            <a:r>
              <a:rPr lang="ar-IQ" sz="2400" dirty="0">
                <a:solidFill>
                  <a:srgbClr val="FFFF00"/>
                </a:solidFill>
              </a:rPr>
              <a:t>ومن مستوى الكتف ومن الأسفل .</a:t>
            </a:r>
          </a:p>
          <a:p>
            <a:pPr algn="just">
              <a:lnSpc>
                <a:spcPct val="150000"/>
              </a:lnSpc>
            </a:pPr>
            <a:r>
              <a:rPr lang="ar-IQ" sz="2000" dirty="0"/>
              <a:t>ضربة الإبعاد الأمامية الدفاعية يكون مسارها عالي </a:t>
            </a:r>
            <a:r>
              <a:rPr lang="ar-IQ" sz="2000" dirty="0" smtClean="0"/>
              <a:t>جدا ليأخذ اللاعب وقتا كافيا للرجوع الى الموقع</a:t>
            </a:r>
            <a:endParaRPr lang="ar-IQ" sz="2000" dirty="0"/>
          </a:p>
          <a:p>
            <a:pPr algn="just">
              <a:lnSpc>
                <a:spcPct val="150000"/>
              </a:lnSpc>
            </a:pPr>
            <a:r>
              <a:rPr lang="ar-IQ" sz="2000" dirty="0"/>
              <a:t>الرئيس </a:t>
            </a:r>
            <a:r>
              <a:rPr lang="ar-IQ" sz="2000" dirty="0" smtClean="0"/>
              <a:t>لأداء </a:t>
            </a:r>
            <a:r>
              <a:rPr lang="ar-IQ" sz="2000" dirty="0"/>
              <a:t>الضربة </a:t>
            </a:r>
            <a:r>
              <a:rPr lang="ar-IQ" sz="2000" dirty="0" smtClean="0"/>
              <a:t>بأسلوب يجبر المنافس على العودة الى منطقة ملعبه الخلفية بأسرع وقت واقل</a:t>
            </a:r>
            <a:endParaRPr lang="ar-IQ" sz="2000" dirty="0"/>
          </a:p>
          <a:p>
            <a:pPr algn="just">
              <a:lnSpc>
                <a:spcPct val="150000"/>
              </a:lnSpc>
            </a:pPr>
            <a:r>
              <a:rPr lang="ar-IQ" sz="2000" dirty="0"/>
              <a:t>جهد </a:t>
            </a:r>
            <a:r>
              <a:rPr lang="ar-IQ" sz="2000" dirty="0" smtClean="0"/>
              <a:t>وعدم جعل المنافس يسيطر على مركز الملعب </a:t>
            </a:r>
            <a:r>
              <a:rPr lang="ar-IQ" sz="2000" dirty="0"/>
              <a:t>،</a:t>
            </a:r>
            <a:r>
              <a:rPr lang="ar-IQ" sz="2000" dirty="0" smtClean="0"/>
              <a:t>وبذلك سيكون المنافس عنده وقت قليل للتراجع</a:t>
            </a:r>
            <a:endParaRPr lang="ar-IQ" sz="2000" dirty="0"/>
          </a:p>
          <a:p>
            <a:pPr algn="just">
              <a:lnSpc>
                <a:spcPct val="150000"/>
              </a:lnSpc>
            </a:pPr>
            <a:r>
              <a:rPr lang="ar-IQ" sz="2000" dirty="0"/>
              <a:t>للخلف وهذا سيجعله يبتعد عن منتصف الملعب مما يجعل </a:t>
            </a:r>
            <a:r>
              <a:rPr lang="ar-IQ" sz="2000" dirty="0" smtClean="0"/>
              <a:t>مركز </a:t>
            </a:r>
            <a:r>
              <a:rPr lang="ar-IQ" sz="2000" dirty="0"/>
              <a:t>ثقل جسمه يبتعد </a:t>
            </a:r>
            <a:r>
              <a:rPr lang="ar-IQ" sz="2000" dirty="0" smtClean="0"/>
              <a:t>الى الخلف ومن ثم</a:t>
            </a:r>
            <a:endParaRPr lang="ar-IQ" sz="2000" dirty="0"/>
          </a:p>
          <a:p>
            <a:pPr algn="just">
              <a:lnSpc>
                <a:spcPct val="150000"/>
              </a:lnSpc>
            </a:pPr>
            <a:r>
              <a:rPr lang="ar-IQ" sz="2000" dirty="0"/>
              <a:t>السيطرة تكون ابسط للمدافع .</a:t>
            </a:r>
          </a:p>
          <a:p>
            <a:pPr algn="just">
              <a:lnSpc>
                <a:spcPct val="150000"/>
              </a:lnSpc>
            </a:pPr>
            <a:r>
              <a:rPr lang="ar-IQ" sz="2000" dirty="0"/>
              <a:t>ومن ثم اخذ مبادرة الهجوم بالأسلوب الذي </a:t>
            </a:r>
            <a:r>
              <a:rPr lang="ar-IQ" sz="2000" dirty="0" smtClean="0"/>
              <a:t>يراه </a:t>
            </a:r>
            <a:r>
              <a:rPr lang="ar-IQ" sz="2000" dirty="0"/>
              <a:t>مناسبا للحالة التي يكون عليها المنافس </a:t>
            </a:r>
            <a:r>
              <a:rPr lang="ar-IQ" sz="2000" dirty="0" smtClean="0"/>
              <a:t>لزيادة</a:t>
            </a:r>
            <a:endParaRPr lang="ar-IQ" sz="2000" dirty="0"/>
          </a:p>
          <a:p>
            <a:pPr algn="just">
              <a:lnSpc>
                <a:spcPct val="150000"/>
              </a:lnSpc>
            </a:pPr>
            <a:r>
              <a:rPr lang="ar-IQ" sz="2000" dirty="0" smtClean="0"/>
              <a:t>الفراغ </a:t>
            </a:r>
            <a:r>
              <a:rPr lang="ar-IQ" sz="2000" dirty="0"/>
              <a:t>في ملعبه </a:t>
            </a:r>
            <a:r>
              <a:rPr lang="ar-IQ" sz="2000" dirty="0" smtClean="0"/>
              <a:t>كذلك </a:t>
            </a:r>
            <a:r>
              <a:rPr lang="ar-IQ" sz="2000" dirty="0"/>
              <a:t>لرجاع الضربة بسرعة للخلف </a:t>
            </a:r>
            <a:r>
              <a:rPr lang="ar-IQ" sz="2000" dirty="0" smtClean="0"/>
              <a:t>واحراج </a:t>
            </a:r>
            <a:r>
              <a:rPr lang="ar-IQ" sz="2000" dirty="0"/>
              <a:t>المنافس سيؤدي ا</a:t>
            </a:r>
            <a:r>
              <a:rPr lang="ar-IQ" sz="2000" dirty="0" smtClean="0"/>
              <a:t>لى </a:t>
            </a:r>
            <a:r>
              <a:rPr lang="ar-IQ" sz="2000" dirty="0"/>
              <a:t>لمكانية حدوث خطأ</a:t>
            </a:r>
          </a:p>
          <a:p>
            <a:pPr algn="just">
              <a:lnSpc>
                <a:spcPct val="150000"/>
              </a:lnSpc>
            </a:pPr>
            <a:r>
              <a:rPr lang="ar-IQ" sz="2000" dirty="0"/>
              <a:t>من </a:t>
            </a:r>
            <a:r>
              <a:rPr lang="ar-IQ" sz="2000" dirty="0" smtClean="0"/>
              <a:t>قبل </a:t>
            </a:r>
            <a:r>
              <a:rPr lang="ar-IQ" sz="2000" dirty="0"/>
              <a:t>المنافس في </a:t>
            </a:r>
            <a:r>
              <a:rPr lang="ar-IQ" sz="2000" dirty="0" smtClean="0"/>
              <a:t>اعادة </a:t>
            </a:r>
            <a:r>
              <a:rPr lang="ar-IQ" sz="2000" dirty="0"/>
              <a:t>الريشة </a:t>
            </a:r>
            <a:r>
              <a:rPr lang="ar-IQ" sz="2000" dirty="0" smtClean="0"/>
              <a:t>بدقة </a:t>
            </a:r>
            <a:r>
              <a:rPr lang="ar-IQ" sz="2000" dirty="0"/>
              <a:t>ومن ثم </a:t>
            </a:r>
            <a:r>
              <a:rPr lang="ar-IQ" sz="2000" dirty="0" smtClean="0"/>
              <a:t>تحقيق </a:t>
            </a:r>
            <a:r>
              <a:rPr lang="ar-IQ" sz="2000" dirty="0"/>
              <a:t>هدف المهاجم في كسب النقطة وكما يوضح</a:t>
            </a:r>
          </a:p>
          <a:p>
            <a:pPr algn="just">
              <a:lnSpc>
                <a:spcPct val="150000"/>
              </a:lnSpc>
            </a:pPr>
            <a:r>
              <a:rPr lang="ar-IQ" sz="2000" dirty="0"/>
              <a:t>الشكل رام </a:t>
            </a:r>
            <a:r>
              <a:rPr lang="ar-IQ" sz="2000" dirty="0" smtClean="0"/>
              <a:t>.</a:t>
            </a:r>
            <a:endParaRPr lang="ar-IQ" sz="2000" dirty="0"/>
          </a:p>
          <a:p>
            <a:pPr algn="just"/>
            <a:endParaRPr lang="ar-IQ" sz="1600" dirty="0"/>
          </a:p>
        </p:txBody>
      </p:sp>
    </p:spTree>
    <p:extLst>
      <p:ext uri="{BB962C8B-B14F-4D97-AF65-F5344CB8AC3E}">
        <p14:creationId xmlns:p14="http://schemas.microsoft.com/office/powerpoint/2010/main" val="2463182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http://bmsi.ru/_uf/images/29354031303a3e32_10_12_-_18334030_1130343c383d423e3d-2009-4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16" y="971600"/>
            <a:ext cx="6525344" cy="69127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1804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80812" y="179512"/>
            <a:ext cx="6560556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FFFF00"/>
                </a:solidFill>
              </a:rPr>
              <a:t>2- المسقطة </a:t>
            </a:r>
            <a:r>
              <a:rPr lang="en-US" sz="2400" b="1" dirty="0" smtClean="0">
                <a:solidFill>
                  <a:srgbClr val="FFFF00"/>
                </a:solidFill>
              </a:rPr>
              <a:t>Drop ) </a:t>
            </a:r>
            <a:r>
              <a:rPr lang="ar-IQ" sz="2400" b="1" dirty="0" smtClean="0">
                <a:solidFill>
                  <a:srgbClr val="FFFF00"/>
                </a:solidFill>
              </a:rPr>
              <a:t> ) </a:t>
            </a:r>
            <a:r>
              <a:rPr lang="ar-IQ" sz="2400" dirty="0" smtClean="0">
                <a:solidFill>
                  <a:srgbClr val="FFFF00"/>
                </a:solidFill>
              </a:rPr>
              <a:t>من </a:t>
            </a:r>
            <a:r>
              <a:rPr lang="ar-IQ" sz="2400" dirty="0">
                <a:solidFill>
                  <a:srgbClr val="FFFF00"/>
                </a:solidFill>
              </a:rPr>
              <a:t>فوق </a:t>
            </a:r>
            <a:r>
              <a:rPr lang="ar-IQ" sz="2400" dirty="0" smtClean="0">
                <a:solidFill>
                  <a:srgbClr val="FFFF00"/>
                </a:solidFill>
              </a:rPr>
              <a:t>الرأس </a:t>
            </a:r>
            <a:r>
              <a:rPr lang="ar-IQ" sz="2400" dirty="0">
                <a:solidFill>
                  <a:srgbClr val="FFFF00"/>
                </a:solidFill>
              </a:rPr>
              <a:t>ومن مستوى الكتف ومن الأسفل .</a:t>
            </a:r>
          </a:p>
          <a:p>
            <a:r>
              <a:rPr lang="ar-IQ" sz="2400" b="1" dirty="0">
                <a:solidFill>
                  <a:srgbClr val="FFFF00"/>
                </a:solidFill>
              </a:rPr>
              <a:t>3 </a:t>
            </a:r>
            <a:r>
              <a:rPr lang="ar-IQ" sz="2400" b="1" dirty="0" smtClean="0">
                <a:solidFill>
                  <a:srgbClr val="FFFF00"/>
                </a:solidFill>
              </a:rPr>
              <a:t>- الساحقة </a:t>
            </a:r>
            <a:r>
              <a:rPr lang="en-US" sz="2400" b="1" dirty="0" smtClean="0">
                <a:solidFill>
                  <a:srgbClr val="FFFF00"/>
                </a:solidFill>
              </a:rPr>
              <a:t>Smash )</a:t>
            </a:r>
            <a:r>
              <a:rPr lang="ar-IQ" sz="2400" b="1" dirty="0" smtClean="0">
                <a:solidFill>
                  <a:srgbClr val="FFFF00"/>
                </a:solidFill>
              </a:rPr>
              <a:t> ) </a:t>
            </a:r>
            <a:r>
              <a:rPr lang="ar-IQ" sz="2400" dirty="0" smtClean="0">
                <a:solidFill>
                  <a:srgbClr val="FFFF00"/>
                </a:solidFill>
              </a:rPr>
              <a:t>من </a:t>
            </a:r>
            <a:r>
              <a:rPr lang="ar-IQ" sz="2400" dirty="0">
                <a:solidFill>
                  <a:srgbClr val="FFFF00"/>
                </a:solidFill>
              </a:rPr>
              <a:t>فوق </a:t>
            </a:r>
            <a:r>
              <a:rPr lang="ar-IQ" sz="2400" dirty="0" smtClean="0">
                <a:solidFill>
                  <a:srgbClr val="FFFF00"/>
                </a:solidFill>
              </a:rPr>
              <a:t>الرأس </a:t>
            </a:r>
            <a:r>
              <a:rPr lang="ar-IQ" sz="2400" dirty="0">
                <a:solidFill>
                  <a:srgbClr val="FFFF00"/>
                </a:solidFill>
              </a:rPr>
              <a:t>.</a:t>
            </a:r>
          </a:p>
          <a:p>
            <a:pPr algn="just"/>
            <a:r>
              <a:rPr lang="ar-IQ" sz="2000" dirty="0"/>
              <a:t>هي من أمتع الضربات في الريشة الطائرة وأكثرها ا</a:t>
            </a:r>
            <a:r>
              <a:rPr lang="ar-IQ" sz="2000" dirty="0" smtClean="0"/>
              <a:t>ثارة </a:t>
            </a:r>
            <a:r>
              <a:rPr lang="ar-IQ" sz="2000" dirty="0"/>
              <a:t>ومتعة للسرعة الشديدة الخاطفة </a:t>
            </a:r>
            <a:r>
              <a:rPr lang="ar-IQ" sz="2000" dirty="0" smtClean="0"/>
              <a:t>للريشة المضروبة </a:t>
            </a:r>
            <a:r>
              <a:rPr lang="ar-IQ" sz="2000" dirty="0"/>
              <a:t>والتي لا تكاد تشاهد. وهي تؤدى بالطريقة نفسها التي تؤدى بها ضربة التخليص </a:t>
            </a:r>
            <a:r>
              <a:rPr lang="ar-IQ" sz="2000" dirty="0" smtClean="0"/>
              <a:t>أو الضربة </a:t>
            </a:r>
            <a:r>
              <a:rPr lang="ar-IQ" sz="2000" dirty="0"/>
              <a:t>المسقطة ، ولكن هنا اختلافا في نقطة الضرب يتم الضرب على مسافة نحو ادم أمام </a:t>
            </a:r>
            <a:r>
              <a:rPr lang="ar-IQ" sz="2000" dirty="0" smtClean="0"/>
              <a:t>الرأس</a:t>
            </a:r>
            <a:r>
              <a:rPr lang="ar-IQ" sz="2000" dirty="0"/>
              <a:t> </a:t>
            </a:r>
            <a:r>
              <a:rPr lang="ar-IQ" sz="2000" dirty="0" smtClean="0"/>
              <a:t>،حيث </a:t>
            </a:r>
            <a:r>
              <a:rPr lang="ar-IQ" sz="2000" dirty="0"/>
              <a:t>يتجه المضرب للأسفل عند الضرب وبعده وباستخدام أ رس المضرب يتم ضرب الريشة </a:t>
            </a:r>
            <a:r>
              <a:rPr lang="ar-IQ" sz="2000" dirty="0" smtClean="0"/>
              <a:t>بحركة سريعة </a:t>
            </a:r>
            <a:r>
              <a:rPr lang="ar-IQ" sz="2000" dirty="0"/>
              <a:t>وخاطفة ومتفجرة بحركة المتابعة التي تتم في التخليص وفي الضربة الساحقة تكون حركة </a:t>
            </a:r>
            <a:r>
              <a:rPr lang="ar-IQ" sz="2000" dirty="0" smtClean="0"/>
              <a:t>الريشة سريعة </a:t>
            </a:r>
            <a:r>
              <a:rPr lang="ar-IQ" sz="2000" dirty="0"/>
              <a:t>،كما يجب لن تكون ذات مسار منخفض أو تكاد أن تمر من فوق الشبكة ،كما يجب أن تسقط</a:t>
            </a:r>
          </a:p>
          <a:p>
            <a:pPr algn="just"/>
            <a:r>
              <a:rPr lang="ar-IQ" sz="2000" dirty="0"/>
              <a:t>في ملعب المنافس </a:t>
            </a:r>
            <a:r>
              <a:rPr lang="ar-IQ" sz="2000" dirty="0" smtClean="0"/>
              <a:t>بزاوية </a:t>
            </a:r>
            <a:r>
              <a:rPr lang="ar-IQ" sz="2000" dirty="0"/>
              <a:t>حادة كلما أمكن ذل وعلى بعد ستة </a:t>
            </a:r>
            <a:r>
              <a:rPr lang="ar-IQ" sz="2000" dirty="0" smtClean="0"/>
              <a:t>أقدام </a:t>
            </a:r>
            <a:r>
              <a:rPr lang="ar-IQ" sz="2000" dirty="0"/>
              <a:t>تقريبا من الإرسال المنخفض </a:t>
            </a:r>
            <a:r>
              <a:rPr lang="ar-IQ" sz="2000" dirty="0" smtClean="0"/>
              <a:t>، ويقصد </a:t>
            </a:r>
            <a:r>
              <a:rPr lang="ar-IQ" sz="2000" dirty="0"/>
              <a:t>بها توجيه الريشة بضربها بقوة وبشكل سريع نحو الأسفل ، وهي المهارة الهجومية الرئيسية </a:t>
            </a:r>
            <a:r>
              <a:rPr lang="ar-IQ" sz="2000" dirty="0" smtClean="0"/>
              <a:t>في لعبة </a:t>
            </a:r>
            <a:r>
              <a:rPr lang="ar-IQ" sz="2000" dirty="0"/>
              <a:t>الريشة الطائرة ، وتلعب بنفس طريقة ضربة الإبعاد وبنفس المسار  </a:t>
            </a:r>
            <a:r>
              <a:rPr lang="ar-IQ" sz="2000" dirty="0" smtClean="0"/>
              <a:t>الا </a:t>
            </a:r>
            <a:r>
              <a:rPr lang="ar-IQ" sz="2000" dirty="0"/>
              <a:t>أن الاختلاف يكون في </a:t>
            </a:r>
            <a:r>
              <a:rPr lang="ar-IQ" sz="2000" dirty="0" smtClean="0"/>
              <a:t>نقطة الضرب </a:t>
            </a:r>
            <a:r>
              <a:rPr lang="ar-IQ" sz="2000" dirty="0"/>
              <a:t>، حيث تضرب الريشة على بعد ادم أمام ال أ رس ثم يتجه المضرب للأسفل بعد الضرب </a:t>
            </a:r>
            <a:r>
              <a:rPr lang="ar-IQ" sz="2000" dirty="0" smtClean="0"/>
              <a:t>ويلعب رسغ </a:t>
            </a:r>
            <a:r>
              <a:rPr lang="ar-IQ" sz="2000" dirty="0"/>
              <a:t>اليد الضاربة الدور الأساسي في توجيه ومكان سقوط الريشة ، وأن هدفها الأساسي هو كسب </a:t>
            </a:r>
            <a:r>
              <a:rPr lang="ar-IQ" sz="2000" dirty="0" smtClean="0"/>
              <a:t>نقطة مباشرة </a:t>
            </a:r>
            <a:r>
              <a:rPr lang="ar-IQ" sz="2000" dirty="0"/>
              <a:t>وتغيير الأداء الخططي للمنافس وبدء الدفاع من جهة المنافس بإرجاع الريشة عاليا ، </a:t>
            </a:r>
            <a:r>
              <a:rPr lang="ar-IQ" sz="2000" dirty="0" smtClean="0"/>
              <a:t>بحيث يكون </a:t>
            </a:r>
            <a:r>
              <a:rPr lang="ar-IQ" sz="2000" dirty="0"/>
              <a:t>المهاجم هو صاحب المبادرة في السيطرة بشكل دائم على سير </a:t>
            </a:r>
            <a:r>
              <a:rPr lang="ar-IQ" sz="2000" dirty="0" smtClean="0"/>
              <a:t>المباراة </a:t>
            </a:r>
            <a:r>
              <a:rPr lang="ar-IQ" sz="2000" dirty="0"/>
              <a:t>وتؤدى بعدة حالات </a:t>
            </a:r>
            <a:r>
              <a:rPr lang="ar-IQ" sz="2000" dirty="0" smtClean="0"/>
              <a:t>من القف </a:t>
            </a:r>
            <a:r>
              <a:rPr lang="ar-IQ" sz="2000" dirty="0"/>
              <a:t>سواء للأمام أو الأعلى أو الجانبي ، أو من الثبات والحركة السريعة ،الشكل </a:t>
            </a:r>
            <a:r>
              <a:rPr lang="ar-IQ" sz="2000" dirty="0" smtClean="0"/>
              <a:t>يوضح أداء الضربة </a:t>
            </a:r>
            <a:r>
              <a:rPr lang="ar-IQ" sz="2000" dirty="0"/>
              <a:t>الساحقة من وضع </a:t>
            </a:r>
            <a:r>
              <a:rPr lang="ar-IQ" sz="2000" dirty="0" smtClean="0"/>
              <a:t>الوقوف والطيران</a:t>
            </a:r>
            <a:r>
              <a:rPr lang="ar-IQ" sz="2000" dirty="0"/>
              <a:t>.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324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984" y="179512"/>
            <a:ext cx="3422873" cy="4381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9511"/>
            <a:ext cx="3284984" cy="4381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مستطيل 2"/>
          <p:cNvSpPr/>
          <p:nvPr/>
        </p:nvSpPr>
        <p:spPr>
          <a:xfrm>
            <a:off x="188640" y="5649850"/>
            <a:ext cx="65253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IQ" sz="2400" b="1" dirty="0" smtClean="0">
                <a:solidFill>
                  <a:srgbClr val="FFFF00"/>
                </a:solidFill>
              </a:rPr>
              <a:t>4- الدفع </a:t>
            </a:r>
            <a:r>
              <a:rPr lang="ar-IQ" sz="2400" b="1" dirty="0">
                <a:solidFill>
                  <a:srgbClr val="FFFF00"/>
                </a:solidFill>
              </a:rPr>
              <a:t>أو المدفوعة </a:t>
            </a:r>
            <a:r>
              <a:rPr lang="en-US" sz="2400" b="1" dirty="0" smtClean="0">
                <a:solidFill>
                  <a:srgbClr val="FFFF00"/>
                </a:solidFill>
              </a:rPr>
              <a:t>Drive )</a:t>
            </a:r>
            <a:r>
              <a:rPr lang="ar-IQ" sz="2400" b="1" dirty="0" smtClean="0">
                <a:solidFill>
                  <a:srgbClr val="FFFF00"/>
                </a:solidFill>
              </a:rPr>
              <a:t> ) </a:t>
            </a:r>
            <a:r>
              <a:rPr lang="ar-IQ" sz="2400" dirty="0" smtClean="0">
                <a:solidFill>
                  <a:srgbClr val="FFFF00"/>
                </a:solidFill>
              </a:rPr>
              <a:t>من </a:t>
            </a:r>
            <a:r>
              <a:rPr lang="ar-IQ" sz="2400" dirty="0">
                <a:solidFill>
                  <a:srgbClr val="FFFF00"/>
                </a:solidFill>
              </a:rPr>
              <a:t>مستوى الكتف .</a:t>
            </a:r>
          </a:p>
          <a:p>
            <a:pPr algn="just">
              <a:lnSpc>
                <a:spcPct val="150000"/>
              </a:lnSpc>
            </a:pPr>
            <a:r>
              <a:rPr lang="ar-IQ" sz="2000" dirty="0"/>
              <a:t>وتعد الضربات الأمامية أكثر استعمالا في الملعب وسميت أمامية لأنها تؤدي بالوجه الأمامي </a:t>
            </a:r>
            <a:r>
              <a:rPr lang="ar-IQ" sz="2000" dirty="0" smtClean="0"/>
              <a:t>لليد اعتمادا </a:t>
            </a:r>
            <a:r>
              <a:rPr lang="ar-IQ" sz="2000" dirty="0"/>
              <a:t>على مسكة المضرب .</a:t>
            </a:r>
          </a:p>
        </p:txBody>
      </p:sp>
    </p:spTree>
    <p:extLst>
      <p:ext uri="{BB962C8B-B14F-4D97-AF65-F5344CB8AC3E}">
        <p14:creationId xmlns:p14="http://schemas.microsoft.com/office/powerpoint/2010/main" val="9448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http://bmsi.ru/_uf/images/29354031303a3e32_10_12_-_18334030_1130343c383d423e3d-2009-4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395537"/>
            <a:ext cx="6048672" cy="4176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صورة 3" descr="http://bmsi.ru/_uf/images/29354031303a3e32_10_12_-_18334030_1130343c383d423e3d-2009-5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5076056"/>
            <a:ext cx="6192688" cy="3762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7935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88640" y="169049"/>
            <a:ext cx="6552728" cy="874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3600" b="1" dirty="0">
                <a:solidFill>
                  <a:srgbClr val="FF0000"/>
                </a:solidFill>
              </a:rPr>
              <a:t>الضربات الخلفية : </a:t>
            </a:r>
            <a:r>
              <a:rPr lang="ar-IQ" sz="3600" dirty="0">
                <a:solidFill>
                  <a:srgbClr val="FF0000"/>
                </a:solidFill>
              </a:rPr>
              <a:t>-</a:t>
            </a:r>
          </a:p>
          <a:p>
            <a:r>
              <a:rPr lang="ar-IQ" sz="2000" dirty="0"/>
              <a:t>هي الضربات التي تلعب من يسار وأمام الجسم وتؤدى من فوق مستوى الكتف ومن مستوى </a:t>
            </a:r>
            <a:r>
              <a:rPr lang="ar-IQ" sz="2000" dirty="0" smtClean="0"/>
              <a:t>الكتف ومن </a:t>
            </a:r>
            <a:r>
              <a:rPr lang="ar-IQ" sz="2000" dirty="0"/>
              <a:t>الأسفل وهذا بالنسبة للاعب الذي يستعمل اليد اليمنى في اللعب .</a:t>
            </a:r>
          </a:p>
          <a:p>
            <a:r>
              <a:rPr lang="ar-IQ" sz="2000" dirty="0" smtClean="0"/>
              <a:t>وسميت </a:t>
            </a:r>
            <a:r>
              <a:rPr lang="ar-IQ" sz="2000" dirty="0"/>
              <a:t>خلفية لأنها تؤدى بالوجه الخلفي لليد اعتمادا على مسكة المضرب وتستعمل أكثر </a:t>
            </a:r>
            <a:r>
              <a:rPr lang="ar-IQ" sz="2000" dirty="0" smtClean="0"/>
              <a:t>الاحيان في </a:t>
            </a:r>
            <a:r>
              <a:rPr lang="ar-IQ" sz="2000" dirty="0"/>
              <a:t>الضربات </a:t>
            </a:r>
            <a:r>
              <a:rPr lang="ar-IQ" sz="2000" dirty="0" smtClean="0"/>
              <a:t>القريبة .</a:t>
            </a:r>
          </a:p>
          <a:p>
            <a:endParaRPr lang="ar-IQ" sz="2000" dirty="0"/>
          </a:p>
          <a:p>
            <a:r>
              <a:rPr lang="ar-IQ" sz="2400" b="1" dirty="0">
                <a:solidFill>
                  <a:srgbClr val="FFFF00"/>
                </a:solidFill>
              </a:rPr>
              <a:t>الضربة الخلفية : </a:t>
            </a:r>
            <a:r>
              <a:rPr lang="en-US" sz="2400" b="1" dirty="0">
                <a:solidFill>
                  <a:srgbClr val="FFFF00"/>
                </a:solidFill>
              </a:rPr>
              <a:t>Backhand Shot</a:t>
            </a:r>
          </a:p>
          <a:p>
            <a:r>
              <a:rPr lang="ar-IQ" sz="2000" dirty="0"/>
              <a:t>وهي المها ا رت الاساسية لأية لعبة من العاب المضرب المختلفة ايضا ، وكما في الضربة الامامية</a:t>
            </a:r>
          </a:p>
          <a:p>
            <a:r>
              <a:rPr lang="ar-IQ" sz="2000" dirty="0"/>
              <a:t>فهي تؤدى </a:t>
            </a:r>
            <a:r>
              <a:rPr lang="ar-IQ" sz="2000" dirty="0" smtClean="0"/>
              <a:t>بطرائق </a:t>
            </a:r>
            <a:r>
              <a:rPr lang="ar-IQ" sz="2000" dirty="0"/>
              <a:t>واشكال عديدة حسب </a:t>
            </a:r>
            <a:r>
              <a:rPr lang="ar-IQ" sz="2000" dirty="0" smtClean="0"/>
              <a:t>مواقف </a:t>
            </a:r>
            <a:r>
              <a:rPr lang="ar-IQ" sz="2000" dirty="0"/>
              <a:t>اللعب المطلوبة </a:t>
            </a:r>
            <a:r>
              <a:rPr lang="ar-IQ" sz="2000" dirty="0" smtClean="0"/>
              <a:t>(مستقيمة </a:t>
            </a:r>
            <a:r>
              <a:rPr lang="ar-IQ" sz="2000" dirty="0"/>
              <a:t>، متقاطعة ، عالية </a:t>
            </a:r>
            <a:r>
              <a:rPr lang="ar-IQ" sz="2000" dirty="0" smtClean="0"/>
              <a:t>)،</a:t>
            </a:r>
            <a:r>
              <a:rPr lang="ar-IQ" sz="2000" dirty="0"/>
              <a:t> </a:t>
            </a:r>
            <a:r>
              <a:rPr lang="ar-IQ" sz="2000" dirty="0" smtClean="0"/>
              <a:t>ويجب </a:t>
            </a:r>
            <a:r>
              <a:rPr lang="ar-IQ" sz="2000" dirty="0"/>
              <a:t>التدريب على كل الضربات معا للأهمية المتساوية لها .</a:t>
            </a:r>
          </a:p>
          <a:p>
            <a:r>
              <a:rPr lang="ar-IQ" sz="2000" dirty="0"/>
              <a:t>وتؤدى الضربة الخلفية بالوجه الخلفي للمضرب ردا على </a:t>
            </a:r>
            <a:r>
              <a:rPr lang="ar-IQ" sz="2000" dirty="0" smtClean="0"/>
              <a:t>الريشة </a:t>
            </a:r>
            <a:r>
              <a:rPr lang="ar-IQ" sz="2000" dirty="0"/>
              <a:t>القادمة في اتجاه اليسار من </a:t>
            </a:r>
            <a:r>
              <a:rPr lang="ar-IQ" sz="2000" dirty="0" smtClean="0"/>
              <a:t>جسم اللاعب </a:t>
            </a:r>
            <a:r>
              <a:rPr lang="ar-IQ" sz="2000" dirty="0"/>
              <a:t>على الاغلب ) غير الاعسر( ، ويكون هدفها كما ورد في الضربة الامامية تماما </a:t>
            </a:r>
            <a:r>
              <a:rPr lang="ar-IQ" sz="2000" dirty="0" smtClean="0"/>
              <a:t>.</a:t>
            </a:r>
          </a:p>
          <a:p>
            <a:endParaRPr lang="ar-IQ" sz="2000" dirty="0"/>
          </a:p>
          <a:p>
            <a:r>
              <a:rPr lang="ar-IQ" sz="2000" b="1" dirty="0"/>
              <a:t>وقد صنفها ) 1995 </a:t>
            </a:r>
            <a:r>
              <a:rPr lang="en-US" sz="2000" b="1" dirty="0"/>
              <a:t>Peter Roper </a:t>
            </a:r>
            <a:r>
              <a:rPr lang="en-US" b="1" dirty="0"/>
              <a:t>( </a:t>
            </a:r>
            <a:r>
              <a:rPr lang="ar-IQ" b="1" dirty="0"/>
              <a:t>كالتالي </a:t>
            </a:r>
            <a:r>
              <a:rPr lang="ar-IQ" b="1" dirty="0" smtClean="0"/>
              <a:t>:</a:t>
            </a:r>
          </a:p>
          <a:p>
            <a:endParaRPr lang="ar-IQ" b="1" dirty="0"/>
          </a:p>
          <a:p>
            <a:r>
              <a:rPr lang="ar-IQ" sz="2400" b="1" dirty="0">
                <a:solidFill>
                  <a:srgbClr val="FFFF00"/>
                </a:solidFill>
              </a:rPr>
              <a:t>1 الأبعاد ) </a:t>
            </a:r>
            <a:r>
              <a:rPr lang="ar-IQ" sz="2400" dirty="0">
                <a:solidFill>
                  <a:srgbClr val="FFFF00"/>
                </a:solidFill>
              </a:rPr>
              <a:t>- </a:t>
            </a:r>
            <a:r>
              <a:rPr lang="en-US" sz="2400" b="1" dirty="0">
                <a:solidFill>
                  <a:srgbClr val="FFFF00"/>
                </a:solidFill>
              </a:rPr>
              <a:t>Clear </a:t>
            </a:r>
            <a:r>
              <a:rPr lang="en-US" sz="2400" b="1" dirty="0" smtClean="0">
                <a:solidFill>
                  <a:srgbClr val="FFFF00"/>
                </a:solidFill>
              </a:rPr>
              <a:t> ): </a:t>
            </a:r>
            <a:r>
              <a:rPr lang="ar-IQ" sz="2400" b="1" dirty="0" smtClean="0">
                <a:solidFill>
                  <a:srgbClr val="FFFF00"/>
                </a:solidFill>
              </a:rPr>
              <a:t> ) </a:t>
            </a:r>
            <a:r>
              <a:rPr lang="ar-IQ" sz="2400" dirty="0" smtClean="0">
                <a:solidFill>
                  <a:srgbClr val="FFFF00"/>
                </a:solidFill>
              </a:rPr>
              <a:t>من </a:t>
            </a:r>
            <a:r>
              <a:rPr lang="ar-IQ" sz="2400" dirty="0">
                <a:solidFill>
                  <a:srgbClr val="FFFF00"/>
                </a:solidFill>
              </a:rPr>
              <a:t>فوق ال أ رس ومن مستوى الكتف ومن الأسفل .</a:t>
            </a:r>
          </a:p>
          <a:p>
            <a:r>
              <a:rPr lang="ar-IQ" sz="2400" b="1" dirty="0">
                <a:solidFill>
                  <a:srgbClr val="FFFF00"/>
                </a:solidFill>
              </a:rPr>
              <a:t>2 المسقطة </a:t>
            </a:r>
            <a:r>
              <a:rPr lang="en-US" sz="2400" b="1" dirty="0" smtClean="0">
                <a:solidFill>
                  <a:srgbClr val="FFFF00"/>
                </a:solidFill>
              </a:rPr>
              <a:t>( Drop ) </a:t>
            </a:r>
            <a:r>
              <a:rPr lang="en-US" sz="2400" dirty="0" smtClean="0">
                <a:solidFill>
                  <a:srgbClr val="FFFF00"/>
                </a:solidFill>
              </a:rPr>
              <a:t>: </a:t>
            </a:r>
            <a:r>
              <a:rPr lang="ar-IQ" sz="2400" dirty="0" smtClean="0">
                <a:solidFill>
                  <a:srgbClr val="FFFF00"/>
                </a:solidFill>
              </a:rPr>
              <a:t> من </a:t>
            </a:r>
            <a:r>
              <a:rPr lang="ar-IQ" sz="2400" dirty="0">
                <a:solidFill>
                  <a:srgbClr val="FFFF00"/>
                </a:solidFill>
              </a:rPr>
              <a:t>فوق ال أ رس ومن مستوى الكتف ومن الأسفل .</a:t>
            </a:r>
          </a:p>
          <a:p>
            <a:r>
              <a:rPr lang="ar-IQ" sz="2400" b="1" dirty="0">
                <a:solidFill>
                  <a:srgbClr val="FFFF00"/>
                </a:solidFill>
              </a:rPr>
              <a:t>3 </a:t>
            </a:r>
            <a:r>
              <a:rPr lang="ar-IQ" sz="2400" b="1" dirty="0" smtClean="0">
                <a:solidFill>
                  <a:srgbClr val="FFFF00"/>
                </a:solidFill>
              </a:rPr>
              <a:t>-الساحقة </a:t>
            </a:r>
            <a:r>
              <a:rPr lang="en-US" sz="2400" b="1" dirty="0" smtClean="0">
                <a:solidFill>
                  <a:srgbClr val="FFFF00"/>
                </a:solidFill>
              </a:rPr>
              <a:t>smash )</a:t>
            </a:r>
            <a:r>
              <a:rPr lang="ar-IQ" sz="2400" b="1" dirty="0" smtClean="0">
                <a:solidFill>
                  <a:srgbClr val="FFFF00"/>
                </a:solidFill>
              </a:rPr>
              <a:t> ) </a:t>
            </a:r>
            <a:r>
              <a:rPr lang="ar-IQ" sz="2400" dirty="0" smtClean="0">
                <a:solidFill>
                  <a:srgbClr val="FFFF00"/>
                </a:solidFill>
              </a:rPr>
              <a:t>من </a:t>
            </a:r>
            <a:r>
              <a:rPr lang="ar-IQ" sz="2400" dirty="0">
                <a:solidFill>
                  <a:srgbClr val="FFFF00"/>
                </a:solidFill>
              </a:rPr>
              <a:t>فوق ال أ رس .</a:t>
            </a:r>
          </a:p>
          <a:p>
            <a:r>
              <a:rPr lang="ar-IQ" sz="2400" b="1" dirty="0">
                <a:solidFill>
                  <a:srgbClr val="FFFF00"/>
                </a:solidFill>
              </a:rPr>
              <a:t>4 </a:t>
            </a:r>
            <a:r>
              <a:rPr lang="ar-IQ" sz="2400" b="1" dirty="0" smtClean="0">
                <a:solidFill>
                  <a:srgbClr val="FFFF00"/>
                </a:solidFill>
              </a:rPr>
              <a:t>-المدفوعة </a:t>
            </a:r>
            <a:r>
              <a:rPr lang="en-US" sz="2400" b="1" dirty="0" smtClean="0">
                <a:solidFill>
                  <a:srgbClr val="FFFF00"/>
                </a:solidFill>
              </a:rPr>
              <a:t>Drive )</a:t>
            </a:r>
            <a:r>
              <a:rPr lang="ar-IQ" sz="2400" b="1" dirty="0" smtClean="0">
                <a:solidFill>
                  <a:srgbClr val="FFFF00"/>
                </a:solidFill>
              </a:rPr>
              <a:t> ) </a:t>
            </a:r>
            <a:r>
              <a:rPr lang="ar-IQ" sz="2400" dirty="0" smtClean="0">
                <a:solidFill>
                  <a:srgbClr val="FFFF00"/>
                </a:solidFill>
              </a:rPr>
              <a:t>من </a:t>
            </a:r>
            <a:r>
              <a:rPr lang="ar-IQ" sz="2400" dirty="0">
                <a:solidFill>
                  <a:srgbClr val="FFFF00"/>
                </a:solidFill>
              </a:rPr>
              <a:t>مستوى الكتف</a:t>
            </a:r>
          </a:p>
        </p:txBody>
      </p:sp>
    </p:spTree>
    <p:extLst>
      <p:ext uri="{BB962C8B-B14F-4D97-AF65-F5344CB8AC3E}">
        <p14:creationId xmlns:p14="http://schemas.microsoft.com/office/powerpoint/2010/main" val="98653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http://bmsi.ru/_uf/images/29354031303a3e32_10_12_-_18334030_1130343c383d423e3d-2009-6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16" y="5292080"/>
            <a:ext cx="6525344" cy="3452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صورة 2" descr="http://bmsi.ru/_uf/images/29354031303a3e32_10_12_-_18334030_1130343c383d423e3d-2009-4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80" y="251520"/>
            <a:ext cx="6497280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589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دبوس تثبيت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338</TotalTime>
  <Words>647</Words>
  <Application>Microsoft Office PowerPoint</Application>
  <PresentationFormat>عرض على الشاشة (3:4)‏</PresentationFormat>
  <Paragraphs>63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حيوية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 pavilion dv6</dc:creator>
  <cp:lastModifiedBy>Maher</cp:lastModifiedBy>
  <cp:revision>41</cp:revision>
  <dcterms:created xsi:type="dcterms:W3CDTF">2012-03-07T17:45:39Z</dcterms:created>
  <dcterms:modified xsi:type="dcterms:W3CDTF">2019-03-11T18:30:27Z</dcterms:modified>
</cp:coreProperties>
</file>