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66" r:id="rId3"/>
    <p:sldId id="257" r:id="rId4"/>
    <p:sldId id="258" r:id="rId5"/>
    <p:sldId id="269" r:id="rId6"/>
    <p:sldId id="259" r:id="rId7"/>
    <p:sldId id="260" r:id="rId8"/>
    <p:sldId id="267" r:id="rId9"/>
    <p:sldId id="268" r:id="rId10"/>
    <p:sldId id="265" r:id="rId11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7" d="100"/>
          <a:sy n="47" d="100"/>
        </p:scale>
        <p:origin x="-61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5113655" y="7383194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05408" y="1035052"/>
            <a:ext cx="6047184" cy="1960033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05408" y="3000373"/>
            <a:ext cx="6047184" cy="23368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028700" y="8016876"/>
            <a:ext cx="4343400" cy="486833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028700" y="7534273"/>
            <a:ext cx="4343400" cy="486833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6294185" y="7669743"/>
            <a:ext cx="377190" cy="486833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5086350" y="508000"/>
            <a:ext cx="1428750" cy="73152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508000"/>
            <a:ext cx="4686300" cy="73152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2900" y="2510411"/>
            <a:ext cx="6172200" cy="6096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3593592" y="8640064"/>
            <a:ext cx="1600200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42900" y="8641293"/>
            <a:ext cx="3195042" cy="40110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5276" y="9380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5113655" y="790137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5216724" y="8636000"/>
            <a:ext cx="1600200" cy="4064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964532" y="8641293"/>
            <a:ext cx="3195042" cy="40110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338292" y="1079499"/>
            <a:ext cx="377190" cy="401108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4851596" y="12508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5750" y="361953"/>
            <a:ext cx="5429250" cy="1816100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85750" y="2178048"/>
            <a:ext cx="2914650" cy="3048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042" cy="402336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6149" y="387643"/>
            <a:ext cx="800100" cy="8205216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23755" y="387643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023755" y="4569499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1516672" y="387643"/>
            <a:ext cx="5143500" cy="40233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1516672" y="4569499"/>
            <a:ext cx="5143500" cy="4023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597914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828" cy="402336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5692140" y="8644128"/>
            <a:ext cx="377190" cy="402336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42900" y="8642521"/>
            <a:ext cx="3195042" cy="40110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4592" y="490219"/>
            <a:ext cx="685800" cy="79248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851892" y="490219"/>
            <a:ext cx="1828800" cy="79248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738438" y="426720"/>
            <a:ext cx="3957066" cy="79857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09232" y="8741664"/>
            <a:ext cx="1600200" cy="402336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851892" y="8741664"/>
            <a:ext cx="3857340" cy="402336"/>
          </a:xfrm>
        </p:spPr>
        <p:txBody>
          <a:bodyPr/>
          <a:lstStyle>
            <a:lvl1pPr>
              <a:defRPr sz="9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307932" y="8741664"/>
            <a:ext cx="377190" cy="402336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4592" y="201195"/>
            <a:ext cx="685800" cy="85344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53678" y="498621"/>
            <a:ext cx="5500116" cy="73152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57250" y="7823200"/>
            <a:ext cx="5500116" cy="9144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81144" y="8741664"/>
            <a:ext cx="1577340" cy="402336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877824" y="8742892"/>
            <a:ext cx="3711054" cy="402336"/>
          </a:xfrm>
        </p:spPr>
        <p:txBody>
          <a:bodyPr/>
          <a:lstStyle>
            <a:lvl1pPr>
              <a:defRPr sz="9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162894" y="8741664"/>
            <a:ext cx="274320" cy="402336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5276" y="18758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4851596" y="6597880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42900" y="2510411"/>
            <a:ext cx="6172200" cy="6096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3593592" y="8641292"/>
            <a:ext cx="1600200" cy="402336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05/07/1440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42900" y="8642521"/>
            <a:ext cx="3195042" cy="401108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5692140" y="8641292"/>
            <a:ext cx="377190" cy="402336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88640" y="111561"/>
            <a:ext cx="6408712" cy="97565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1600" b="1" dirty="0">
                <a:solidFill>
                  <a:srgbClr val="FFC000"/>
                </a:solidFill>
                <a:latin typeface="Times New Roman"/>
                <a:ea typeface="Times New Roman"/>
                <a:cs typeface="Arial"/>
              </a:rPr>
              <a:t>الجامعة المستنصرية</a:t>
            </a:r>
            <a:endParaRPr lang="en-US" sz="1600" dirty="0">
              <a:solidFill>
                <a:srgbClr val="FFC000"/>
              </a:solidFill>
              <a:latin typeface="Times New Roman"/>
              <a:ea typeface="Times New Roman"/>
            </a:endParaRPr>
          </a:p>
          <a:p>
            <a:r>
              <a:rPr lang="ar-IQ" sz="1600" b="1" dirty="0">
                <a:solidFill>
                  <a:srgbClr val="FFC000"/>
                </a:solidFill>
                <a:latin typeface="Times New Roman"/>
                <a:ea typeface="Times New Roman"/>
                <a:cs typeface="Arial"/>
              </a:rPr>
              <a:t>كلية التربية الاساسية</a:t>
            </a:r>
            <a:endParaRPr lang="en-US" sz="1600" dirty="0">
              <a:solidFill>
                <a:srgbClr val="FFC000"/>
              </a:solidFill>
              <a:latin typeface="Times New Roman"/>
              <a:ea typeface="Times New Roman"/>
            </a:endParaRPr>
          </a:p>
          <a:p>
            <a:r>
              <a:rPr lang="ar-IQ" sz="1600" b="1" dirty="0">
                <a:solidFill>
                  <a:srgbClr val="FFC000"/>
                </a:solidFill>
                <a:latin typeface="Times New Roman"/>
                <a:ea typeface="Times New Roman"/>
                <a:cs typeface="Arial"/>
              </a:rPr>
              <a:t>قسم التربية البدنية وعلوم الرياضة  </a:t>
            </a:r>
            <a:endParaRPr lang="en-US" sz="1600" dirty="0">
              <a:solidFill>
                <a:srgbClr val="FFC000"/>
              </a:solidFill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                  </a:t>
            </a:r>
            <a:r>
              <a:rPr lang="ar-IQ" sz="5400" b="1" dirty="0" smtClean="0">
                <a:latin typeface="Times New Roman"/>
                <a:ea typeface="Times New Roman"/>
                <a:cs typeface="Arial"/>
              </a:rPr>
              <a:t>العاب المضرب</a:t>
            </a:r>
            <a:r>
              <a:rPr lang="ar-IQ" sz="9600" b="1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4000" b="1" dirty="0" smtClean="0">
                <a:ea typeface="Times New Roman"/>
                <a:cs typeface="Arial"/>
              </a:rPr>
              <a:t>                </a:t>
            </a:r>
            <a:r>
              <a:rPr lang="ar-IQ" sz="2400" b="1" dirty="0" smtClean="0">
                <a:ea typeface="Times New Roman"/>
                <a:cs typeface="Arial"/>
              </a:rPr>
              <a:t>الريشة الطائرة</a:t>
            </a:r>
            <a:r>
              <a:rPr lang="ar-IQ" sz="4800" b="1" dirty="0" smtClean="0">
                <a:ea typeface="Times New Roman"/>
                <a:cs typeface="Arial"/>
              </a:rPr>
              <a:t> </a:t>
            </a:r>
          </a:p>
          <a:p>
            <a:r>
              <a:rPr lang="ar-IQ" sz="4800" b="1" dirty="0" smtClean="0">
                <a:ea typeface="Times New Roman"/>
                <a:cs typeface="Arial"/>
              </a:rPr>
              <a:t>  </a:t>
            </a:r>
            <a:endParaRPr lang="ar-IQ" sz="4000" b="1" dirty="0" smtClean="0">
              <a:ea typeface="Times New Roman"/>
              <a:cs typeface="Arial"/>
            </a:endParaRPr>
          </a:p>
          <a:p>
            <a:r>
              <a:rPr lang="ar-IQ" sz="4000" b="1" dirty="0">
                <a:ea typeface="Times New Roman"/>
                <a:cs typeface="Arial"/>
              </a:rPr>
              <a:t> </a:t>
            </a:r>
            <a:r>
              <a:rPr lang="ar-IQ" sz="4000" b="1" dirty="0" smtClean="0">
                <a:ea typeface="Times New Roman"/>
                <a:cs typeface="Arial"/>
              </a:rPr>
              <a:t>             </a:t>
            </a:r>
            <a:r>
              <a:rPr lang="ar-IQ" sz="3200" b="1" dirty="0" smtClean="0">
                <a:solidFill>
                  <a:srgbClr val="FFFF00"/>
                </a:solidFill>
                <a:ea typeface="Times New Roman"/>
                <a:cs typeface="Arial"/>
              </a:rPr>
              <a:t>المرحلة الثانية</a:t>
            </a:r>
          </a:p>
          <a:p>
            <a:endParaRPr lang="ar-IQ" sz="3200" b="1" dirty="0">
              <a:effectLst/>
              <a:latin typeface="Times New Roman"/>
              <a:ea typeface="Times New Roman"/>
              <a:cs typeface="Arial"/>
            </a:endParaRPr>
          </a:p>
          <a:p>
            <a:pPr algn="ctr"/>
            <a:endParaRPr lang="ar-IQ" sz="3200" b="1" dirty="0">
              <a:latin typeface="Times New Roman"/>
              <a:ea typeface="Times New Roman"/>
              <a:cs typeface="Arial"/>
            </a:endParaRPr>
          </a:p>
          <a:p>
            <a:pPr algn="ctr"/>
            <a:r>
              <a:rPr lang="ar-IQ" sz="3600" b="1" dirty="0" smtClean="0">
                <a:latin typeface="Times New Roman"/>
                <a:ea typeface="Times New Roman"/>
                <a:cs typeface="Arial"/>
              </a:rPr>
              <a:t>د. حسين علي حسين الكوفي</a:t>
            </a:r>
            <a:endParaRPr lang="ar-IQ" sz="3600" b="1" dirty="0">
              <a:effectLst/>
              <a:latin typeface="Times New Roman"/>
              <a:ea typeface="Times New Roman"/>
              <a:cs typeface="Arial"/>
            </a:endParaRPr>
          </a:p>
          <a:p>
            <a:endParaRPr lang="ar-IQ" sz="3200" b="1" dirty="0" smtClean="0">
              <a:latin typeface="Times New Roman"/>
              <a:ea typeface="Times New Roman"/>
              <a:cs typeface="Arial"/>
            </a:endParaRPr>
          </a:p>
          <a:p>
            <a:endParaRPr lang="ar-IQ" sz="3200" b="1" dirty="0">
              <a:effectLst/>
              <a:latin typeface="Times New Roman"/>
              <a:ea typeface="Times New Roman"/>
              <a:cs typeface="Arial"/>
            </a:endParaRPr>
          </a:p>
          <a:p>
            <a:endParaRPr lang="ar-IQ" sz="3200" b="1" dirty="0" smtClean="0">
              <a:latin typeface="Times New Roman"/>
              <a:ea typeface="Times New Roman"/>
              <a:cs typeface="Arial"/>
            </a:endParaRPr>
          </a:p>
          <a:p>
            <a:endParaRPr lang="ar-IQ" sz="3200" b="1" dirty="0">
              <a:effectLst/>
              <a:latin typeface="Times New Roman"/>
              <a:ea typeface="Times New Roman"/>
              <a:cs typeface="Arial"/>
            </a:endParaRPr>
          </a:p>
          <a:p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59990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0" y="107504"/>
            <a:ext cx="6723366" cy="896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45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flip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0" y="245119"/>
            <a:ext cx="6741368" cy="89003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3600" b="1" u="sng" dirty="0" smtClean="0">
                <a:latin typeface="Simplified Arabic"/>
                <a:ea typeface="Calibri"/>
                <a:cs typeface="Simplified Arabic"/>
              </a:rPr>
              <a:t>الم</a:t>
            </a:r>
            <a:r>
              <a:rPr lang="ar-IQ" sz="3600" b="1" u="sng" dirty="0" err="1" smtClean="0">
                <a:latin typeface="Simplified Arabic"/>
                <a:ea typeface="Calibri"/>
                <a:cs typeface="Simplified Arabic"/>
              </a:rPr>
              <a:t>هارات</a:t>
            </a:r>
            <a:r>
              <a:rPr lang="ar-SA" sz="3600" b="1" u="sng" dirty="0" smtClean="0">
                <a:latin typeface="Simplified Arabic"/>
                <a:ea typeface="Calibri"/>
                <a:cs typeface="Simplified Arabic"/>
              </a:rPr>
              <a:t> </a:t>
            </a:r>
            <a:r>
              <a:rPr lang="ar-SA" sz="3600" b="1" u="sng" dirty="0">
                <a:latin typeface="Simplified Arabic"/>
                <a:ea typeface="Calibri"/>
                <a:cs typeface="Simplified Arabic"/>
              </a:rPr>
              <a:t>الاساسية للعبة ريشة الطائر </a:t>
            </a:r>
            <a:endParaRPr lang="en-US" dirty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500" b="1" u="sng" dirty="0">
                <a:latin typeface="Simplified Arabic"/>
                <a:ea typeface="Calibri"/>
                <a:cs typeface="Arial"/>
              </a:rPr>
              <a:t/>
            </a:r>
            <a:br>
              <a:rPr lang="en-US" sz="500" b="1" u="sng" dirty="0">
                <a:latin typeface="Simplified Arabic"/>
                <a:ea typeface="Calibri"/>
                <a:cs typeface="Arial"/>
              </a:rPr>
            </a:br>
            <a:r>
              <a:rPr lang="en-US" sz="500" dirty="0">
                <a:latin typeface="Simplified Arabic"/>
                <a:ea typeface="Calibri"/>
                <a:cs typeface="Arial"/>
              </a:rPr>
              <a:t/>
            </a:r>
            <a:br>
              <a:rPr lang="en-US" sz="500" dirty="0">
                <a:latin typeface="Simplified Arabic"/>
                <a:ea typeface="Calibri"/>
                <a:cs typeface="Arial"/>
              </a:rPr>
            </a:br>
            <a:r>
              <a:rPr lang="ar-SA" b="1" dirty="0">
                <a:latin typeface="Simplified Arabic"/>
                <a:ea typeface="Calibri"/>
                <a:cs typeface="Simplified Arabic"/>
              </a:rPr>
              <a:t>المها ا رت الاساسية في لعبة الريشة الطائرة تتضمن ما يأتي :-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solidFill>
                  <a:srgbClr val="FFFF00"/>
                </a:solidFill>
                <a:latin typeface="Simplified Arabic"/>
                <a:ea typeface="Calibri"/>
                <a:cs typeface="Simplified Arabic"/>
              </a:rPr>
              <a:t>1 الإرسال : - - </a:t>
            </a:r>
            <a:r>
              <a:rPr lang="en-US" sz="2800" b="1" dirty="0">
                <a:solidFill>
                  <a:srgbClr val="FFFF00"/>
                </a:solidFill>
                <a:latin typeface="Simplified Arabic"/>
                <a:ea typeface="Calibri"/>
                <a:cs typeface="Simplified Arabic"/>
              </a:rPr>
              <a:t>Serve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latin typeface="Simplified Arabic"/>
                <a:ea typeface="Calibri"/>
                <a:cs typeface="Simplified Arabic"/>
              </a:rPr>
              <a:t>ويشكل المفتاح الاول لبداية اللعب ، كضربة تستخدم لوضع الريشة في اللعب عند بداية كل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latin typeface="Simplified Arabic"/>
                <a:ea typeface="Calibri"/>
                <a:cs typeface="Simplified Arabic"/>
              </a:rPr>
              <a:t>تبادل للضربات ، بحيث ترسل الى المكان الذي من الصعب على الخصم ارجاعه بقوة او اح ا رز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latin typeface="Simplified Arabic"/>
                <a:ea typeface="Calibri"/>
                <a:cs typeface="Simplified Arabic"/>
              </a:rPr>
              <a:t>نقطة منه مباشرة ، ويعد الارسال من المها ا رت المغلقة التي يكون فيها اللاعب بكامل تحكمه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latin typeface="Simplified Arabic"/>
                <a:ea typeface="Calibri"/>
                <a:cs typeface="Simplified Arabic"/>
              </a:rPr>
              <a:t>وسيطرته على الاداء.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latin typeface="Simplified Arabic"/>
                <a:ea typeface="Calibri"/>
                <a:cs typeface="Simplified Arabic"/>
              </a:rPr>
              <a:t>وهناك انواع متعددة واشكال مختلفة للإرسال وما يجمعها انها تخضع جميعها لقانون اللعبة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latin typeface="Simplified Arabic"/>
                <a:ea typeface="Calibri"/>
                <a:cs typeface="Simplified Arabic"/>
              </a:rPr>
              <a:t>وخاصة ارسال الريشة وضربها من تحت مستوى الخصر . فهناك الارسال العالي ، المنخفض ،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latin typeface="Simplified Arabic"/>
                <a:ea typeface="Calibri"/>
                <a:cs typeface="Simplified Arabic"/>
              </a:rPr>
              <a:t>السريع بخفة ) </a:t>
            </a:r>
            <a:r>
              <a:rPr lang="en-US" sz="2000" b="1" dirty="0">
                <a:latin typeface="Simplified Arabic"/>
                <a:ea typeface="Calibri"/>
                <a:cs typeface="Simplified Arabic"/>
              </a:rPr>
              <a:t>Flick ( ، </a:t>
            </a:r>
            <a:r>
              <a:rPr lang="ar-SA" sz="2000" b="1" dirty="0">
                <a:latin typeface="Simplified Arabic"/>
                <a:ea typeface="Calibri"/>
                <a:cs typeface="Simplified Arabic"/>
              </a:rPr>
              <a:t>السريع المستقيم بقوة ) </a:t>
            </a:r>
            <a:r>
              <a:rPr lang="en-US" sz="2000" b="1" dirty="0">
                <a:latin typeface="Simplified Arabic"/>
                <a:ea typeface="Calibri"/>
                <a:cs typeface="Simplified Arabic"/>
              </a:rPr>
              <a:t>Drive ( ، </a:t>
            </a:r>
            <a:r>
              <a:rPr lang="ar-SA" sz="2000" b="1" dirty="0">
                <a:latin typeface="Simplified Arabic"/>
                <a:ea typeface="Calibri"/>
                <a:cs typeface="Simplified Arabic"/>
              </a:rPr>
              <a:t>والارسال على شكل ضرب الريشة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latin typeface="Simplified Arabic"/>
                <a:ea typeface="Calibri"/>
                <a:cs typeface="Simplified Arabic"/>
              </a:rPr>
              <a:t>بجانبها مما يجعلها تنحرف لليمين او اليسار ) </a:t>
            </a:r>
            <a:r>
              <a:rPr lang="en-US" sz="2000" b="1" dirty="0">
                <a:latin typeface="Simplified Arabic"/>
                <a:ea typeface="Calibri"/>
                <a:cs typeface="Simplified Arabic"/>
              </a:rPr>
              <a:t>Sliced ( </a:t>
            </a:r>
            <a:r>
              <a:rPr lang="ar-SA" sz="2000" b="1" dirty="0">
                <a:latin typeface="Simplified Arabic"/>
                <a:ea typeface="Calibri"/>
                <a:cs typeface="Simplified Arabic"/>
              </a:rPr>
              <a:t>ويمكن تأديتها بكلا الوجهين للمضرب.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latin typeface="Simplified Arabic"/>
                <a:ea typeface="Calibri"/>
                <a:cs typeface="Simplified Arabic"/>
              </a:rPr>
              <a:t>وبشكل عام هناك نوعان اساسيان للإرسال هما :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15935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6632" y="251520"/>
            <a:ext cx="6624736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4000" b="1" dirty="0">
                <a:solidFill>
                  <a:srgbClr val="FF0000"/>
                </a:solidFill>
              </a:rPr>
              <a:t>أ </a:t>
            </a:r>
            <a:r>
              <a:rPr lang="ar-IQ" sz="4000" b="1" dirty="0" smtClean="0">
                <a:solidFill>
                  <a:srgbClr val="FF0000"/>
                </a:solidFill>
              </a:rPr>
              <a:t>-الارسال </a:t>
            </a:r>
            <a:r>
              <a:rPr lang="ar-IQ" sz="4000" b="1" dirty="0">
                <a:solidFill>
                  <a:srgbClr val="FF0000"/>
                </a:solidFill>
              </a:rPr>
              <a:t>العالي الطويل : - </a:t>
            </a:r>
            <a:r>
              <a:rPr lang="en-US" sz="4000" b="1" dirty="0">
                <a:solidFill>
                  <a:srgbClr val="FF0000"/>
                </a:solidFill>
              </a:rPr>
              <a:t>The Long light serve</a:t>
            </a:r>
          </a:p>
          <a:p>
            <a:pPr algn="just"/>
            <a:r>
              <a:rPr lang="ar-IQ" sz="2800" dirty="0"/>
              <a:t>وينفذ في الغالب بالوجه الامامي للمضرب ، ويستخدم بشكل كبير في اللعب الفردي </a:t>
            </a:r>
            <a:r>
              <a:rPr lang="ar-IQ" sz="2800" dirty="0" smtClean="0"/>
              <a:t>بحيث ترسل </a:t>
            </a:r>
            <a:r>
              <a:rPr lang="ar-IQ" sz="2800" dirty="0"/>
              <a:t>الريشة لتطير الى اعلى واعمق مستوى ممكن للحدود الخلفية لملعب الخصم </a:t>
            </a:r>
            <a:r>
              <a:rPr lang="ar-IQ" sz="2800" dirty="0" smtClean="0"/>
              <a:t>لإجبار المنافس </a:t>
            </a:r>
            <a:r>
              <a:rPr lang="ar-IQ" sz="2800" dirty="0"/>
              <a:t>على الرجوع للو </a:t>
            </a:r>
            <a:r>
              <a:rPr lang="ar-IQ" sz="2800" dirty="0" smtClean="0"/>
              <a:t>راء وأضعاف </a:t>
            </a:r>
            <a:r>
              <a:rPr lang="ar-IQ" sz="2800" dirty="0"/>
              <a:t>هجومه ، اذ </a:t>
            </a:r>
            <a:r>
              <a:rPr lang="ar-IQ" sz="2800" dirty="0" smtClean="0"/>
              <a:t>يتخذ المرسل </a:t>
            </a:r>
            <a:r>
              <a:rPr lang="ar-IQ" sz="2800" dirty="0"/>
              <a:t>وضعية الإرسال بوقفه على </a:t>
            </a:r>
            <a:r>
              <a:rPr lang="ar-IQ" sz="2800" dirty="0" smtClean="0"/>
              <a:t>بعد ثلاثة </a:t>
            </a:r>
            <a:r>
              <a:rPr lang="ar-IQ" sz="2800" dirty="0"/>
              <a:t>أقدام من خط الإرسال الأمامي وقريبا من خط الوسط ، ويضرب الريشة لتطير بمسار </a:t>
            </a:r>
            <a:r>
              <a:rPr lang="ar-IQ" sz="2800" dirty="0" smtClean="0"/>
              <a:t>عال وبقدر كاف </a:t>
            </a:r>
            <a:r>
              <a:rPr lang="ar-IQ" sz="2800" dirty="0"/>
              <a:t>يمكن الريشة من الهبوط ببطء فوق اللاعب المستقبل واتاحة المجال للمرسل </a:t>
            </a:r>
            <a:r>
              <a:rPr lang="ar-IQ" sz="2800" dirty="0" smtClean="0"/>
              <a:t>للعودة لقاعدة </a:t>
            </a:r>
            <a:r>
              <a:rPr lang="ar-IQ" sz="2800" dirty="0"/>
              <a:t>اللعب </a:t>
            </a:r>
            <a:r>
              <a:rPr lang="ar-IQ" sz="2800" dirty="0" smtClean="0"/>
              <a:t>(مركز الملعب) </a:t>
            </a:r>
            <a:r>
              <a:rPr lang="ar-IQ" sz="2800" dirty="0"/>
              <a:t>، كما انها قد تسبب للمستقبل سوء تقدير توقيت </a:t>
            </a:r>
            <a:r>
              <a:rPr lang="ar-IQ" sz="2800" dirty="0" smtClean="0"/>
              <a:t>للضرب(1).</a:t>
            </a:r>
            <a:endParaRPr lang="ar-IQ" sz="2800" dirty="0"/>
          </a:p>
          <a:p>
            <a:pPr algn="just"/>
            <a:r>
              <a:rPr lang="ar-IQ" sz="2800" dirty="0"/>
              <a:t>والشكل </a:t>
            </a:r>
            <a:r>
              <a:rPr lang="ar-IQ" sz="2800" dirty="0" smtClean="0"/>
              <a:t>(2) يوضح </a:t>
            </a:r>
            <a:r>
              <a:rPr lang="ar-IQ" sz="2800" dirty="0"/>
              <a:t>مسار الريشة في الارسال العالي الطويل</a:t>
            </a:r>
          </a:p>
        </p:txBody>
      </p:sp>
    </p:spTree>
    <p:extLst>
      <p:ext uri="{BB962C8B-B14F-4D97-AF65-F5344CB8AC3E}">
        <p14:creationId xmlns:p14="http://schemas.microsoft.com/office/powerpoint/2010/main" val="246318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04664" y="693256"/>
            <a:ext cx="6272524" cy="422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/>
              <a:t>أ - الارسال العالي الطويل : </a:t>
            </a:r>
            <a:r>
              <a:rPr lang="en-US" sz="2000" b="1" dirty="0"/>
              <a:t>The Long light serve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1835696"/>
            <a:ext cx="648854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404663" y="7380312"/>
            <a:ext cx="59583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b="1" dirty="0" smtClean="0"/>
              <a:t>مراحل أداء </a:t>
            </a:r>
            <a:r>
              <a:rPr lang="ar-IQ" b="1" dirty="0"/>
              <a:t>الارسال</a:t>
            </a:r>
          </a:p>
          <a:p>
            <a:r>
              <a:rPr lang="ar-IQ" b="1" dirty="0"/>
              <a:t>أ </a:t>
            </a:r>
            <a:r>
              <a:rPr lang="ar-IQ" b="1" dirty="0" smtClean="0"/>
              <a:t>-مرحلة الاعداد</a:t>
            </a:r>
            <a:endParaRPr lang="ar-IQ" b="1" dirty="0"/>
          </a:p>
          <a:p>
            <a:r>
              <a:rPr lang="ar-IQ" b="1" dirty="0"/>
              <a:t>ب </a:t>
            </a:r>
            <a:r>
              <a:rPr lang="ar-IQ" b="1" dirty="0" smtClean="0"/>
              <a:t>-مرحلة الضرب</a:t>
            </a:r>
            <a:endParaRPr lang="ar-IQ" b="1" dirty="0"/>
          </a:p>
          <a:p>
            <a:r>
              <a:rPr lang="ar-IQ" b="1" dirty="0"/>
              <a:t>ج </a:t>
            </a:r>
            <a:r>
              <a:rPr lang="ar-IQ" b="1" dirty="0" smtClean="0"/>
              <a:t>-مرحلة </a:t>
            </a:r>
            <a:r>
              <a:rPr lang="ar-IQ" b="1" dirty="0"/>
              <a:t>المتابعة</a:t>
            </a:r>
          </a:p>
        </p:txBody>
      </p:sp>
    </p:spTree>
    <p:extLst>
      <p:ext uri="{BB962C8B-B14F-4D97-AF65-F5344CB8AC3E}">
        <p14:creationId xmlns:p14="http://schemas.microsoft.com/office/powerpoint/2010/main" val="163324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://bmsi.ru/_uf/images/29354031303a3e32_10_12_-_18334030_1130343c383d423e3d-2009-3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323528"/>
            <a:ext cx="6264696" cy="440970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صورة 2" descr="http://bmsi.ru/_uf/images/29354031303a3e32_10_12_-_18334030_1130343c383d423e3d-2009-35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5076056"/>
            <a:ext cx="6264696" cy="37770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003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16632" y="-36512"/>
            <a:ext cx="6597352" cy="78175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2200" dirty="0">
              <a:latin typeface="Times New Roman"/>
              <a:ea typeface="Times New Roman"/>
            </a:endParaRPr>
          </a:p>
          <a:p>
            <a:r>
              <a:rPr lang="ar-IQ" sz="4400" b="1" dirty="0" smtClean="0">
                <a:solidFill>
                  <a:srgbClr val="FF0000"/>
                </a:solidFill>
              </a:rPr>
              <a:t>ب- </a:t>
            </a:r>
            <a:r>
              <a:rPr lang="ar-IQ" sz="4400" b="1" dirty="0">
                <a:solidFill>
                  <a:srgbClr val="FF0000"/>
                </a:solidFill>
              </a:rPr>
              <a:t>الارسال القصير : - </a:t>
            </a:r>
            <a:r>
              <a:rPr lang="en-US" sz="4400" b="1" dirty="0">
                <a:solidFill>
                  <a:srgbClr val="FF0000"/>
                </a:solidFill>
              </a:rPr>
              <a:t>The Short Low Serve</a:t>
            </a:r>
          </a:p>
          <a:p>
            <a:pPr algn="just"/>
            <a:r>
              <a:rPr lang="ar-IQ" sz="2800" b="1" dirty="0"/>
              <a:t>ويكون اما بالوجه الامامي للمضرب او الخلفي منه وهو الاساس والاكثر استعمالا </a:t>
            </a:r>
            <a:r>
              <a:rPr lang="ar-IQ" sz="2800" b="1" dirty="0" smtClean="0"/>
              <a:t>والافضل في </a:t>
            </a:r>
            <a:r>
              <a:rPr lang="ar-IQ" sz="2800" b="1" dirty="0"/>
              <a:t>السيطرة على الريشة للأعلى ، ويتخذ المرسل </a:t>
            </a:r>
            <a:r>
              <a:rPr lang="ar-IQ" sz="2800" b="1" dirty="0" smtClean="0"/>
              <a:t>وضعية الارسال </a:t>
            </a:r>
            <a:r>
              <a:rPr lang="ar-IQ" sz="2800" b="1" dirty="0"/>
              <a:t>بوقفه خلف خط </a:t>
            </a:r>
            <a:r>
              <a:rPr lang="ar-IQ" sz="2800" b="1" dirty="0" smtClean="0"/>
              <a:t>الارسال الامامي </a:t>
            </a:r>
            <a:r>
              <a:rPr lang="ar-IQ" sz="2800" b="1" dirty="0"/>
              <a:t>مباشرة وقريبا من الخط الوسطي مستخدما القبضة الخلفية للمضرب ويتم التركيز </a:t>
            </a:r>
            <a:r>
              <a:rPr lang="ar-IQ" sz="2800" b="1" dirty="0" smtClean="0"/>
              <a:t>على حافة </a:t>
            </a:r>
            <a:r>
              <a:rPr lang="ar-IQ" sz="2800" b="1" dirty="0"/>
              <a:t>الشبكة العليا حتى يكون الارسال اوطأ ارتفاعا قدر الامكان ،ولتسقط الريشة في </a:t>
            </a:r>
            <a:r>
              <a:rPr lang="ar-IQ" sz="2800" b="1" dirty="0" smtClean="0"/>
              <a:t>ساحة المنافس عند </a:t>
            </a:r>
            <a:r>
              <a:rPr lang="ar-IQ" sz="2800" b="1" dirty="0"/>
              <a:t>خط الارسال الامامي ، وهذا النوع من الارسال الامامي يعطي الخصم اقل </a:t>
            </a:r>
            <a:r>
              <a:rPr lang="ar-IQ" sz="2800" b="1" dirty="0" smtClean="0"/>
              <a:t>من 20 </a:t>
            </a:r>
            <a:r>
              <a:rPr lang="ar-IQ" sz="2800" b="1" dirty="0"/>
              <a:t>% من الوقت للتحرك والهجوم .</a:t>
            </a:r>
            <a:endParaRPr lang="en-US" sz="2000" b="1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48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2027659"/>
            <a:ext cx="6498761" cy="477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53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993202"/>
            <a:ext cx="6048672" cy="8115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188640" y="323528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/>
              <a:t>ب </a:t>
            </a:r>
            <a:r>
              <a:rPr lang="ar-IQ" sz="2400" b="1" dirty="0" smtClean="0"/>
              <a:t>-الارسال </a:t>
            </a:r>
            <a:r>
              <a:rPr lang="ar-IQ" sz="2400" b="1" dirty="0"/>
              <a:t>القصير - : </a:t>
            </a:r>
            <a:r>
              <a:rPr lang="en-US" sz="2400" b="1" dirty="0"/>
              <a:t>The Short Low </a:t>
            </a:r>
            <a:r>
              <a:rPr lang="en-US" sz="2400" b="1" dirty="0" smtClean="0"/>
              <a:t>Serve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317629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6632" y="179512"/>
            <a:ext cx="6552728" cy="8925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>
                <a:solidFill>
                  <a:srgbClr val="FF0000"/>
                </a:solidFill>
              </a:rPr>
              <a:t>شروط الأرسال الصحيح :-</a:t>
            </a:r>
          </a:p>
          <a:p>
            <a:r>
              <a:rPr lang="ar-IQ" sz="2200" dirty="0" smtClean="0"/>
              <a:t>- في </a:t>
            </a:r>
            <a:r>
              <a:rPr lang="ar-IQ" sz="2200" dirty="0"/>
              <a:t>حال اتخاذ الموضع الشخصي من قبل المرسل و المستقبل لا ينبغي </a:t>
            </a:r>
            <a:r>
              <a:rPr lang="ar-IQ" sz="2200" dirty="0" smtClean="0"/>
              <a:t>على </a:t>
            </a:r>
            <a:r>
              <a:rPr lang="ar-IQ" sz="2200" dirty="0"/>
              <a:t>اي من الطرفين  </a:t>
            </a:r>
            <a:r>
              <a:rPr lang="ar-IQ" sz="2200" dirty="0" smtClean="0"/>
              <a:t>التأخير </a:t>
            </a:r>
            <a:r>
              <a:rPr lang="ar-IQ" sz="2200" dirty="0"/>
              <a:t>العمدي في تنفيذ الارسال.</a:t>
            </a:r>
          </a:p>
          <a:p>
            <a:r>
              <a:rPr lang="ar-IQ" sz="2200" dirty="0" smtClean="0"/>
              <a:t>- على </a:t>
            </a:r>
            <a:r>
              <a:rPr lang="ar-IQ" sz="2200" dirty="0"/>
              <a:t>المرسل و المستقبل الوقوف بشكل قطري و متعاكس بدون لمس الخطوط المحددة </a:t>
            </a:r>
            <a:r>
              <a:rPr lang="ar-IQ" sz="2200" dirty="0" smtClean="0"/>
              <a:t>لمناطق </a:t>
            </a:r>
            <a:r>
              <a:rPr lang="ar-IQ" sz="2200" dirty="0"/>
              <a:t>الأرسال.</a:t>
            </a:r>
          </a:p>
          <a:p>
            <a:r>
              <a:rPr lang="ar-IQ" sz="2200" dirty="0" smtClean="0"/>
              <a:t>- يجب </a:t>
            </a:r>
            <a:r>
              <a:rPr lang="ar-IQ" sz="2200" dirty="0"/>
              <a:t>ان يلامس </a:t>
            </a:r>
            <a:r>
              <a:rPr lang="ar-IQ" sz="2200" dirty="0" smtClean="0"/>
              <a:t>على </a:t>
            </a:r>
            <a:r>
              <a:rPr lang="ar-IQ" sz="2200" dirty="0"/>
              <a:t>الاقل جزء من قدمي المرسل و المستقبل سطح ارض الملعب </a:t>
            </a:r>
            <a:r>
              <a:rPr lang="ar-IQ" sz="2200" dirty="0" smtClean="0"/>
              <a:t>بثبات</a:t>
            </a:r>
            <a:r>
              <a:rPr lang="ar-IQ" sz="2200" dirty="0"/>
              <a:t> </a:t>
            </a:r>
            <a:r>
              <a:rPr lang="ar-IQ" sz="2200" dirty="0" smtClean="0"/>
              <a:t>منذ </a:t>
            </a:r>
            <a:r>
              <a:rPr lang="ar-IQ" sz="2200" dirty="0"/>
              <a:t>لحظة بداية الأرسال الي ان ينطلق الأرسال</a:t>
            </a:r>
          </a:p>
          <a:p>
            <a:r>
              <a:rPr lang="ar-IQ" sz="2200" dirty="0" smtClean="0"/>
              <a:t>- مضرب </a:t>
            </a:r>
            <a:r>
              <a:rPr lang="ar-IQ" sz="2200" dirty="0"/>
              <a:t>المرسل يجب ان يضرب قاعدة الريشة في بداية الضربة) الضربة الاولية( -</a:t>
            </a:r>
          </a:p>
          <a:p>
            <a:r>
              <a:rPr lang="ar-IQ" sz="2200" dirty="0" smtClean="0"/>
              <a:t>- يجب </a:t>
            </a:r>
            <a:r>
              <a:rPr lang="ar-IQ" sz="2200" dirty="0"/>
              <a:t>ان تكون الريشة كاملة تحت مستوي </a:t>
            </a:r>
            <a:r>
              <a:rPr lang="ar-IQ" sz="2200" dirty="0" smtClean="0"/>
              <a:t>خصر المرسل </a:t>
            </a:r>
            <a:r>
              <a:rPr lang="ar-IQ" sz="2200" dirty="0"/>
              <a:t>في لحظة ضرب الريشة من قبل </a:t>
            </a:r>
            <a:r>
              <a:rPr lang="ar-IQ" sz="2200" dirty="0" smtClean="0"/>
              <a:t>مضرب </a:t>
            </a:r>
            <a:r>
              <a:rPr lang="ar-IQ" sz="2200" dirty="0"/>
              <a:t>المرسل.</a:t>
            </a:r>
          </a:p>
          <a:p>
            <a:r>
              <a:rPr lang="ar-IQ" sz="2200" dirty="0" smtClean="0"/>
              <a:t>- في </a:t>
            </a:r>
            <a:r>
              <a:rPr lang="ar-IQ" sz="2200" dirty="0"/>
              <a:t>لحظة ضرب الريشة يجب ان يكون مسار ساق مضرب المرسل متجها نحو الأسفل بحيث </a:t>
            </a:r>
            <a:r>
              <a:rPr lang="ar-IQ" sz="2200" dirty="0" smtClean="0"/>
              <a:t>يكون رأس </a:t>
            </a:r>
            <a:r>
              <a:rPr lang="ar-IQ" sz="2200" dirty="0"/>
              <a:t>المضرب بأكمله تحت يد المرسل حامل المضرب بأكمله كما هو في شكل دال</a:t>
            </a:r>
          </a:p>
          <a:p>
            <a:r>
              <a:rPr lang="ar-IQ" sz="2200" dirty="0" smtClean="0"/>
              <a:t>- حركة </a:t>
            </a:r>
            <a:r>
              <a:rPr lang="ar-IQ" sz="2200" dirty="0"/>
              <a:t>مضرب المرسل يجب ان تستمر للأمام منذ بداية الأرسال حتى انطلاق الأرسال </a:t>
            </a:r>
            <a:r>
              <a:rPr lang="ar-IQ" sz="2200" dirty="0" smtClean="0"/>
              <a:t>.</a:t>
            </a:r>
            <a:endParaRPr lang="ar-IQ" sz="2200" dirty="0"/>
          </a:p>
          <a:p>
            <a:r>
              <a:rPr lang="ar-IQ" sz="2200" dirty="0" smtClean="0"/>
              <a:t>- يجب </a:t>
            </a:r>
            <a:r>
              <a:rPr lang="ar-IQ" sz="2200" dirty="0"/>
              <a:t>ان يكون انطلاق الريشة الي اعلى من مضرب المرسل لعبورها فوق الشبكة و اذا </a:t>
            </a:r>
            <a:r>
              <a:rPr lang="ar-IQ" sz="2200" dirty="0" smtClean="0"/>
              <a:t>لم</a:t>
            </a:r>
            <a:r>
              <a:rPr lang="ar-IQ" sz="2200" dirty="0"/>
              <a:t> </a:t>
            </a:r>
            <a:r>
              <a:rPr lang="ar-IQ" sz="2200" dirty="0" smtClean="0"/>
              <a:t>يعترضها </a:t>
            </a:r>
            <a:r>
              <a:rPr lang="ar-IQ" sz="2200" dirty="0"/>
              <a:t>شيء تسقط في منطقة المستقبل </a:t>
            </a:r>
            <a:r>
              <a:rPr lang="ar-IQ" sz="2200" dirty="0" smtClean="0"/>
              <a:t>( </a:t>
            </a:r>
            <a:r>
              <a:rPr lang="ar-IQ" sz="2200" dirty="0"/>
              <a:t>فوق او داخل الخطوط </a:t>
            </a:r>
            <a:r>
              <a:rPr lang="ar-IQ" sz="2200" dirty="0" smtClean="0"/>
              <a:t>المحددة).</a:t>
            </a:r>
            <a:endParaRPr lang="ar-IQ" sz="2200" dirty="0"/>
          </a:p>
          <a:p>
            <a:r>
              <a:rPr lang="ar-IQ" sz="2200" dirty="0" smtClean="0"/>
              <a:t>- يجب </a:t>
            </a:r>
            <a:r>
              <a:rPr lang="ar-IQ" sz="2200" dirty="0"/>
              <a:t>على المرسل عدم الإرسال - إذا لم يكن المستقبل مستعدا .</a:t>
            </a:r>
          </a:p>
        </p:txBody>
      </p:sp>
    </p:spTree>
    <p:extLst>
      <p:ext uri="{BB962C8B-B14F-4D97-AF65-F5344CB8AC3E}">
        <p14:creationId xmlns:p14="http://schemas.microsoft.com/office/powerpoint/2010/main" val="1770564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280</TotalTime>
  <Words>441</Words>
  <Application>Microsoft Office PowerPoint</Application>
  <PresentationFormat>عرض على الشاشة (3:4)‏</PresentationFormat>
  <Paragraphs>51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حيوية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 pavilion dv6</dc:creator>
  <cp:lastModifiedBy>Maher</cp:lastModifiedBy>
  <cp:revision>36</cp:revision>
  <dcterms:created xsi:type="dcterms:W3CDTF">2012-03-07T17:45:39Z</dcterms:created>
  <dcterms:modified xsi:type="dcterms:W3CDTF">2019-03-11T18:37:18Z</dcterms:modified>
</cp:coreProperties>
</file>