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8" r:id="rId11"/>
    <p:sldId id="265" r:id="rId1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61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5113655" y="7383194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05408" y="1035052"/>
            <a:ext cx="6047184" cy="196003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05408" y="3000373"/>
            <a:ext cx="6047184" cy="23368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028700" y="8016876"/>
            <a:ext cx="4343400" cy="48683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028700" y="7534273"/>
            <a:ext cx="4343400" cy="48683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6294185" y="7669743"/>
            <a:ext cx="377190" cy="48683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5086350" y="508000"/>
            <a:ext cx="1428750" cy="73152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508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2900" y="2510411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3593592" y="8640064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42900" y="8641293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5276" y="9380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5113655" y="790137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5216724" y="8636000"/>
            <a:ext cx="1600200" cy="4064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964532" y="8641293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338292" y="1079499"/>
            <a:ext cx="377190" cy="401108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4851596" y="12508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50" y="361953"/>
            <a:ext cx="5429250" cy="1816100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85750" y="2178048"/>
            <a:ext cx="2914650" cy="3048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042" cy="4023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6149" y="387643"/>
            <a:ext cx="800100" cy="8205216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23755" y="387643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023755" y="4569499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1516672" y="387643"/>
            <a:ext cx="5143500" cy="40233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1516672" y="4569499"/>
            <a:ext cx="5143500" cy="4023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597914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828" cy="4023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5692140" y="8644128"/>
            <a:ext cx="377190" cy="402336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42900" y="8642521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490219"/>
            <a:ext cx="685800" cy="79248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851892" y="490219"/>
            <a:ext cx="1828800" cy="79248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738438" y="426720"/>
            <a:ext cx="3957066" cy="79857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09232" y="8741664"/>
            <a:ext cx="1600200" cy="402336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851892" y="8741664"/>
            <a:ext cx="3857340" cy="402336"/>
          </a:xfrm>
        </p:spPr>
        <p:txBody>
          <a:bodyPr/>
          <a:lstStyle>
            <a:lvl1pPr>
              <a:defRPr sz="9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307932" y="8741664"/>
            <a:ext cx="377190" cy="402336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201195"/>
            <a:ext cx="685800" cy="85344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53678" y="498621"/>
            <a:ext cx="5500116" cy="73152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57250" y="7823200"/>
            <a:ext cx="5500116" cy="9144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81144" y="8741664"/>
            <a:ext cx="1577340" cy="402336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877824" y="8742892"/>
            <a:ext cx="3711054" cy="402336"/>
          </a:xfrm>
        </p:spPr>
        <p:txBody>
          <a:bodyPr/>
          <a:lstStyle>
            <a:lvl1pPr>
              <a:defRPr sz="9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162894" y="8741664"/>
            <a:ext cx="274320" cy="402336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5276" y="18758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4851596" y="6597880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42900" y="2510411"/>
            <a:ext cx="6172200" cy="609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3593592" y="8641292"/>
            <a:ext cx="1600200" cy="40233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42900" y="8642521"/>
            <a:ext cx="3195042" cy="4011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5692140" y="8641292"/>
            <a:ext cx="377190" cy="40233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88640" y="111561"/>
            <a:ext cx="6408712" cy="88947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الجامعة المستنصرية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كلية التربية الاساسية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قسم التربية البدنية وعلوم الرياضة  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              </a:t>
            </a:r>
            <a:r>
              <a:rPr lang="ar-IQ" sz="5400" b="1" dirty="0" smtClean="0">
                <a:latin typeface="Times New Roman"/>
                <a:ea typeface="Times New Roman"/>
                <a:cs typeface="Arial"/>
              </a:rPr>
              <a:t>الفسلجة الرياضية</a:t>
            </a:r>
            <a:r>
              <a:rPr lang="ar-IQ" sz="9600" b="1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4000" b="1" dirty="0" smtClean="0">
                <a:ea typeface="Times New Roman"/>
                <a:cs typeface="Arial"/>
              </a:rPr>
              <a:t>               </a:t>
            </a:r>
          </a:p>
          <a:p>
            <a:r>
              <a:rPr lang="ar-IQ" sz="4000" b="1" dirty="0">
                <a:ea typeface="Times New Roman"/>
                <a:cs typeface="Arial"/>
              </a:rPr>
              <a:t> </a:t>
            </a:r>
            <a:r>
              <a:rPr lang="ar-IQ" sz="4000" b="1" dirty="0" smtClean="0">
                <a:ea typeface="Times New Roman"/>
                <a:cs typeface="Arial"/>
              </a:rPr>
              <a:t>               </a:t>
            </a:r>
            <a:r>
              <a:rPr lang="ar-IQ" sz="3200" b="1" dirty="0" smtClean="0">
                <a:solidFill>
                  <a:srgbClr val="FFFF00"/>
                </a:solidFill>
                <a:ea typeface="Times New Roman"/>
                <a:cs typeface="Arial"/>
              </a:rPr>
              <a:t>المرحلة الثانية</a:t>
            </a: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pPr algn="ctr"/>
            <a:endParaRPr lang="ar-IQ" sz="3200" b="1" dirty="0">
              <a:latin typeface="Times New Roman"/>
              <a:ea typeface="Times New Roman"/>
              <a:cs typeface="Arial"/>
            </a:endParaRPr>
          </a:p>
          <a:p>
            <a:pPr algn="ctr"/>
            <a:r>
              <a:rPr lang="ar-IQ" sz="3600" b="1" dirty="0" smtClean="0">
                <a:latin typeface="Times New Roman"/>
                <a:ea typeface="Times New Roman"/>
                <a:cs typeface="Arial"/>
              </a:rPr>
              <a:t>د. حسين علي حسين الكوفي</a:t>
            </a:r>
            <a:endParaRPr lang="ar-IQ" sz="36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ar-IQ" sz="3200" b="1" dirty="0" smtClean="0">
              <a:latin typeface="Times New Roman"/>
              <a:ea typeface="Times New Roman"/>
              <a:cs typeface="Arial"/>
            </a:endParaRP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ar-IQ" sz="3200" b="1" dirty="0" smtClean="0">
              <a:latin typeface="Times New Roman"/>
              <a:ea typeface="Times New Roman"/>
              <a:cs typeface="Arial"/>
            </a:endParaRP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9990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78448" y="467544"/>
            <a:ext cx="6192688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>
                <a:latin typeface="Times New Roman"/>
                <a:ea typeface="Times New Roman"/>
                <a:cs typeface="Arial"/>
              </a:rPr>
              <a:t>ثالثاً  </a:t>
            </a:r>
            <a:r>
              <a:rPr lang="ar-IQ" sz="2800" b="1" u="sng" dirty="0">
                <a:latin typeface="Times New Roman"/>
                <a:ea typeface="Times New Roman"/>
                <a:cs typeface="Arial"/>
              </a:rPr>
              <a:t>الهيموغلوبين</a:t>
            </a:r>
            <a:r>
              <a:rPr lang="en-US" sz="2800" b="1" dirty="0">
                <a:latin typeface="Arial"/>
                <a:ea typeface="Times New Roman"/>
              </a:rPr>
              <a:t>Hemoglobin   </a:t>
            </a:r>
            <a:endParaRPr lang="en-US" dirty="0">
              <a:latin typeface="Times New Roman"/>
              <a:ea typeface="Times New Roman"/>
            </a:endParaRPr>
          </a:p>
          <a:p>
            <a:pPr marL="228600"/>
            <a:r>
              <a:rPr lang="ar-IQ" sz="2000" dirty="0">
                <a:latin typeface="Times New Roman"/>
                <a:ea typeface="Times New Roman"/>
                <a:cs typeface="Arial"/>
              </a:rPr>
              <a:t> </a:t>
            </a:r>
            <a:endParaRPr lang="en-US" sz="16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800" b="1" dirty="0">
                <a:latin typeface="Times New Roman"/>
                <a:ea typeface="Times New Roman"/>
                <a:cs typeface="Arial"/>
              </a:rPr>
              <a:t>الدم :-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هو سائل بالجسم يتميز بكثافة معينة تزيد عن كثافة الماء حيث أن كثافة الماء 1غم /سم وكثافة الدم تتراوح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ما بين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( 4.5 _5.5 )غم / سم ، ويقوم الدم بنقل كثير من الامور أهمها </a:t>
            </a:r>
            <a:r>
              <a:rPr lang="en-US" sz="2000" dirty="0">
                <a:latin typeface="Arial"/>
                <a:ea typeface="Times New Roman"/>
              </a:rPr>
              <a:t>O2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 من والى الأنسجة .</a:t>
            </a:r>
            <a:endParaRPr lang="en-US" sz="16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000" b="1" dirty="0">
                <a:latin typeface="Times New Roman"/>
                <a:ea typeface="Times New Roman"/>
                <a:cs typeface="Arial"/>
              </a:rPr>
              <a:t>درجه حراره الدم :-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  </a:t>
            </a:r>
            <a:r>
              <a:rPr lang="en-US" sz="2000" dirty="0">
                <a:latin typeface="Arial"/>
                <a:ea typeface="Times New Roman"/>
              </a:rPr>
              <a:t>C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ْ 38 وهي تعادل </a:t>
            </a:r>
            <a:r>
              <a:rPr lang="en-US" sz="2000" dirty="0">
                <a:latin typeface="Arial"/>
                <a:ea typeface="Times New Roman"/>
              </a:rPr>
              <a:t>F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 100.5   درجه فهرنهايت .</a:t>
            </a:r>
            <a:endParaRPr lang="en-US" sz="16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000" b="1" dirty="0">
                <a:latin typeface="Times New Roman"/>
                <a:ea typeface="Times New Roman"/>
                <a:cs typeface="Arial"/>
              </a:rPr>
              <a:t>وزن الدم :-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  يعادل الدم حوالي 8% من وزن الجسم الكلي وال92% هو وزن جميع الانسجة والسوائل الاخرى في الجسم .</a:t>
            </a:r>
            <a:endParaRPr lang="en-US" sz="16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000" b="1" dirty="0">
                <a:latin typeface="Times New Roman"/>
                <a:ea typeface="Times New Roman"/>
                <a:cs typeface="Arial"/>
              </a:rPr>
              <a:t>حجم الدم :-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 يعادل ( 6 _5 لتر ) عند الرجال و ( 5 _ 4 لتر ) عند النساء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.</a:t>
            </a:r>
            <a:endParaRPr lang="ar-IQ" sz="1600" dirty="0" smtClean="0">
              <a:latin typeface="Times New Roman"/>
              <a:ea typeface="Times New Roman"/>
            </a:endParaRPr>
          </a:p>
          <a:p>
            <a:pPr marL="228600" algn="just"/>
            <a:r>
              <a:rPr lang="ar-IQ" sz="2000" dirty="0">
                <a:latin typeface="Times New Roman"/>
                <a:ea typeface="Times New Roman"/>
                <a:cs typeface="Arial"/>
              </a:rPr>
              <a:t> </a:t>
            </a:r>
            <a:endParaRPr lang="en-US" sz="1600" dirty="0">
              <a:latin typeface="Times New Roman"/>
              <a:ea typeface="Times New Roman"/>
            </a:endParaRPr>
          </a:p>
          <a:p>
            <a:pPr marL="228600"/>
            <a:r>
              <a:rPr lang="ar-IQ" sz="2800" b="1" dirty="0">
                <a:latin typeface="Times New Roman"/>
                <a:ea typeface="Times New Roman"/>
                <a:cs typeface="Arial"/>
              </a:rPr>
              <a:t>وظائف الدم :-</a:t>
            </a:r>
            <a:endParaRPr lang="en-US" dirty="0">
              <a:latin typeface="Times New Roman"/>
              <a:ea typeface="Times New Roman"/>
            </a:endParaRPr>
          </a:p>
          <a:p>
            <a:pPr marL="228600"/>
            <a:r>
              <a:rPr lang="ar-IQ" sz="2000" b="1" dirty="0">
                <a:latin typeface="Times New Roman"/>
                <a:ea typeface="Times New Roman"/>
                <a:cs typeface="Arial"/>
              </a:rPr>
              <a:t> 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000" dirty="0">
                <a:latin typeface="Times New Roman"/>
                <a:ea typeface="Times New Roman"/>
                <a:cs typeface="Arial"/>
              </a:rPr>
              <a:t>نقل </a:t>
            </a:r>
            <a:r>
              <a:rPr lang="en-US" sz="2000" dirty="0">
                <a:latin typeface="Arial"/>
                <a:ea typeface="Times New Roman"/>
              </a:rPr>
              <a:t>O2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 الى كافة أنحاء الجسم وخاصة العضلات التي تقوم بالجهد العضلي .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000" dirty="0">
                <a:latin typeface="Times New Roman"/>
                <a:ea typeface="Times New Roman"/>
                <a:cs typeface="Arial"/>
              </a:rPr>
              <a:t>نقل ال </a:t>
            </a:r>
            <a:r>
              <a:rPr lang="en-US" sz="2000" dirty="0">
                <a:latin typeface="Arial"/>
                <a:ea typeface="Times New Roman"/>
              </a:rPr>
              <a:t>O2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 من أنحاء الجسم الى القلب .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000" dirty="0">
                <a:latin typeface="Times New Roman"/>
                <a:ea typeface="Times New Roman"/>
                <a:cs typeface="Arial"/>
              </a:rPr>
              <a:t>نقل المواد الغذائية الأخرى .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000" dirty="0">
                <a:latin typeface="Times New Roman"/>
                <a:ea typeface="Times New Roman"/>
                <a:cs typeface="Arial"/>
              </a:rPr>
              <a:t>نقل فضلات التمثيل الغذائي لغرض طردها الى الخارج عن طريق الكليتين والتعرق والتنفس والخروج .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000" dirty="0">
                <a:latin typeface="Times New Roman"/>
                <a:ea typeface="Times New Roman"/>
                <a:cs typeface="Arial"/>
              </a:rPr>
              <a:t>يساعد على الحفاظ على درجه حراره الجسم .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000" dirty="0">
                <a:latin typeface="Times New Roman"/>
                <a:ea typeface="Times New Roman"/>
                <a:cs typeface="Arial"/>
              </a:rPr>
              <a:t>يساعد على نقل الكثير من المواد الغذائية الى داخل الخلايا .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000" dirty="0">
                <a:latin typeface="Times New Roman"/>
                <a:ea typeface="Times New Roman"/>
                <a:cs typeface="Arial"/>
              </a:rPr>
              <a:t>يساعد على منع فقدان الجسم للسوائل .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000" dirty="0">
                <a:latin typeface="Times New Roman"/>
                <a:ea typeface="Times New Roman"/>
                <a:cs typeface="Arial"/>
              </a:rPr>
              <a:t>عامل من عوامل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الحماية من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الميكروبات والسموم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. 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2518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0" y="107504"/>
            <a:ext cx="6723366" cy="896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45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lip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16632" y="245119"/>
            <a:ext cx="6741368" cy="78790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القلب والانجاز الرياضي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:-</a:t>
            </a:r>
          </a:p>
          <a:p>
            <a:pPr algn="just"/>
            <a:endParaRPr lang="ar-IQ" sz="2400" b="1" dirty="0">
              <a:latin typeface="Times New Roman"/>
              <a:ea typeface="Times New Roman"/>
              <a:cs typeface="Arial"/>
            </a:endParaRPr>
          </a:p>
          <a:p>
            <a:pPr algn="just"/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إن قيمة الناتج القلبي تزداد بشكل كبير خلال تماريــن الشدة القصوى وتصل عند الرياضي الى 53 _ 40 لتر / د بينما عند غير الرياضـي تكون 25 لتر / د خلال الجهد ، ويتأتى هذا الفرق نتيجة لحجم التجاويف القلبية لــدى الرياضيين وكذلك قوة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انقباض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العضلة القلبية بينما يعوض غير الرياضي هذا النقص بزياده عدد ضربات القلب عند الجهد الفيزيائي ، وكذلك فأن هناك علاقه وطيده بيـن معدل نبض القلب بالدقيقة وحجم الضربة .</a:t>
            </a:r>
            <a:endParaRPr lang="en-US" dirty="0">
              <a:latin typeface="Times New Roman"/>
              <a:ea typeface="Times New Roman"/>
            </a:endParaRPr>
          </a:p>
          <a:p>
            <a:pPr algn="just"/>
            <a:r>
              <a:rPr lang="ar-IQ" sz="2400" dirty="0">
                <a:latin typeface="Times New Roman"/>
                <a:ea typeface="Times New Roman"/>
                <a:cs typeface="Arial"/>
              </a:rPr>
              <a:t>وإن التدريب الرياضي يحسن قابلية القلب على ضـخ الـدم وتزداد الكميـه القصــوى للناتج ( أو الدفع القلبي )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.</a:t>
            </a:r>
          </a:p>
          <a:p>
            <a:pPr algn="just"/>
            <a:endParaRPr lang="en-US" dirty="0">
              <a:latin typeface="Times New Roman"/>
              <a:ea typeface="Times New Roman"/>
            </a:endParaRPr>
          </a:p>
          <a:p>
            <a:pPr algn="ctr"/>
            <a:r>
              <a:rPr lang="ar-IQ" sz="2400" dirty="0">
                <a:latin typeface="Times New Roman"/>
                <a:ea typeface="Times New Roman"/>
                <a:cs typeface="Arial"/>
              </a:rPr>
              <a:t>ويمكن التعبير عن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العلاقة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بين الدفع القلبي وحجم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الضربة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والمعدل القلبي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بالمعادلة الآتية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 -</a:t>
            </a:r>
            <a:endParaRPr lang="en-US" dirty="0">
              <a:latin typeface="Times New Roman"/>
              <a:ea typeface="Times New Roman"/>
            </a:endParaRPr>
          </a:p>
          <a:p>
            <a:r>
              <a:rPr lang="ar-IQ" sz="2000" dirty="0">
                <a:latin typeface="Times New Roman"/>
                <a:ea typeface="Times New Roman"/>
                <a:cs typeface="Arial"/>
              </a:rPr>
              <a:t> </a:t>
            </a:r>
            <a:endParaRPr lang="en-US" sz="1600" dirty="0">
              <a:latin typeface="Times New Roman"/>
              <a:ea typeface="Times New Roman"/>
            </a:endParaRPr>
          </a:p>
          <a:p>
            <a:r>
              <a:rPr lang="ar-IQ" sz="2000" b="1" dirty="0">
                <a:latin typeface="Times New Roman"/>
                <a:ea typeface="Times New Roman"/>
                <a:cs typeface="Arial"/>
              </a:rPr>
              <a:t>الناتج القلبي = حجم الضربة × المعدل القلبي</a:t>
            </a:r>
            <a:endParaRPr lang="en-US" sz="1600" dirty="0">
              <a:latin typeface="Times New Roman"/>
              <a:ea typeface="Times New Roman"/>
            </a:endParaRPr>
          </a:p>
          <a:p>
            <a:r>
              <a:rPr lang="ar-IQ" sz="2000" dirty="0">
                <a:latin typeface="Times New Roman"/>
                <a:ea typeface="Times New Roman"/>
                <a:cs typeface="Arial"/>
              </a:rPr>
              <a:t> </a:t>
            </a:r>
            <a:endParaRPr lang="en-US" sz="1600" dirty="0">
              <a:latin typeface="Times New Roman"/>
              <a:ea typeface="Times New Roman"/>
            </a:endParaRPr>
          </a:p>
          <a:p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الناتج القلبي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 :-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هو كمية الدم التي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يدخها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القلب في الدقيقة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الواحدة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ويقاس باللتر أو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الميللتر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r>
              <a:rPr lang="ar-IQ" sz="2400" b="1" u="sng" dirty="0">
                <a:latin typeface="Times New Roman"/>
                <a:ea typeface="Times New Roman"/>
                <a:cs typeface="Arial"/>
              </a:rPr>
              <a:t>حجم الضربة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 :-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 هو كمية الدم التي يضخها القلب بالضربة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الواحدة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1600" dirty="0">
              <a:latin typeface="Times New Roman"/>
              <a:ea typeface="Times New Roman"/>
            </a:endParaRPr>
          </a:p>
          <a:p>
            <a:r>
              <a:rPr lang="ar-IQ" sz="2400" b="1" u="sng" dirty="0">
                <a:latin typeface="Times New Roman"/>
                <a:ea typeface="Times New Roman"/>
                <a:cs typeface="Arial"/>
              </a:rPr>
              <a:t>معدل ضربات القلب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 :-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وهو عدد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المرات التي ينبض بها البطين في الدقيقة </a:t>
            </a:r>
            <a:r>
              <a:rPr lang="ar-IQ" sz="2000" dirty="0" smtClean="0">
                <a:latin typeface="Times New Roman"/>
                <a:ea typeface="Times New Roman"/>
                <a:cs typeface="Arial"/>
              </a:rPr>
              <a:t>. 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15935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88640" y="-36512"/>
            <a:ext cx="6480720" cy="88331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685800" algn="ctr"/>
            <a:endParaRPr lang="ar-IQ" sz="2400" b="1" u="sng" dirty="0" smtClean="0">
              <a:latin typeface="Times New Roman"/>
              <a:ea typeface="Times New Roman"/>
              <a:cs typeface="Arial"/>
            </a:endParaRPr>
          </a:p>
          <a:p>
            <a:r>
              <a:rPr lang="ar-IQ" sz="2800" b="1" u="sng" dirty="0">
                <a:latin typeface="Times New Roman"/>
                <a:ea typeface="Times New Roman"/>
                <a:cs typeface="Arial"/>
              </a:rPr>
              <a:t>تأثير التدريب على القلب والجهاز الدوري :   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يؤثر التدريب المنتظم بشكل إيجابي على كافة وظائف القلب والجهاز الدوري ومن أهمها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ما يأتي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:-</a:t>
            </a:r>
            <a:endParaRPr lang="en-US" dirty="0">
              <a:latin typeface="Times New Roman"/>
              <a:ea typeface="Times New Roman"/>
            </a:endParaRPr>
          </a:p>
          <a:p>
            <a:pPr algn="just"/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ar-IQ" sz="2400" b="1" dirty="0">
                <a:latin typeface="Times New Roman"/>
                <a:ea typeface="Times New Roman"/>
                <a:cs typeface="Arial"/>
              </a:rPr>
              <a:t>يؤثر إيجابيا في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الكفاية الوظيفية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لجهاز القلب والدورة الدموية ، ويظهر ذلك من خلال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انتظام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ضربات القلب وقلتها في الدقيقة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الواحدة .</a:t>
            </a:r>
            <a:endParaRPr lang="ar-IQ" dirty="0" smtClean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ar-IQ" sz="2400" b="1" dirty="0">
                <a:latin typeface="Times New Roman"/>
                <a:ea typeface="Times New Roman"/>
                <a:cs typeface="Arial"/>
              </a:rPr>
              <a:t>زياده الناتج القلبي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وإعادة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توزيع الدفع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لأعضاء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الجسم العاملة وغير العاملة وأنسجه الجسم .</a:t>
            </a:r>
            <a:endParaRPr lang="en-US" dirty="0">
              <a:latin typeface="Times New Roman"/>
              <a:ea typeface="Times New Roman"/>
            </a:endParaRPr>
          </a:p>
          <a:p>
            <a:pPr algn="just"/>
            <a:endParaRPr lang="en-US" dirty="0">
              <a:latin typeface="Times New Roman"/>
              <a:ea typeface="Times New Roman"/>
            </a:endParaRPr>
          </a:p>
          <a:p>
            <a:pPr lvl="0" algn="just">
              <a:tabLst>
                <a:tab pos="457200" algn="l"/>
              </a:tabLst>
            </a:pP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3. مقاومة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التغيرات الحاصلة أثناء الجهد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 ( عدد الضربات القلبية وزيادة الاوكسجين ومرات التنفس وتركيز الكلوكوز في الدم وتغيير نسبة حموضه الدم ) والتي يصعب مقاومتها لدى غير الرياضيين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.</a:t>
            </a:r>
            <a:endParaRPr lang="ar-IQ" dirty="0" smtClean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endParaRPr lang="en-US" dirty="0">
              <a:latin typeface="Times New Roman"/>
              <a:ea typeface="Times New Roman"/>
            </a:endParaRPr>
          </a:p>
          <a:p>
            <a:pPr lvl="0" algn="just">
              <a:tabLst>
                <a:tab pos="457200" algn="l"/>
              </a:tabLst>
            </a:pP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4. زياده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حجم الضربة بسبب زياده حجم القلب للرياضيين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 هذا مما يزيد من كمية الاوكسجين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المدفوعة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الى العضلات العاملة (أي التي تؤدي الى الجهد البدني) </a:t>
            </a:r>
            <a:endParaRPr lang="en-US" dirty="0">
              <a:latin typeface="Times New Roman"/>
              <a:ea typeface="Times New Roman"/>
            </a:endParaRPr>
          </a:p>
          <a:p>
            <a:pPr algn="just"/>
            <a:endParaRPr lang="en-US" dirty="0">
              <a:latin typeface="Times New Roman"/>
              <a:ea typeface="Times New Roman"/>
            </a:endParaRPr>
          </a:p>
          <a:p>
            <a:pPr lvl="0" algn="just">
              <a:tabLst>
                <a:tab pos="457200" algn="l"/>
              </a:tabLst>
            </a:pP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5. زيادة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الدم المدفوع من القلب يؤدي الى تسريع إزالة حامض اللاكتيك المتجمع في العضلات نتيجة الجهد .</a:t>
            </a:r>
            <a:endParaRPr lang="en-US" dirty="0">
              <a:latin typeface="Times New Roman"/>
              <a:ea typeface="Times New Roman"/>
            </a:endParaRPr>
          </a:p>
          <a:p>
            <a:pPr marL="457200" algn="just"/>
            <a:endParaRPr lang="en-US" dirty="0">
              <a:latin typeface="Times New Roman"/>
              <a:ea typeface="Times New Roman"/>
            </a:endParaRPr>
          </a:p>
          <a:p>
            <a:pPr lvl="0" algn="just">
              <a:tabLst>
                <a:tab pos="457200" algn="l"/>
              </a:tabLst>
            </a:pP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6. ارتفاع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الضغط الانقباضي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وانخفاض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الضغط الانبساطي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.</a:t>
            </a:r>
            <a:endParaRPr lang="en-US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318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6632" y="-108520"/>
            <a:ext cx="6624736" cy="8540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sz="500" b="1" u="sng" dirty="0" smtClean="0"/>
          </a:p>
          <a:p>
            <a:endParaRPr lang="ar-IQ" sz="500" b="1" u="sng" dirty="0"/>
          </a:p>
          <a:p>
            <a:endParaRPr lang="ar-IQ" sz="500" b="1" u="sng" dirty="0" smtClean="0"/>
          </a:p>
          <a:p>
            <a:endParaRPr lang="ar-IQ" sz="500" b="1" u="sng" dirty="0"/>
          </a:p>
          <a:p>
            <a:endParaRPr lang="ar-IQ" sz="500" b="1" u="sng" dirty="0" smtClean="0"/>
          </a:p>
          <a:p>
            <a:r>
              <a:rPr lang="ar-IQ" sz="2800" b="1" dirty="0">
                <a:latin typeface="Times New Roman"/>
                <a:ea typeface="Times New Roman"/>
                <a:cs typeface="Arial"/>
              </a:rPr>
              <a:t>لدراسة القلب يجب دراسة مؤشراته الوظيفية :-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b="1" dirty="0">
                <a:latin typeface="Times New Roman"/>
                <a:ea typeface="Times New Roman"/>
                <a:cs typeface="Arial"/>
              </a:rPr>
              <a:t>ونأخذ البعض منها</a:t>
            </a:r>
            <a:r>
              <a:rPr lang="ar-IQ" sz="2800" b="1" dirty="0">
                <a:latin typeface="Times New Roman"/>
                <a:ea typeface="Times New Roman"/>
                <a:cs typeface="Arial"/>
              </a:rPr>
              <a:t> :-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800" b="1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pPr algn="just"/>
            <a:r>
              <a:rPr lang="ar-IQ" sz="2800" b="1" dirty="0">
                <a:latin typeface="Times New Roman"/>
                <a:ea typeface="Times New Roman"/>
                <a:cs typeface="Arial"/>
              </a:rPr>
              <a:t>أولاً  </a:t>
            </a:r>
            <a:r>
              <a:rPr lang="ar-IQ" sz="2800" b="1" u="sng" dirty="0">
                <a:latin typeface="Times New Roman"/>
                <a:ea typeface="Times New Roman"/>
                <a:cs typeface="Arial"/>
              </a:rPr>
              <a:t>معدل ضربات القلب</a:t>
            </a:r>
            <a:r>
              <a:rPr lang="ar-IQ" sz="2800" b="1" dirty="0">
                <a:latin typeface="Times New Roman"/>
                <a:ea typeface="Times New Roman"/>
                <a:cs typeface="Arial"/>
              </a:rPr>
              <a:t> :- </a:t>
            </a:r>
            <a:endParaRPr lang="ar-IQ" sz="2800" b="1" dirty="0" smtClean="0">
              <a:latin typeface="Times New Roman"/>
              <a:ea typeface="Times New Roman"/>
              <a:cs typeface="Arial"/>
            </a:endParaRPr>
          </a:p>
          <a:p>
            <a:pPr algn="just"/>
            <a:endParaRPr lang="ar-IQ" sz="2800" b="1" dirty="0">
              <a:latin typeface="Times New Roman"/>
              <a:ea typeface="Times New Roman"/>
              <a:cs typeface="Arial"/>
            </a:endParaRPr>
          </a:p>
          <a:p>
            <a:pPr algn="just"/>
            <a:r>
              <a:rPr lang="ar-IQ" sz="2400" dirty="0" smtClean="0">
                <a:latin typeface="Times New Roman"/>
                <a:ea typeface="Times New Roman"/>
                <a:cs typeface="Arial"/>
              </a:rPr>
              <a:t>هو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عدد ضربات القلب في الدقيقة الواحدة ، وهو أهم مؤشر بالنسبة للرياضيين كونه سهل القياس ولا يحتاج الى أجهزه ، ويبلغ معدل ضربات القلب من ( 60 _85 ) ضربه / دقيقة عند الانسان الاعتيادي في وقت الراحة ، وإذا زاد عن ( 85 ) ضربة / دقيقه معناه سرعه عدد ضربات القلب وإذا قل عن ( 60 ) ضربة / دقيقة معناه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انخفاض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في عدد ضربات القلب .</a:t>
            </a:r>
            <a:endParaRPr lang="en-US" sz="2400" dirty="0">
              <a:latin typeface="Times New Roman"/>
              <a:ea typeface="Times New Roman"/>
            </a:endParaRPr>
          </a:p>
          <a:p>
            <a:pPr algn="just"/>
            <a:r>
              <a:rPr lang="ar-IQ" sz="2400" dirty="0">
                <a:latin typeface="Times New Roman"/>
                <a:ea typeface="Times New Roman"/>
                <a:cs typeface="Arial"/>
              </a:rPr>
              <a:t>ويتميز نبض الاطفال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بالسرعة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ويبلغ أكثر من ( 100 ) ضربة / دقيقة وذلك لان الطفل قلبه صغير ونشاطه الحركي كبير والتمثيل الغذائي عالٍ ، كذلك كبار السن أيضاً يكون نبضهم سريع لان كبار السن قلبهم عاجز بأن يوصل كميه كبيره من الدم الى الجسم ويكون عرضه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للأمراض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( عجز القلب ، تصلب الشرايين ) .</a:t>
            </a:r>
            <a:endParaRPr lang="en-US" sz="2400" dirty="0">
              <a:latin typeface="Times New Roman"/>
              <a:ea typeface="Times New Roman"/>
            </a:endParaRPr>
          </a:p>
          <a:p>
            <a:pPr algn="just"/>
            <a:r>
              <a:rPr lang="ar-IQ" sz="2400" dirty="0">
                <a:latin typeface="Times New Roman"/>
                <a:ea typeface="Times New Roman"/>
                <a:cs typeface="Arial"/>
              </a:rPr>
              <a:t>أما المرأة فيكون نبضها أكثر من نبض الرجل وذلك لصغر حجم القلب .</a:t>
            </a:r>
            <a:endParaRPr lang="en-US" sz="2400" dirty="0">
              <a:latin typeface="Times New Roman"/>
              <a:ea typeface="Times New Roman"/>
            </a:endParaRPr>
          </a:p>
          <a:p>
            <a:pPr algn="just"/>
            <a:r>
              <a:rPr lang="ar-IQ" sz="2400" dirty="0">
                <a:latin typeface="Times New Roman"/>
                <a:ea typeface="Times New Roman"/>
                <a:cs typeface="Arial"/>
              </a:rPr>
              <a:t>ويتميز الرياضيون بأنهم ذو معدل ضربات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واطئ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ويحصل ذلك بسبب كبر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الزيادة الحاصلة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لحجم القلب والتجاويف القلبية ، والناتج القلبي والتدريب الهوائي المستمر من خلال الممارسة للرياضة .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324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6632" y="-36512"/>
            <a:ext cx="6597352" cy="88947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1200" dirty="0">
              <a:latin typeface="Times New Roman"/>
              <a:ea typeface="Times New Roman"/>
            </a:endParaRPr>
          </a:p>
          <a:p>
            <a:r>
              <a:rPr lang="ar-IQ" sz="3200" b="1" u="sng" dirty="0">
                <a:latin typeface="Times New Roman"/>
                <a:ea typeface="Times New Roman"/>
                <a:cs typeface="Arial"/>
              </a:rPr>
              <a:t>العوامل المؤثرة على معدل ضربات القلب 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هناك عـدة عوامـل تؤثـر على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ارتفاع  وانخفاض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معدل ضربات القلب وإنخفاضها وهي :-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ar-IQ" sz="2400" b="1" u="sng" dirty="0">
                <a:latin typeface="Times New Roman"/>
                <a:ea typeface="Times New Roman"/>
                <a:cs typeface="Arial"/>
              </a:rPr>
              <a:t>وضع الجسم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 :- يختلف معدل ضربات القلب من حالة الوقوف أكثر مما هو عليه في الجلوس في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الدقيقة الواحدة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الجنس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:- يختلف معدل ضربات قلب المرأة عن الرجل حيث المرأة أكثر من الرجل بمعدل ضربات القلب بحوالي 0( 5 _ 10 ) ضربة في الدقيقة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العمر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:- يختلف معدل ضربات قلب الفرد من مرحله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الولادة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الى مرحله البلوغ فعند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الولادة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يكون معدل ضربات القلب عند الطفل ( 133 ) ضربة / دقيقة ، ويقل في مرحلة البلوغ الى أن يصل الى ( 70 _ 72 ) ضربة / دقيقة ، ويرتفع في المراحل المتقدمة من العمر (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الشيخوخة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) وكذلك حالة معدل ضربات القلب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القصوى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تختلف أيضاً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الوضع الحسي والنفسي</a:t>
            </a:r>
            <a:r>
              <a:rPr lang="ar-IQ" sz="2400" u="sng" dirty="0">
                <a:latin typeface="Times New Roman"/>
                <a:ea typeface="Times New Roman"/>
                <a:cs typeface="Arial"/>
              </a:rPr>
              <a:t>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:- يختلف معدل ضربات القلب عند التعرض الى مواقف ومشاعر مختلفة مثال ذلك الخوف ، الفرح ، رد الفعل لمسألة معينه والسبب في ذلك هو عدم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انتظام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عملية التنفس بشكلها الطبيعي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العوامل الجوية والبيئية</a:t>
            </a:r>
            <a:r>
              <a:rPr lang="ar-IQ" sz="2400" u="sng" dirty="0">
                <a:latin typeface="Times New Roman"/>
                <a:ea typeface="Times New Roman"/>
                <a:cs typeface="Arial"/>
              </a:rPr>
              <a:t>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:- يختلف معدل ضربات القلب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باختلاف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التعرض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للبرودة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أو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الحرارة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أو عند العرض لهذه الاجواء نتيجة للاستجابة الوظيفية والفسيولوجية للمناخ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الحالة الجوية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وقد يكون هناك تأمين لهذه الاجواء بمرور الزمن ومثال ذلك سكان المرتفعات والقطب المتجمد وخط الاستواء </a:t>
            </a:r>
            <a:r>
              <a:rPr lang="ar-IQ" sz="2000" dirty="0">
                <a:latin typeface="Times New Roman"/>
                <a:ea typeface="Times New Roman"/>
                <a:cs typeface="Arial"/>
              </a:rPr>
              <a:t>.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48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8640" y="251520"/>
            <a:ext cx="6480720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/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الحالات التي يحدث فيها زياده في معدل ضربات القلب :</a:t>
            </a:r>
            <a:endParaRPr lang="en-US" sz="1600" dirty="0">
              <a:latin typeface="Times New Roman"/>
              <a:ea typeface="Times New Roman"/>
            </a:endParaRPr>
          </a:p>
          <a:p>
            <a:pPr marL="228600"/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الجهد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الفيزيائي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أو التمارين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البدنية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الحالات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المرضية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 مثل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ارتفاع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درجه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الحرارة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وعند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إصابة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أي جزء من الجسم يسرع الدم لمعالجة هذا الخلل فيتم الدفع بشكل أسرع ويزداد معدل ضربات القلب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تناول المنبهات : لها تأثير على الجهاز العصبي المركزي والذي يهبط من الباراسمبثاوي ويزيد من السمبثاوي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الأدوية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استخدام الأدوية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ذات الطابع المنبه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الحالة النفسية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: القلق ، الخوف ، الفزع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النزف الدموي : بسبب سرعه القلب في تعويض الدم الناقص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الحالة العاطفية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الاطفال . 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الزيادة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في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إفرازات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الغده الدرقية : عندما تكون هناك زياده في إفراز هرمون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الثيروكسين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وهذا يساعد في سرعه زياده التمثيل الغذائي عندها يزيد عدد ضربات القلب . </a:t>
            </a:r>
            <a:endParaRPr lang="en-US" dirty="0">
              <a:latin typeface="Times New Roman"/>
              <a:ea typeface="Times New Roman"/>
            </a:endParaRPr>
          </a:p>
          <a:p>
            <a:endParaRPr lang="en-US" dirty="0">
              <a:latin typeface="Times New Roman"/>
              <a:ea typeface="Times New Roman"/>
            </a:endParaRPr>
          </a:p>
          <a:p>
            <a:pPr marL="228600"/>
            <a:r>
              <a:rPr lang="en-US" sz="2400" dirty="0">
                <a:latin typeface="Arial"/>
                <a:ea typeface="Times New Roman"/>
              </a:rPr>
              <a:t> </a:t>
            </a:r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الحالات التي يحدث بها بطء في معدل ضربات القلب 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التدريب الهوائي :  عند الرياضيين ( القدم ، المارثون ، سباحه طويله ) حيث زياده حجم التجاويف القلبية وبالتالي زيادة في ضخ الدم وهو مؤشر إيجابي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المهدئات :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استخدام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الادوية كالفاليوم والمورفين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النوم والراحة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 smtClean="0">
                <a:latin typeface="Times New Roman"/>
                <a:ea typeface="Times New Roman"/>
                <a:cs typeface="Arial"/>
              </a:rPr>
              <a:t>ارتفاع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المناطق عن سطح البحر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.</a:t>
            </a:r>
            <a:endParaRPr lang="en-US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653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6632" y="179512"/>
            <a:ext cx="6624736" cy="90794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28600"/>
            <a:r>
              <a:rPr lang="ar-IQ" sz="2800" b="1" u="sng" dirty="0">
                <a:latin typeface="Times New Roman"/>
                <a:ea typeface="Times New Roman"/>
                <a:cs typeface="Arial"/>
              </a:rPr>
              <a:t>كيفية قياس معدل ضربات القلب </a:t>
            </a:r>
            <a:endParaRPr lang="en-US" sz="2400" dirty="0">
              <a:latin typeface="Times New Roman"/>
              <a:ea typeface="Times New Roman"/>
            </a:endParaRPr>
          </a:p>
          <a:p>
            <a:pPr marL="228600"/>
            <a:r>
              <a:rPr lang="ar-IQ" sz="2800" b="1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400" dirty="0">
                <a:latin typeface="Times New Roman"/>
                <a:ea typeface="Times New Roman"/>
                <a:cs typeface="Arial"/>
              </a:rPr>
              <a:t>في حالة الراحة يمكن معرفة سرعة معدل الضربات من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خلال جس الضربة في منطقه الرسغ على موقع الشريان الكعبري </a:t>
            </a:r>
            <a:r>
              <a:rPr lang="en-US" sz="2400" dirty="0">
                <a:latin typeface="Arial"/>
                <a:ea typeface="Times New Roman"/>
              </a:rPr>
              <a:t>Radial Artery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 أو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 في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المنطقة 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الواقعة أمام الاذن على موقع الشريان الصدغي </a:t>
            </a:r>
            <a:r>
              <a:rPr lang="en-US" sz="2400" dirty="0">
                <a:latin typeface="Arial"/>
                <a:ea typeface="Times New Roman"/>
              </a:rPr>
              <a:t>Temporal Artery  </a:t>
            </a:r>
            <a:r>
              <a:rPr lang="ar-IQ" sz="2400" b="1" dirty="0">
                <a:latin typeface="Arial"/>
                <a:ea typeface="Times New Roman"/>
              </a:rPr>
              <a:t>أو في منطقة الرقبة على موقع الشريان السباتي</a:t>
            </a:r>
            <a:r>
              <a:rPr lang="ar-IQ" sz="2400" dirty="0">
                <a:latin typeface="Arial"/>
                <a:ea typeface="Times New Roman"/>
              </a:rPr>
              <a:t> </a:t>
            </a:r>
            <a:r>
              <a:rPr lang="en-US" sz="2400" dirty="0">
                <a:latin typeface="Arial"/>
                <a:ea typeface="Times New Roman"/>
              </a:rPr>
              <a:t>Caratid Artery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 وأفضل وقت لتحديد معدل ضربات القلب في حالة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الراحة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هو قبل النهوض من الفراش في الصباح ، ويجب أن تحسب النبضات لمدة 15 ثانية ثم يضرب العدد × 4 ، ومن أجل دقة حساب معدل ضربات القلب فأن الزمن يجب أن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يبدأ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في ثاني نبضة ، والسبب في ذلك هو أن معدل ضربات القلب يؤخذ بالزمن بين ضربتين متعاقبة أو أكثر لذلك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ولأجل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العد الدقيق فأن أول ضربة من جس النبض يجب أن لا تحتسب .</a:t>
            </a:r>
            <a:endParaRPr lang="en-US" sz="24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400" dirty="0">
                <a:latin typeface="Times New Roman"/>
                <a:ea typeface="Times New Roman"/>
                <a:cs typeface="Arial"/>
              </a:rPr>
              <a:t>أما تحديد الحد الاقصى لمعدل ضربات القلب فيكون أصعب حيث يتضمن تدريب الشخص الى أقصى حد ويحدد في نفس الوقت معدل ضربات القلب بالاعتماد على عمر الشخص</a:t>
            </a:r>
            <a:endParaRPr lang="en-US" sz="24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400" b="1" dirty="0">
                <a:latin typeface="Times New Roman"/>
                <a:ea typeface="Times New Roman"/>
                <a:cs typeface="Arial"/>
              </a:rPr>
              <a:t>الحد الاقصى لمعدل ضربات القلب = 220 ــ </a:t>
            </a:r>
            <a:r>
              <a:rPr lang="ar-IQ" sz="2400" b="1" dirty="0" smtClean="0">
                <a:latin typeface="Times New Roman"/>
                <a:ea typeface="Times New Roman"/>
                <a:cs typeface="Arial"/>
              </a:rPr>
              <a:t>العمر</a:t>
            </a:r>
            <a:endParaRPr lang="ar-IQ" sz="2400" b="1" dirty="0" smtClean="0">
              <a:latin typeface="Times New Roman"/>
              <a:ea typeface="Times New Roman"/>
            </a:endParaRPr>
          </a:p>
          <a:p>
            <a:pPr marL="228600" algn="just"/>
            <a:endParaRPr lang="en-US" sz="24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400" dirty="0">
                <a:latin typeface="Times New Roman"/>
                <a:ea typeface="Times New Roman"/>
                <a:cs typeface="Arial"/>
              </a:rPr>
              <a:t>وتبقى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الطريقة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المثلى لقياس معدل ضربات القلب هي عن طريق جهاز تخطيـط القلب</a:t>
            </a:r>
            <a:endParaRPr lang="en-US" sz="2400" dirty="0">
              <a:latin typeface="Times New Roman"/>
              <a:ea typeface="Times New Roman"/>
            </a:endParaRPr>
          </a:p>
          <a:p>
            <a:pPr marL="228600" algn="just"/>
            <a:r>
              <a:rPr lang="ar-IQ" sz="2400" dirty="0">
                <a:latin typeface="Times New Roman"/>
                <a:ea typeface="Times New Roman"/>
                <a:cs typeface="Arial"/>
              </a:rPr>
              <a:t> ( </a:t>
            </a:r>
            <a:r>
              <a:rPr lang="en-US" sz="2400" dirty="0">
                <a:latin typeface="Arial"/>
                <a:ea typeface="Times New Roman"/>
              </a:rPr>
              <a:t>E.C.G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 ) .</a:t>
            </a:r>
            <a:endParaRPr lang="en-US" sz="2400" dirty="0">
              <a:latin typeface="Times New Roman"/>
              <a:ea typeface="Times New Roman"/>
            </a:endParaRPr>
          </a:p>
          <a:p>
            <a:pPr marL="228600"/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501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-36512"/>
            <a:ext cx="6813376" cy="94487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sz="1000" dirty="0"/>
          </a:p>
          <a:p>
            <a:pPr marL="228600"/>
            <a:r>
              <a:rPr lang="ar-IQ" sz="2400" b="1" dirty="0">
                <a:latin typeface="Times New Roman"/>
                <a:ea typeface="Times New Roman"/>
                <a:cs typeface="Arial"/>
              </a:rPr>
              <a:t>ثانياً </a:t>
            </a:r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الضغط الدموي</a:t>
            </a:r>
            <a:r>
              <a:rPr lang="ar-IQ" sz="2400" b="1" dirty="0">
                <a:latin typeface="Times New Roman"/>
                <a:ea typeface="Times New Roman"/>
                <a:cs typeface="Arial"/>
              </a:rPr>
              <a:t> :-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لغرض وصول الدم الى الانسجة وجسم الانسان يجب أن يتحرك الدم تحت ضغط معين وأن الضغط الدموي في جسم الانسان ينقسم الى </a:t>
            </a:r>
            <a:endParaRPr lang="en-US" dirty="0">
              <a:latin typeface="Times New Roman"/>
              <a:ea typeface="Times New Roman"/>
            </a:endParaRPr>
          </a:p>
          <a:p>
            <a:pPr marL="228600"/>
            <a:endParaRPr lang="en-US" sz="1100" dirty="0">
              <a:latin typeface="Times New Roman"/>
              <a:ea typeface="Times New Roman"/>
            </a:endParaRPr>
          </a:p>
          <a:p>
            <a:pPr marL="228600"/>
            <a:r>
              <a:rPr lang="ar-IQ" sz="2400" b="1" u="sng" dirty="0">
                <a:latin typeface="Times New Roman"/>
                <a:ea typeface="Times New Roman"/>
                <a:cs typeface="Arial"/>
              </a:rPr>
              <a:t>الضغط الدموي </a:t>
            </a:r>
            <a:r>
              <a:rPr lang="ar-IQ" sz="2400" b="1" u="sng" dirty="0" smtClean="0">
                <a:latin typeface="Times New Roman"/>
                <a:ea typeface="Times New Roman"/>
                <a:cs typeface="Arial"/>
              </a:rPr>
              <a:t>الانقباضي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( </a:t>
            </a:r>
            <a:r>
              <a:rPr lang="en-US" sz="2400" dirty="0">
                <a:latin typeface="Arial"/>
                <a:ea typeface="Times New Roman"/>
              </a:rPr>
              <a:t>Blood Pressure  Systolic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)</a:t>
            </a:r>
            <a:endParaRPr lang="en-US" dirty="0">
              <a:latin typeface="Times New Roman"/>
              <a:ea typeface="Times New Roman"/>
            </a:endParaRPr>
          </a:p>
          <a:p>
            <a:pPr marL="228600" algn="just"/>
            <a:r>
              <a:rPr lang="ar-IQ" sz="2400" dirty="0">
                <a:latin typeface="Times New Roman"/>
                <a:ea typeface="Times New Roman"/>
                <a:cs typeface="Arial"/>
              </a:rPr>
              <a:t>وهو الضغط المتولد في داخل الاوعية الدموية وكذلك نتيجة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لانقباض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البطين ودفع الدم الى داخل الاوعية الدموية وكذلك نتيجة لمقاومة جدران الاوعية الدموية لمرور الدم ، ويسمى بالعامية ( الضغط العالي ) ويبلغ عند الانسان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الاعتيادي ما بين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120 _ 140 ملم / زئبق أي أنه يعادل ضغط عمود من الزئبق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ارتفاعه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120 _ 140 ملم / زئبق .</a:t>
            </a:r>
            <a:endParaRPr lang="en-US" dirty="0">
              <a:latin typeface="Times New Roman"/>
              <a:ea typeface="Times New Roman"/>
            </a:endParaRPr>
          </a:p>
          <a:p>
            <a:pPr marL="228600"/>
            <a:r>
              <a:rPr lang="ar-IQ" sz="2400" dirty="0">
                <a:latin typeface="Times New Roman"/>
                <a:ea typeface="Times New Roman"/>
                <a:cs typeface="Arial"/>
              </a:rPr>
              <a:t> </a:t>
            </a:r>
            <a:r>
              <a:rPr lang="ar-IQ" sz="2000" b="1" dirty="0">
                <a:latin typeface="Times New Roman"/>
                <a:ea typeface="Times New Roman"/>
                <a:cs typeface="Arial"/>
              </a:rPr>
              <a:t>ويتأثر الضغط الدموي </a:t>
            </a:r>
            <a:r>
              <a:rPr lang="ar-IQ" sz="2000" b="1" dirty="0" smtClean="0">
                <a:latin typeface="Times New Roman"/>
                <a:ea typeface="Times New Roman"/>
                <a:cs typeface="Arial"/>
              </a:rPr>
              <a:t>الانقباضي </a:t>
            </a:r>
            <a:r>
              <a:rPr lang="ar-IQ" sz="2000" b="1" dirty="0">
                <a:latin typeface="Times New Roman"/>
                <a:ea typeface="Times New Roman"/>
                <a:cs typeface="Arial"/>
              </a:rPr>
              <a:t>بعوامل عده منها التي تؤدي الى </a:t>
            </a:r>
            <a:r>
              <a:rPr lang="ar-IQ" sz="2000" b="1" dirty="0" smtClean="0">
                <a:latin typeface="Times New Roman"/>
                <a:ea typeface="Times New Roman"/>
                <a:cs typeface="Arial"/>
              </a:rPr>
              <a:t>ارتفاعه </a:t>
            </a:r>
            <a:r>
              <a:rPr lang="ar-IQ" sz="2000" b="1" dirty="0">
                <a:latin typeface="Times New Roman"/>
                <a:ea typeface="Times New Roman"/>
                <a:cs typeface="Arial"/>
              </a:rPr>
              <a:t>وهي :-</a:t>
            </a:r>
            <a:endParaRPr lang="en-US" sz="16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قوة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انقباض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العضلة القلبية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زيادة مقاومة جدران الشرايين لمرور الدم ( كما يحصل في حالات تصلب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الشرايين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)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زيادة حجم الدم وزياده لزوجة الدم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تناول الغذاء والسوائل بكميات كبيرة 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تأثير بعض الهرمونات ( مثل هرمون الكورتيزون وهرمون النمو وهرمون الالدسترون الذي يعمل على حبس السوائل في الجسم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يتأثر بالحالة النفسية ( القلق ، التوتر ).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المواد المنبهة (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القهوة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)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التدخين والأدوية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الامراض المزمنة في الكلى (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ارتفاع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ضغط الدم الخبيث )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>
              <a:buFont typeface="+mj-lt"/>
              <a:buAutoNum type="arabicPeriod"/>
              <a:tabLst>
                <a:tab pos="685800" algn="l"/>
              </a:tabLst>
            </a:pPr>
            <a:r>
              <a:rPr lang="ar-IQ" sz="2400" dirty="0">
                <a:latin typeface="Times New Roman"/>
                <a:ea typeface="Times New Roman"/>
                <a:cs typeface="Arial"/>
              </a:rPr>
              <a:t>يتأثر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بالجهد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الفيزيائي 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511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319454"/>
            <a:ext cx="6669360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/>
            <a:r>
              <a:rPr lang="ar-IQ" sz="2800" b="1" u="sng" dirty="0">
                <a:latin typeface="Times New Roman"/>
                <a:ea typeface="Times New Roman"/>
                <a:cs typeface="Arial"/>
              </a:rPr>
              <a:t>الضغط الدموي </a:t>
            </a:r>
            <a:r>
              <a:rPr lang="ar-IQ" sz="2800" b="1" u="sng" dirty="0" smtClean="0">
                <a:latin typeface="Times New Roman"/>
                <a:ea typeface="Times New Roman"/>
                <a:cs typeface="Arial"/>
              </a:rPr>
              <a:t>الانبساطي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( </a:t>
            </a:r>
            <a:r>
              <a:rPr lang="en-US" sz="2800" dirty="0">
                <a:latin typeface="Arial"/>
                <a:ea typeface="Times New Roman"/>
              </a:rPr>
              <a:t>Diastolic . B .Pressure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 )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ar-IQ" sz="2800" dirty="0">
                <a:latin typeface="Times New Roman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ar-IQ" sz="2800" dirty="0">
                <a:latin typeface="Times New Roman"/>
                <a:ea typeface="Times New Roman"/>
                <a:cs typeface="Arial"/>
              </a:rPr>
              <a:t>هو الضغط الذي يتولد داخل القلب نتيجة لمرور الدم من الأذين الى البطين وكذلك نتيجة لعودة قسم من الدم المدفوع عبر الشريان الابهر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وارتطامه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بالصمامات بين البطين الأيسر والشريان الأبهر ويسمى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بالعامية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( الضغط الواطي ) ، ويبلغ الضغط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الانبساطي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من 60 – 80 ملم / زئبق وهو يمثل الضغط داخل القلب ونهتم به أكثر من الضغط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الانقباضي لأنه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أكثر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استقرارا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وأقل تأثراً بالمؤثرات الخارجية ، أن ممارسة الرياضة الأوكسجينية لفترات طويلة تؤدي الى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انخفاض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نوعي وهي حالة إيجابية وكذلك تتميز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المرأة بانخفاض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الضغط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الانقباضي والانبساطي </a:t>
            </a:r>
            <a:r>
              <a:rPr lang="ar-IQ" sz="2800" dirty="0">
                <a:latin typeface="Times New Roman"/>
                <a:ea typeface="Times New Roman"/>
                <a:cs typeface="Arial"/>
              </a:rPr>
              <a:t>نسبة الى الرجل </a:t>
            </a:r>
            <a:r>
              <a:rPr lang="ar-IQ" sz="2400" dirty="0">
                <a:latin typeface="Times New Roman"/>
                <a:ea typeface="Times New Roman"/>
                <a:cs typeface="Arial"/>
              </a:rPr>
              <a:t>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9013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253</TotalTime>
  <Words>868</Words>
  <Application>Microsoft Office PowerPoint</Application>
  <PresentationFormat>عرض على الشاشة (3:4)‏</PresentationFormat>
  <Paragraphs>128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حيوية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 pavilion dv6</dc:creator>
  <cp:lastModifiedBy>Maher</cp:lastModifiedBy>
  <cp:revision>30</cp:revision>
  <dcterms:created xsi:type="dcterms:W3CDTF">2012-03-07T17:45:39Z</dcterms:created>
  <dcterms:modified xsi:type="dcterms:W3CDTF">2019-02-28T18:10:46Z</dcterms:modified>
</cp:coreProperties>
</file>