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1" r:id="rId8"/>
    <p:sldId id="262" r:id="rId9"/>
    <p:sldId id="265" r:id="rId10"/>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23/06/1440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23/06/1440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23/06/1440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23/06/1440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23/06/1440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23/06/1440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8894743"/>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الفسلجة الرياضية</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p>
          <a:p>
            <a:r>
              <a:rPr lang="ar-IQ" sz="4000" b="1" dirty="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16632" y="245119"/>
            <a:ext cx="6741368" cy="8894743"/>
          </a:xfrm>
          <a:prstGeom prst="rect">
            <a:avLst/>
          </a:prstGeom>
          <a:noFill/>
        </p:spPr>
        <p:txBody>
          <a:bodyPr wrap="square" rtlCol="1">
            <a:spAutoFit/>
          </a:bodyPr>
          <a:lstStyle/>
          <a:p>
            <a:pPr algn="ctr"/>
            <a:r>
              <a:rPr lang="ar-IQ" sz="1200" u="sng" dirty="0">
                <a:latin typeface="Times New Roman"/>
                <a:ea typeface="Times New Roman"/>
                <a:cs typeface="Arial"/>
              </a:rPr>
              <a:t> </a:t>
            </a:r>
            <a:r>
              <a:rPr lang="ar-IQ" sz="3600" b="1" u="sng" dirty="0">
                <a:latin typeface="Times New Roman"/>
                <a:ea typeface="Times New Roman"/>
                <a:cs typeface="Arial"/>
              </a:rPr>
              <a:t>القـــلب والأوعية </a:t>
            </a:r>
            <a:r>
              <a:rPr lang="ar-IQ" sz="3600" b="1" u="sng" dirty="0" smtClean="0">
                <a:latin typeface="Times New Roman"/>
                <a:ea typeface="Times New Roman"/>
                <a:cs typeface="Arial"/>
              </a:rPr>
              <a:t>الدموية</a:t>
            </a:r>
            <a:endParaRPr lang="en-US" u="sng" dirty="0">
              <a:latin typeface="Times New Roman"/>
              <a:ea typeface="Times New Roman"/>
            </a:endParaRPr>
          </a:p>
          <a:p>
            <a:pPr algn="just"/>
            <a:r>
              <a:rPr lang="ar-IQ" sz="2800" b="1" u="sng" dirty="0">
                <a:latin typeface="Times New Roman"/>
                <a:ea typeface="Times New Roman"/>
                <a:cs typeface="Arial"/>
              </a:rPr>
              <a:t>القلب</a:t>
            </a:r>
            <a:r>
              <a:rPr lang="ar-IQ" sz="3200" b="1" dirty="0">
                <a:latin typeface="Times New Roman"/>
                <a:ea typeface="Times New Roman"/>
                <a:cs typeface="Arial"/>
              </a:rPr>
              <a:t> : - </a:t>
            </a:r>
            <a:r>
              <a:rPr lang="ar-IQ" sz="2400" dirty="0">
                <a:latin typeface="Times New Roman"/>
                <a:ea typeface="Times New Roman"/>
                <a:cs typeface="Arial"/>
              </a:rPr>
              <a:t>عضو عضلي  ذو</a:t>
            </a:r>
            <a:r>
              <a:rPr lang="ar-IQ" sz="2800" dirty="0">
                <a:latin typeface="Times New Roman"/>
                <a:ea typeface="Times New Roman"/>
                <a:cs typeface="Arial"/>
              </a:rPr>
              <a:t> </a:t>
            </a:r>
            <a:r>
              <a:rPr lang="ar-IQ" sz="2400" dirty="0">
                <a:latin typeface="Times New Roman"/>
                <a:ea typeface="Times New Roman"/>
                <a:cs typeface="Arial"/>
              </a:rPr>
              <a:t>أربعة تجاويــف يعمل على شكل مضخة مزدوجـة فالجزء الايـمن يضخ الدم الى الرئتين لكي يتزود </a:t>
            </a:r>
            <a:r>
              <a:rPr lang="ar-IQ" sz="2400" dirty="0" smtClean="0">
                <a:latin typeface="Times New Roman"/>
                <a:ea typeface="Times New Roman"/>
                <a:cs typeface="Arial"/>
              </a:rPr>
              <a:t>بالأوكسجين </a:t>
            </a:r>
            <a:r>
              <a:rPr lang="ar-IQ" sz="2400" dirty="0">
                <a:latin typeface="Times New Roman"/>
                <a:ea typeface="Times New Roman"/>
                <a:cs typeface="Arial"/>
              </a:rPr>
              <a:t>ويتخلـص من ثانـي أوكسيد الكربون ، والجزء الايسر وظيفته ضخ الدم الى الجـسم لتزويـد الانسجــة </a:t>
            </a:r>
            <a:r>
              <a:rPr lang="ar-IQ" sz="2400" dirty="0" smtClean="0">
                <a:latin typeface="Times New Roman"/>
                <a:ea typeface="Times New Roman"/>
                <a:cs typeface="Arial"/>
              </a:rPr>
              <a:t>بالأوكسجين </a:t>
            </a:r>
            <a:r>
              <a:rPr lang="ar-IQ" sz="2400" dirty="0">
                <a:latin typeface="Times New Roman"/>
                <a:ea typeface="Times New Roman"/>
                <a:cs typeface="Arial"/>
              </a:rPr>
              <a:t>وحمل ثاني أوكسيد الكربون الى الرئتين لطرحه الى الخارج في هواء الزفير .</a:t>
            </a:r>
            <a:endParaRPr lang="en-US" dirty="0">
              <a:latin typeface="Times New Roman"/>
              <a:ea typeface="Times New Roman"/>
            </a:endParaRPr>
          </a:p>
          <a:p>
            <a:pPr algn="just"/>
            <a:r>
              <a:rPr lang="ar-IQ" sz="2400" dirty="0">
                <a:latin typeface="Times New Roman"/>
                <a:ea typeface="Times New Roman"/>
                <a:cs typeface="Arial"/>
              </a:rPr>
              <a:t>والقلب هو أهم جزء من أجزاء الجسم ويقع داخل القفص الصدري من أجل حمايته ، ويضخ القلب 5 لتر / د في فتره الراحة بينما يضخ 25 لتر / د في الجهـد للشخص الاعتيادي ومن 36 _ 40 لتر / د خلال الجهد البدني للرياضيين ، ولهذا يجـب أن تكون هناك فحوصات للقلب قبل ممارسة التمارين وعند </a:t>
            </a:r>
            <a:r>
              <a:rPr lang="ar-IQ" sz="2400" dirty="0" smtClean="0">
                <a:latin typeface="Times New Roman"/>
                <a:ea typeface="Times New Roman"/>
                <a:cs typeface="Arial"/>
              </a:rPr>
              <a:t>ممارسة </a:t>
            </a:r>
            <a:r>
              <a:rPr lang="ar-IQ" sz="2400" dirty="0">
                <a:latin typeface="Times New Roman"/>
                <a:ea typeface="Times New Roman"/>
                <a:cs typeface="Arial"/>
              </a:rPr>
              <a:t>التمارين </a:t>
            </a:r>
            <a:r>
              <a:rPr lang="ar-IQ" sz="2400" dirty="0" smtClean="0">
                <a:latin typeface="Times New Roman"/>
                <a:ea typeface="Times New Roman"/>
                <a:cs typeface="Arial"/>
              </a:rPr>
              <a:t>الرياضية </a:t>
            </a:r>
            <a:r>
              <a:rPr lang="ar-IQ" sz="2400" dirty="0">
                <a:latin typeface="Times New Roman"/>
                <a:ea typeface="Times New Roman"/>
                <a:cs typeface="Arial"/>
              </a:rPr>
              <a:t>ويجب أن يكون هناك صعود متدرج بالحمل .</a:t>
            </a:r>
            <a:endParaRPr lang="en-US" dirty="0">
              <a:latin typeface="Times New Roman"/>
              <a:ea typeface="Times New Roman"/>
            </a:endParaRPr>
          </a:p>
          <a:p>
            <a:pPr algn="just"/>
            <a:r>
              <a:rPr lang="ar-IQ" sz="2800" b="1" u="sng" dirty="0">
                <a:latin typeface="Times New Roman"/>
                <a:ea typeface="Times New Roman"/>
                <a:cs typeface="Arial"/>
              </a:rPr>
              <a:t>دورة القـلب :-</a:t>
            </a:r>
            <a:endParaRPr lang="en-US" dirty="0">
              <a:latin typeface="Times New Roman"/>
              <a:ea typeface="Times New Roman"/>
            </a:endParaRPr>
          </a:p>
          <a:p>
            <a:pPr algn="just"/>
            <a:r>
              <a:rPr lang="ar-IQ" sz="2000" dirty="0">
                <a:latin typeface="Times New Roman"/>
                <a:ea typeface="Times New Roman"/>
                <a:cs typeface="Arial"/>
              </a:rPr>
              <a:t>يصل الدم غير النقي الى الاذين الايمن عن طريق الوريدين الاجوفين حيث ينتقل من الاذين الايمن الى البطين الايمن الذي ينضغط بدوره ليدفع </a:t>
            </a:r>
            <a:r>
              <a:rPr lang="ar-IQ" sz="2000" dirty="0" smtClean="0">
                <a:latin typeface="Times New Roman"/>
                <a:ea typeface="Times New Roman"/>
                <a:cs typeface="Arial"/>
              </a:rPr>
              <a:t>ما به </a:t>
            </a:r>
            <a:r>
              <a:rPr lang="ar-IQ" sz="2000" dirty="0">
                <a:latin typeface="Times New Roman"/>
                <a:ea typeface="Times New Roman"/>
                <a:cs typeface="Arial"/>
              </a:rPr>
              <a:t>من دم الى الشرايين الرئوية حيث تتم عملية تبادل الغازات بين الدم والهواء الموجود في الرئتين , ثم يتجه الدم المؤكسد بعد ذلك الى الاذين الايسر عن طريق الاوردة الرئوية ثم يمر الدم المؤكسد (النقي) من الاذين الايسر الى البطين الايسر والذي ينقبض بدوره دافعاً الدم في الاورطي والذي يحمل الدم المؤكسد ليوزعه على كل اعضاء الجسم .</a:t>
            </a:r>
            <a:endParaRPr lang="en-US" sz="1600" dirty="0">
              <a:latin typeface="Times New Roman"/>
              <a:ea typeface="Times New Roman"/>
            </a:endParaRPr>
          </a:p>
          <a:p>
            <a:pPr algn="just"/>
            <a:r>
              <a:rPr lang="ar-IQ" sz="2000" dirty="0">
                <a:latin typeface="Times New Roman"/>
                <a:ea typeface="Times New Roman"/>
                <a:cs typeface="Arial"/>
              </a:rPr>
              <a:t>تستغرق كل دورة قلبية في الشخص العادي السليم 0,8 ثانية ومن خلال رسم القلب الكهربائي نتعرف على حالة عمل القلب من حيث سلامة الصمامات والاصوات التي يصدرها القلب والنبضات القلبية </a:t>
            </a:r>
            <a:r>
              <a:rPr lang="ar-IQ" sz="2400" dirty="0">
                <a:latin typeface="Times New Roman"/>
                <a:ea typeface="Times New Roman"/>
                <a:cs typeface="Arial"/>
              </a:rPr>
              <a:t>.</a:t>
            </a:r>
            <a:endParaRPr lang="en-US"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88640" y="-36512"/>
            <a:ext cx="6480720" cy="9325630"/>
          </a:xfrm>
          <a:prstGeom prst="rect">
            <a:avLst/>
          </a:prstGeom>
          <a:noFill/>
        </p:spPr>
        <p:txBody>
          <a:bodyPr wrap="square" rtlCol="1">
            <a:spAutoFit/>
          </a:bodyPr>
          <a:lstStyle/>
          <a:p>
            <a:pPr marL="685800" algn="ctr"/>
            <a:endParaRPr lang="ar-IQ" sz="3200" b="1" u="sng" dirty="0" smtClean="0">
              <a:latin typeface="Times New Roman"/>
              <a:ea typeface="Times New Roman"/>
              <a:cs typeface="Arial"/>
            </a:endParaRPr>
          </a:p>
          <a:p>
            <a:pPr algn="just"/>
            <a:r>
              <a:rPr lang="ar-IQ" sz="3200" dirty="0" smtClean="0">
                <a:latin typeface="Times New Roman"/>
                <a:ea typeface="Times New Roman"/>
                <a:cs typeface="Arial"/>
              </a:rPr>
              <a:t>             </a:t>
            </a:r>
            <a:r>
              <a:rPr lang="ar-IQ" sz="3600" b="1" u="sng" dirty="0">
                <a:latin typeface="Times New Roman"/>
                <a:ea typeface="Times New Roman"/>
                <a:cs typeface="Arial"/>
              </a:rPr>
              <a:t>صمامات القلب اربعة :-</a:t>
            </a:r>
            <a:endParaRPr lang="en-US" sz="2400" dirty="0">
              <a:latin typeface="Times New Roman"/>
              <a:ea typeface="Times New Roman"/>
            </a:endParaRPr>
          </a:p>
          <a:p>
            <a:pPr algn="just"/>
            <a:r>
              <a:rPr lang="ar-IQ" sz="3200" b="1" dirty="0">
                <a:latin typeface="Times New Roman"/>
                <a:ea typeface="Times New Roman"/>
                <a:cs typeface="Arial"/>
              </a:rPr>
              <a:t> </a:t>
            </a:r>
            <a:endParaRPr lang="en-US" sz="2400" dirty="0">
              <a:latin typeface="Times New Roman"/>
              <a:ea typeface="Times New Roman"/>
            </a:endParaRPr>
          </a:p>
          <a:p>
            <a:pPr marL="342900" lvl="0" indent="-342900" algn="just">
              <a:buFont typeface="+mj-lt"/>
              <a:buAutoNum type="arabicPeriod"/>
            </a:pPr>
            <a:r>
              <a:rPr lang="ar-IQ" sz="2800" dirty="0">
                <a:cs typeface="Arial"/>
              </a:rPr>
              <a:t>صمام المتيرال ويفصل بين الاذين الايسر والبطين الايسر .</a:t>
            </a:r>
            <a:endParaRPr lang="en-US" sz="2800" dirty="0"/>
          </a:p>
          <a:p>
            <a:pPr marL="342900" lvl="0" indent="-342900" algn="just">
              <a:buFont typeface="+mj-lt"/>
              <a:buAutoNum type="arabicPeriod"/>
            </a:pPr>
            <a:r>
              <a:rPr lang="ar-IQ" sz="2800" dirty="0">
                <a:cs typeface="Arial"/>
              </a:rPr>
              <a:t>صمام الثلاث شرفات ويفصل بين الاذين الايمن والبطين الايمن .</a:t>
            </a:r>
            <a:endParaRPr lang="en-US" sz="2800" dirty="0"/>
          </a:p>
          <a:p>
            <a:pPr marL="342900" lvl="0" indent="-342900" algn="just">
              <a:buFont typeface="+mj-lt"/>
              <a:buAutoNum type="arabicPeriod"/>
            </a:pPr>
            <a:r>
              <a:rPr lang="ar-IQ" sz="2800" dirty="0">
                <a:cs typeface="Arial"/>
              </a:rPr>
              <a:t>الصمام الرئوي يفصل بين البطين الايمن والشريان الرئوي .</a:t>
            </a:r>
            <a:endParaRPr lang="en-US" sz="2800" dirty="0"/>
          </a:p>
          <a:p>
            <a:pPr marL="342900" lvl="0" indent="-342900" algn="just">
              <a:buFont typeface="+mj-lt"/>
              <a:buAutoNum type="arabicPeriod"/>
            </a:pPr>
            <a:r>
              <a:rPr lang="ar-IQ" sz="2800" dirty="0">
                <a:cs typeface="Arial"/>
              </a:rPr>
              <a:t>صمام الاورطي ويفصل بين البطين الايسر وشريان الاورطي .</a:t>
            </a:r>
            <a:endParaRPr lang="en-US" sz="2800" dirty="0"/>
          </a:p>
          <a:p>
            <a:pPr algn="just"/>
            <a:r>
              <a:rPr lang="ar-IQ" sz="3200" dirty="0">
                <a:cs typeface="Arial"/>
              </a:rPr>
              <a:t> </a:t>
            </a:r>
            <a:endParaRPr lang="en-US" sz="3200" dirty="0"/>
          </a:p>
          <a:p>
            <a:pPr algn="just"/>
            <a:r>
              <a:rPr lang="ar-IQ" sz="2800" b="1" u="sng" dirty="0">
                <a:latin typeface="Times New Roman"/>
                <a:ea typeface="Times New Roman"/>
              </a:rPr>
              <a:t>الخصائص </a:t>
            </a:r>
            <a:r>
              <a:rPr lang="ar-IQ" sz="2800" b="1" u="sng" dirty="0" smtClean="0">
                <a:latin typeface="Times New Roman"/>
                <a:ea typeface="Times New Roman"/>
              </a:rPr>
              <a:t>الفسيولوجية </a:t>
            </a:r>
            <a:r>
              <a:rPr lang="ar-IQ" sz="2800" b="1" u="sng" dirty="0">
                <a:latin typeface="Times New Roman"/>
                <a:ea typeface="Times New Roman"/>
              </a:rPr>
              <a:t>لعضلة القلب :-</a:t>
            </a:r>
            <a:endParaRPr lang="en-US" dirty="0">
              <a:latin typeface="Times New Roman"/>
              <a:ea typeface="Times New Roman"/>
            </a:endParaRPr>
          </a:p>
          <a:p>
            <a:pPr marL="457200" algn="just"/>
            <a:endParaRPr lang="ar-IQ" sz="2800" dirty="0" smtClean="0">
              <a:latin typeface="Times New Roman"/>
              <a:ea typeface="Times New Roman"/>
            </a:endParaRPr>
          </a:p>
          <a:p>
            <a:pPr marL="457200" algn="just"/>
            <a:r>
              <a:rPr lang="ar-IQ" sz="2800" dirty="0" smtClean="0">
                <a:latin typeface="Times New Roman"/>
                <a:ea typeface="Times New Roman"/>
              </a:rPr>
              <a:t>تتميز </a:t>
            </a:r>
            <a:r>
              <a:rPr lang="ar-IQ" sz="2800" dirty="0">
                <a:latin typeface="Times New Roman"/>
                <a:ea typeface="Times New Roman"/>
              </a:rPr>
              <a:t>عضلة القلب بخصائص فسيولوجية هي </a:t>
            </a:r>
            <a:r>
              <a:rPr lang="ar-IQ" sz="2800" dirty="0" smtClean="0">
                <a:latin typeface="Times New Roman"/>
                <a:ea typeface="Times New Roman"/>
              </a:rPr>
              <a:t>:- </a:t>
            </a:r>
          </a:p>
          <a:p>
            <a:pPr marL="457200" algn="just"/>
            <a:endParaRPr lang="en-US" sz="2000" dirty="0">
              <a:latin typeface="Times New Roman"/>
              <a:ea typeface="Times New Roman"/>
            </a:endParaRPr>
          </a:p>
          <a:p>
            <a:pPr marL="342900" lvl="0" indent="-342900" algn="just">
              <a:buFont typeface="+mj-lt"/>
              <a:buAutoNum type="arabicPeriod"/>
            </a:pPr>
            <a:r>
              <a:rPr lang="ar-IQ" sz="2800" dirty="0" smtClean="0"/>
              <a:t>اللاإرادية </a:t>
            </a:r>
            <a:r>
              <a:rPr lang="ar-IQ" sz="2800" dirty="0"/>
              <a:t>2-الاستثارية 3- </a:t>
            </a:r>
            <a:r>
              <a:rPr lang="ar-IQ" sz="2800" dirty="0" smtClean="0"/>
              <a:t>التوصيل        </a:t>
            </a:r>
            <a:r>
              <a:rPr lang="ar-IQ" sz="2800" dirty="0"/>
              <a:t>4- </a:t>
            </a:r>
            <a:r>
              <a:rPr lang="ar-IQ" sz="2800" dirty="0" smtClean="0"/>
              <a:t>الانقباضي </a:t>
            </a:r>
            <a:r>
              <a:rPr lang="ar-IQ" sz="2800" dirty="0"/>
              <a:t>.</a:t>
            </a:r>
            <a:endParaRPr lang="en-US" sz="2800" dirty="0"/>
          </a:p>
          <a:p>
            <a:pPr marL="685800" algn="just"/>
            <a:r>
              <a:rPr lang="ar-IQ" sz="2800" dirty="0"/>
              <a:t> </a:t>
            </a:r>
            <a:endParaRPr lang="en-US" sz="2800" dirty="0">
              <a:effectLst/>
            </a:endParaRPr>
          </a:p>
        </p:txBody>
      </p:sp>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108520"/>
            <a:ext cx="6624736" cy="8971687"/>
          </a:xfrm>
          <a:prstGeom prst="rect">
            <a:avLst/>
          </a:prstGeom>
          <a:noFill/>
        </p:spPr>
        <p:txBody>
          <a:bodyPr wrap="square" rtlCol="1">
            <a:spAutoFit/>
          </a:bodyPr>
          <a:lstStyle/>
          <a:p>
            <a:endParaRPr lang="ar-IQ" sz="500" b="1" u="sng" dirty="0" smtClean="0"/>
          </a:p>
          <a:p>
            <a:endParaRPr lang="ar-IQ" sz="500" b="1" u="sng" dirty="0"/>
          </a:p>
          <a:p>
            <a:endParaRPr lang="ar-IQ" sz="500" b="1" u="sng" dirty="0" smtClean="0"/>
          </a:p>
          <a:p>
            <a:endParaRPr lang="ar-IQ" sz="500" b="1" u="sng" dirty="0"/>
          </a:p>
          <a:p>
            <a:endParaRPr lang="ar-IQ" sz="500" b="1" u="sng" dirty="0" smtClean="0"/>
          </a:p>
          <a:p>
            <a:pPr algn="just"/>
            <a:r>
              <a:rPr lang="ar-IQ" sz="2400" dirty="0">
                <a:latin typeface="Times New Roman"/>
                <a:ea typeface="Times New Roman"/>
                <a:cs typeface="Arial"/>
              </a:rPr>
              <a:t>يحتوي القلب على الاوعية الدموية وهي الشرايين </a:t>
            </a:r>
            <a:r>
              <a:rPr lang="ar-IQ" sz="2400" dirty="0" smtClean="0">
                <a:latin typeface="Times New Roman"/>
                <a:ea typeface="Times New Roman"/>
                <a:cs typeface="Arial"/>
              </a:rPr>
              <a:t>والأوردة </a:t>
            </a:r>
            <a:r>
              <a:rPr lang="ar-IQ" sz="2400" dirty="0">
                <a:latin typeface="Times New Roman"/>
                <a:ea typeface="Times New Roman"/>
                <a:cs typeface="Arial"/>
              </a:rPr>
              <a:t>: -</a:t>
            </a:r>
            <a:endParaRPr lang="en-US" dirty="0">
              <a:latin typeface="Times New Roman"/>
              <a:ea typeface="Times New Roman"/>
            </a:endParaRPr>
          </a:p>
          <a:p>
            <a:r>
              <a:rPr lang="ar-IQ" sz="2400" dirty="0">
                <a:latin typeface="Times New Roman"/>
                <a:ea typeface="Times New Roman"/>
                <a:cs typeface="Arial"/>
              </a:rPr>
              <a:t> </a:t>
            </a:r>
            <a:endParaRPr lang="en-US" dirty="0">
              <a:latin typeface="Times New Roman"/>
              <a:ea typeface="Times New Roman"/>
            </a:endParaRPr>
          </a:p>
          <a:p>
            <a:pPr algn="just"/>
            <a:r>
              <a:rPr lang="ar-IQ" sz="2400" b="1" u="sng" dirty="0">
                <a:latin typeface="Times New Roman"/>
                <a:ea typeface="Times New Roman"/>
                <a:cs typeface="Arial"/>
              </a:rPr>
              <a:t>الشرايين</a:t>
            </a:r>
            <a:r>
              <a:rPr lang="ar-IQ" sz="2800" b="1" dirty="0">
                <a:latin typeface="Times New Roman"/>
                <a:ea typeface="Times New Roman"/>
                <a:cs typeface="Arial"/>
              </a:rPr>
              <a:t> :- </a:t>
            </a:r>
            <a:r>
              <a:rPr lang="ar-IQ" sz="2400" b="1" dirty="0">
                <a:latin typeface="Times New Roman"/>
                <a:ea typeface="Times New Roman"/>
                <a:cs typeface="Arial"/>
              </a:rPr>
              <a:t>لها قطر أضيق من </a:t>
            </a:r>
            <a:r>
              <a:rPr lang="ar-IQ" sz="2400" b="1" dirty="0" smtClean="0">
                <a:latin typeface="Times New Roman"/>
                <a:ea typeface="Times New Roman"/>
                <a:cs typeface="Arial"/>
              </a:rPr>
              <a:t>الأوردة</a:t>
            </a:r>
            <a:r>
              <a:rPr lang="ar-IQ" sz="2400" dirty="0" smtClean="0">
                <a:latin typeface="Times New Roman"/>
                <a:ea typeface="Times New Roman"/>
                <a:cs typeface="Arial"/>
              </a:rPr>
              <a:t> </a:t>
            </a:r>
            <a:r>
              <a:rPr lang="ar-IQ" sz="2400" dirty="0">
                <a:latin typeface="Times New Roman"/>
                <a:ea typeface="Times New Roman"/>
                <a:cs typeface="Arial"/>
              </a:rPr>
              <a:t>، وتتميـز بسمـك عالٍ لجدرانها وكـذلك </a:t>
            </a:r>
            <a:r>
              <a:rPr lang="ar-IQ" sz="2400" dirty="0" smtClean="0">
                <a:latin typeface="Times New Roman"/>
                <a:ea typeface="Times New Roman"/>
                <a:cs typeface="Arial"/>
              </a:rPr>
              <a:t>مطاطتيها العالية </a:t>
            </a:r>
            <a:r>
              <a:rPr lang="ar-IQ" sz="2400" dirty="0">
                <a:latin typeface="Times New Roman"/>
                <a:ea typeface="Times New Roman"/>
                <a:cs typeface="Arial"/>
              </a:rPr>
              <a:t>من أجل تحمل ضغط الدم العالي ، </a:t>
            </a:r>
            <a:r>
              <a:rPr lang="ar-IQ" sz="2400" b="1" dirty="0">
                <a:latin typeface="Times New Roman"/>
                <a:ea typeface="Times New Roman"/>
                <a:cs typeface="Arial"/>
              </a:rPr>
              <a:t>وليس بهـا صمـامـات</a:t>
            </a:r>
            <a:r>
              <a:rPr lang="ar-IQ" sz="2400" dirty="0">
                <a:latin typeface="Times New Roman"/>
                <a:ea typeface="Times New Roman"/>
                <a:cs typeface="Arial"/>
              </a:rPr>
              <a:t> ، </a:t>
            </a:r>
            <a:r>
              <a:rPr lang="ar-IQ" sz="2400" b="1" dirty="0">
                <a:latin typeface="Times New Roman"/>
                <a:ea typeface="Times New Roman"/>
                <a:cs typeface="Arial"/>
              </a:rPr>
              <a:t>وتعمـل بضغط عالٍ </a:t>
            </a:r>
            <a:r>
              <a:rPr lang="ar-IQ" sz="2400" dirty="0">
                <a:latin typeface="Times New Roman"/>
                <a:ea typeface="Times New Roman"/>
                <a:cs typeface="Arial"/>
              </a:rPr>
              <a:t>، </a:t>
            </a:r>
            <a:r>
              <a:rPr lang="ar-IQ" sz="2400" b="1" dirty="0">
                <a:latin typeface="Times New Roman"/>
                <a:ea typeface="Times New Roman"/>
                <a:cs typeface="Arial"/>
              </a:rPr>
              <a:t>وواجبها إيصال الدم الى أنحاء الجسم ،</a:t>
            </a:r>
            <a:r>
              <a:rPr lang="ar-IQ" sz="2400" dirty="0">
                <a:latin typeface="Times New Roman"/>
                <a:ea typeface="Times New Roman"/>
                <a:cs typeface="Arial"/>
              </a:rPr>
              <a:t> ويكون </a:t>
            </a:r>
            <a:r>
              <a:rPr lang="ar-IQ" sz="2400" b="1" dirty="0">
                <a:latin typeface="Times New Roman"/>
                <a:ea typeface="Times New Roman"/>
                <a:cs typeface="Arial"/>
              </a:rPr>
              <a:t>الدفع على شكل نبضي</a:t>
            </a:r>
            <a:r>
              <a:rPr lang="ar-IQ" sz="2400" dirty="0">
                <a:latin typeface="Times New Roman"/>
                <a:ea typeface="Times New Roman"/>
                <a:cs typeface="Arial"/>
              </a:rPr>
              <a:t> وليس </a:t>
            </a:r>
            <a:r>
              <a:rPr lang="ar-IQ" sz="2400" dirty="0" smtClean="0">
                <a:latin typeface="Times New Roman"/>
                <a:ea typeface="Times New Roman"/>
                <a:cs typeface="Arial"/>
              </a:rPr>
              <a:t>انسيابي </a:t>
            </a:r>
            <a:r>
              <a:rPr lang="ar-IQ" sz="2400" dirty="0">
                <a:latin typeface="Times New Roman"/>
                <a:ea typeface="Times New Roman"/>
                <a:cs typeface="Arial"/>
              </a:rPr>
              <a:t>، </a:t>
            </a:r>
            <a:r>
              <a:rPr lang="ar-IQ" sz="2400" b="1" dirty="0">
                <a:latin typeface="Times New Roman"/>
                <a:ea typeface="Times New Roman"/>
                <a:cs typeface="Arial"/>
              </a:rPr>
              <a:t>والشرايين تكـون بعيده عن الجـلد داخل الجسم وذلك لحمـايتها من الصدمات ، ولها لون أحمر </a:t>
            </a:r>
            <a:r>
              <a:rPr lang="ar-IQ" sz="2400" b="1" dirty="0" smtClean="0">
                <a:latin typeface="Times New Roman"/>
                <a:ea typeface="Times New Roman"/>
                <a:cs typeface="Arial"/>
              </a:rPr>
              <a:t>لأنها </a:t>
            </a:r>
            <a:r>
              <a:rPr lang="ar-IQ" sz="2400" b="1" dirty="0">
                <a:latin typeface="Times New Roman"/>
                <a:ea typeface="Times New Roman"/>
                <a:cs typeface="Arial"/>
              </a:rPr>
              <a:t>تحمل الدم النقي .</a:t>
            </a:r>
            <a:endParaRPr lang="en-US" dirty="0">
              <a:latin typeface="Times New Roman"/>
              <a:ea typeface="Times New Roman"/>
            </a:endParaRPr>
          </a:p>
          <a:p>
            <a:pPr algn="just"/>
            <a:endParaRPr lang="en-US" dirty="0">
              <a:latin typeface="Times New Roman"/>
              <a:ea typeface="Times New Roman"/>
            </a:endParaRPr>
          </a:p>
          <a:p>
            <a:pPr algn="just"/>
            <a:r>
              <a:rPr lang="ar-IQ" sz="2400" b="1" u="sng" dirty="0">
                <a:latin typeface="Times New Roman"/>
                <a:ea typeface="Times New Roman"/>
              </a:rPr>
              <a:t>الشرينات</a:t>
            </a:r>
            <a:r>
              <a:rPr lang="ar-IQ" sz="2400" b="1" dirty="0">
                <a:latin typeface="Times New Roman"/>
                <a:ea typeface="Times New Roman"/>
              </a:rPr>
              <a:t>:-</a:t>
            </a:r>
            <a:r>
              <a:rPr lang="ar-IQ" sz="2000" b="1" dirty="0">
                <a:latin typeface="Times New Roman"/>
                <a:ea typeface="Times New Roman"/>
              </a:rPr>
              <a:t> </a:t>
            </a:r>
            <a:r>
              <a:rPr lang="ar-IQ" sz="2400" dirty="0">
                <a:latin typeface="Times New Roman"/>
                <a:ea typeface="Times New Roman"/>
              </a:rPr>
              <a:t>هي الشرايين الصغيرة والمتفرعة من الشرايين الكبيرة .</a:t>
            </a:r>
            <a:endParaRPr lang="en-US" dirty="0">
              <a:latin typeface="Times New Roman"/>
              <a:ea typeface="Times New Roman"/>
            </a:endParaRPr>
          </a:p>
          <a:p>
            <a:pPr algn="just"/>
            <a:endParaRPr lang="en-US" dirty="0">
              <a:latin typeface="Times New Roman"/>
              <a:ea typeface="Times New Roman"/>
            </a:endParaRPr>
          </a:p>
          <a:p>
            <a:pPr algn="just"/>
            <a:r>
              <a:rPr lang="ar-IQ" sz="2800" b="1" u="sng" dirty="0" smtClean="0">
                <a:latin typeface="Times New Roman"/>
                <a:ea typeface="Times New Roman"/>
                <a:cs typeface="Arial"/>
              </a:rPr>
              <a:t>الأوردة</a:t>
            </a:r>
            <a:r>
              <a:rPr lang="ar-IQ" sz="2800" b="1" dirty="0" smtClean="0">
                <a:latin typeface="Times New Roman"/>
                <a:ea typeface="Times New Roman"/>
                <a:cs typeface="Arial"/>
              </a:rPr>
              <a:t> </a:t>
            </a:r>
            <a:r>
              <a:rPr lang="ar-IQ" sz="2800" b="1" dirty="0">
                <a:latin typeface="Times New Roman"/>
                <a:ea typeface="Times New Roman"/>
                <a:cs typeface="Arial"/>
              </a:rPr>
              <a:t>:-  </a:t>
            </a:r>
            <a:r>
              <a:rPr lang="ar-IQ" sz="2400" b="1" dirty="0">
                <a:latin typeface="Times New Roman"/>
                <a:ea typeface="Times New Roman"/>
                <a:cs typeface="Arial"/>
              </a:rPr>
              <a:t>تكـون أكبر من الشرايين ، وتعمـل بضغط منخفض</a:t>
            </a:r>
            <a:r>
              <a:rPr lang="ar-IQ" sz="2800" b="1" dirty="0">
                <a:latin typeface="Times New Roman"/>
                <a:ea typeface="Times New Roman"/>
                <a:cs typeface="Arial"/>
              </a:rPr>
              <a:t> </a:t>
            </a:r>
            <a:r>
              <a:rPr lang="ar-IQ" sz="2400" b="1" dirty="0">
                <a:latin typeface="Times New Roman"/>
                <a:ea typeface="Times New Roman"/>
                <a:cs typeface="Arial"/>
              </a:rPr>
              <a:t>، وبها صمـامـات ،وواجبها إرجاع الفضلات الى القلب والى خارج الجسم ،ويكون الدفع بها على شكل </a:t>
            </a:r>
            <a:r>
              <a:rPr lang="ar-IQ" sz="2400" b="1" dirty="0" smtClean="0">
                <a:latin typeface="Times New Roman"/>
                <a:ea typeface="Times New Roman"/>
                <a:cs typeface="Arial"/>
              </a:rPr>
              <a:t>انسيابي </a:t>
            </a:r>
            <a:r>
              <a:rPr lang="ar-IQ" sz="2400" b="1" dirty="0">
                <a:latin typeface="Times New Roman"/>
                <a:ea typeface="Times New Roman"/>
                <a:cs typeface="Arial"/>
              </a:rPr>
              <a:t>، وتكون قريبة من الجلد ، لها لون يمـيل الى الازرق </a:t>
            </a:r>
            <a:r>
              <a:rPr lang="ar-IQ" sz="2400" b="1" dirty="0" smtClean="0">
                <a:latin typeface="Times New Roman"/>
                <a:ea typeface="Times New Roman"/>
                <a:cs typeface="Arial"/>
              </a:rPr>
              <a:t>لا نها </a:t>
            </a:r>
            <a:r>
              <a:rPr lang="ar-IQ" sz="2400" b="1" dirty="0">
                <a:latin typeface="Times New Roman"/>
                <a:ea typeface="Times New Roman"/>
                <a:cs typeface="Arial"/>
              </a:rPr>
              <a:t>تحمـل الدم غيـر النقي .</a:t>
            </a:r>
            <a:endParaRPr lang="en-US" dirty="0">
              <a:latin typeface="Times New Roman"/>
              <a:ea typeface="Times New Roman"/>
            </a:endParaRPr>
          </a:p>
          <a:p>
            <a:pPr algn="just"/>
            <a:endParaRPr lang="en-US" dirty="0">
              <a:latin typeface="Times New Roman"/>
              <a:ea typeface="Times New Roman"/>
            </a:endParaRPr>
          </a:p>
          <a:p>
            <a:pPr algn="just"/>
            <a:r>
              <a:rPr lang="ar-IQ" sz="2400" dirty="0">
                <a:latin typeface="Times New Roman"/>
                <a:ea typeface="Times New Roman"/>
                <a:cs typeface="Arial"/>
              </a:rPr>
              <a:t>وتلتقي الشرايين </a:t>
            </a:r>
            <a:r>
              <a:rPr lang="ar-IQ" sz="2400" dirty="0" smtClean="0">
                <a:latin typeface="Times New Roman"/>
                <a:ea typeface="Times New Roman"/>
                <a:cs typeface="Arial"/>
              </a:rPr>
              <a:t>والأوردة </a:t>
            </a:r>
            <a:r>
              <a:rPr lang="ar-IQ" sz="2400" dirty="0">
                <a:latin typeface="Times New Roman"/>
                <a:ea typeface="Times New Roman"/>
                <a:cs typeface="Arial"/>
              </a:rPr>
              <a:t>عن طريق شبكة من الشعـيرات وذلك لتبادل الغـازات </a:t>
            </a:r>
            <a:r>
              <a:rPr lang="ar-IQ" sz="2400" dirty="0" smtClean="0">
                <a:latin typeface="Times New Roman"/>
                <a:ea typeface="Times New Roman"/>
                <a:cs typeface="Arial"/>
              </a:rPr>
              <a:t>.</a:t>
            </a:r>
            <a:endParaRPr lang="en-US" dirty="0">
              <a:latin typeface="Times New Roman"/>
              <a:ea typeface="Times New Roman"/>
            </a:endParaRPr>
          </a:p>
          <a:p>
            <a:pPr algn="just"/>
            <a:r>
              <a:rPr lang="ar-IQ" sz="2800" b="1" u="sng" dirty="0">
                <a:latin typeface="Times New Roman"/>
                <a:ea typeface="Times New Roman"/>
              </a:rPr>
              <a:t>الشعيرات الدموية</a:t>
            </a:r>
            <a:r>
              <a:rPr lang="ar-IQ" sz="2400" b="1" u="sng" dirty="0">
                <a:latin typeface="Times New Roman"/>
                <a:ea typeface="Times New Roman"/>
              </a:rPr>
              <a:t> :</a:t>
            </a:r>
            <a:r>
              <a:rPr lang="ar-IQ" sz="2400" dirty="0">
                <a:latin typeface="Times New Roman"/>
                <a:ea typeface="Times New Roman"/>
              </a:rPr>
              <a:t> هي اصغر جزء من الاوعية الدموية حيث تنتهي الشرايين </a:t>
            </a:r>
            <a:r>
              <a:rPr lang="ar-IQ" sz="2400" dirty="0">
                <a:latin typeface="Times New Roman"/>
                <a:ea typeface="Times New Roman"/>
              </a:rPr>
              <a:t>والشرينات</a:t>
            </a:r>
            <a:r>
              <a:rPr lang="ar-IQ" sz="2400" dirty="0">
                <a:latin typeface="Times New Roman"/>
                <a:ea typeface="Times New Roman"/>
              </a:rPr>
              <a:t> بمساكب من الاوعية الدموية الاكثر صغراً وهي الشعيرات الدموية .</a:t>
            </a:r>
            <a:endParaRPr lang="en-US" dirty="0">
              <a:effectLst/>
              <a:latin typeface="Times New Roman"/>
              <a:ea typeface="Times New Roman"/>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36512"/>
            <a:ext cx="6597352" cy="8894743"/>
          </a:xfrm>
          <a:prstGeom prst="rect">
            <a:avLst/>
          </a:prstGeom>
          <a:noFill/>
        </p:spPr>
        <p:txBody>
          <a:bodyPr wrap="square" rtlCol="1">
            <a:spAutoFit/>
          </a:bodyPr>
          <a:lstStyle/>
          <a:p>
            <a:endParaRPr lang="en-US" sz="1200" dirty="0">
              <a:latin typeface="Times New Roman"/>
              <a:ea typeface="Times New Roman"/>
            </a:endParaRPr>
          </a:p>
          <a:p>
            <a:pPr algn="just"/>
            <a:r>
              <a:rPr lang="ar-IQ" sz="2000" b="1" u="sng" dirty="0">
                <a:latin typeface="Times New Roman"/>
                <a:ea typeface="Times New Roman"/>
              </a:rPr>
              <a:t>دورة القلب</a:t>
            </a:r>
            <a:r>
              <a:rPr lang="ar-IQ" b="1" u="sng" dirty="0">
                <a:latin typeface="Times New Roman"/>
                <a:ea typeface="Times New Roman"/>
              </a:rPr>
              <a:t> : </a:t>
            </a:r>
            <a:r>
              <a:rPr lang="ar-IQ" sz="2000" dirty="0">
                <a:latin typeface="Times New Roman"/>
                <a:ea typeface="Times New Roman"/>
              </a:rPr>
              <a:t>هي عملية تكرار انقباض وارتخاء عضلة القلب , ويسمى </a:t>
            </a:r>
            <a:r>
              <a:rPr lang="ar-IQ" sz="2000" dirty="0" smtClean="0">
                <a:latin typeface="Times New Roman"/>
                <a:ea typeface="Times New Roman"/>
              </a:rPr>
              <a:t>انقباض </a:t>
            </a:r>
            <a:r>
              <a:rPr lang="ar-IQ" sz="2000" dirty="0">
                <a:latin typeface="Times New Roman"/>
                <a:ea typeface="Times New Roman"/>
              </a:rPr>
              <a:t>عضلة القلب </a:t>
            </a:r>
            <a:r>
              <a:rPr lang="ar-IQ" sz="2000" b="1" dirty="0">
                <a:latin typeface="Times New Roman"/>
                <a:ea typeface="Times New Roman"/>
              </a:rPr>
              <a:t>السيستول</a:t>
            </a:r>
            <a:r>
              <a:rPr lang="ar-IQ" sz="2000" dirty="0">
                <a:latin typeface="Times New Roman"/>
                <a:ea typeface="Times New Roman"/>
              </a:rPr>
              <a:t> ويسمى ارتخاء عضلة القلب </a:t>
            </a:r>
            <a:r>
              <a:rPr lang="ar-IQ" sz="2000" b="1" dirty="0" smtClean="0">
                <a:latin typeface="Times New Roman"/>
                <a:ea typeface="Times New Roman"/>
              </a:rPr>
              <a:t>الدياس تول</a:t>
            </a:r>
            <a:r>
              <a:rPr lang="ar-IQ" sz="2000" dirty="0" smtClean="0">
                <a:latin typeface="Times New Roman"/>
                <a:ea typeface="Times New Roman"/>
              </a:rPr>
              <a:t> </a:t>
            </a:r>
            <a:r>
              <a:rPr lang="ar-IQ" sz="2000" dirty="0">
                <a:latin typeface="Times New Roman"/>
                <a:ea typeface="Times New Roman"/>
              </a:rPr>
              <a:t>.</a:t>
            </a:r>
            <a:endParaRPr lang="en-US" sz="1600" dirty="0">
              <a:latin typeface="Times New Roman"/>
              <a:ea typeface="Times New Roman"/>
            </a:endParaRPr>
          </a:p>
          <a:p>
            <a:pPr algn="just"/>
            <a:endParaRPr lang="en-US" sz="1600" dirty="0">
              <a:latin typeface="Times New Roman"/>
              <a:ea typeface="Times New Roman"/>
            </a:endParaRPr>
          </a:p>
          <a:p>
            <a:pPr algn="just"/>
            <a:r>
              <a:rPr lang="ar-IQ" sz="2000" b="1" u="sng" dirty="0">
                <a:latin typeface="Times New Roman"/>
                <a:ea typeface="Times New Roman"/>
              </a:rPr>
              <a:t>الدورة الدموية</a:t>
            </a:r>
            <a:r>
              <a:rPr lang="ar-IQ" b="1" u="sng" dirty="0">
                <a:latin typeface="Times New Roman"/>
                <a:ea typeface="Times New Roman"/>
              </a:rPr>
              <a:t> :</a:t>
            </a:r>
            <a:r>
              <a:rPr lang="ar-IQ" sz="2000" dirty="0">
                <a:latin typeface="Times New Roman"/>
                <a:ea typeface="Times New Roman"/>
              </a:rPr>
              <a:t>هي حركة الدم المستمرة في الجسم بواسطة الجهاز الدوري الذي يشمل القلب مصدر الطاقة المسببة لحركة الدم والاوعية الدموية المسؤولة عن نقل وتوزيع الدم على اجزاء </a:t>
            </a:r>
            <a:r>
              <a:rPr lang="ar-IQ" sz="2000" dirty="0" smtClean="0">
                <a:latin typeface="Times New Roman"/>
                <a:ea typeface="Times New Roman"/>
              </a:rPr>
              <a:t>الجسم </a:t>
            </a:r>
            <a:r>
              <a:rPr lang="ar-IQ" sz="2000" dirty="0">
                <a:latin typeface="Times New Roman"/>
                <a:ea typeface="Times New Roman"/>
              </a:rPr>
              <a:t>وبفضل ذلك تنال انسجة الجسم متطلباتها من الاوكسجين والمواد الغذائية في كل لحظة من لحظات الحياة .</a:t>
            </a:r>
            <a:endParaRPr lang="en-US" sz="1600" dirty="0">
              <a:latin typeface="Times New Roman"/>
              <a:ea typeface="Times New Roman"/>
            </a:endParaRPr>
          </a:p>
          <a:p>
            <a:pPr algn="just"/>
            <a:r>
              <a:rPr lang="ar-IQ" sz="2000" dirty="0">
                <a:latin typeface="Times New Roman"/>
                <a:ea typeface="Times New Roman"/>
              </a:rPr>
              <a:t>تحدث حركة الدم في الجسم داخل دائرة مغلقة يتحرك الدم خلالها نتيجة لاختلاف الضغط الناتج عن عمل القلب , وهناك دورتان للدم احدهما تسمى الدورة الكبرى والاخرى تسمى الدورة الصغرى .</a:t>
            </a:r>
            <a:endParaRPr lang="en-US" sz="1600" dirty="0">
              <a:latin typeface="Times New Roman"/>
              <a:ea typeface="Times New Roman"/>
            </a:endParaRPr>
          </a:p>
          <a:p>
            <a:pPr algn="just"/>
            <a:endParaRPr lang="en-US" sz="1600" dirty="0">
              <a:latin typeface="Times New Roman"/>
              <a:ea typeface="Times New Roman"/>
            </a:endParaRPr>
          </a:p>
          <a:p>
            <a:pPr algn="just"/>
            <a:r>
              <a:rPr lang="ar-IQ" sz="2000" b="1" u="sng" dirty="0">
                <a:latin typeface="Times New Roman"/>
                <a:ea typeface="Times New Roman"/>
              </a:rPr>
              <a:t>الدورة الكبرى</a:t>
            </a:r>
            <a:r>
              <a:rPr lang="ar-IQ" b="1" u="sng" dirty="0">
                <a:latin typeface="Times New Roman"/>
                <a:ea typeface="Times New Roman"/>
              </a:rPr>
              <a:t> </a:t>
            </a:r>
            <a:r>
              <a:rPr lang="ar-IQ" sz="1600" dirty="0">
                <a:latin typeface="Times New Roman"/>
                <a:ea typeface="Times New Roman"/>
              </a:rPr>
              <a:t>: </a:t>
            </a:r>
            <a:r>
              <a:rPr lang="ar-IQ" sz="2000" dirty="0">
                <a:latin typeface="Times New Roman"/>
                <a:ea typeface="Times New Roman"/>
              </a:rPr>
              <a:t>تبدأ في البطين الايسر الذي يدفع الدم المؤكسد ليأخذ طريقة ماراً بالشريان  الأورطي_ الشرايين _</a:t>
            </a:r>
            <a:r>
              <a:rPr lang="ar-IQ" sz="2000" dirty="0">
                <a:latin typeface="Times New Roman"/>
                <a:ea typeface="Times New Roman"/>
              </a:rPr>
              <a:t>والشرينات</a:t>
            </a:r>
            <a:r>
              <a:rPr lang="ar-IQ" sz="2000" dirty="0">
                <a:latin typeface="Times New Roman"/>
                <a:ea typeface="Times New Roman"/>
              </a:rPr>
              <a:t> _ الشعيرات الدموية _ </a:t>
            </a:r>
            <a:r>
              <a:rPr lang="ar-IQ" sz="2000" dirty="0">
                <a:latin typeface="Times New Roman"/>
                <a:ea typeface="Times New Roman"/>
              </a:rPr>
              <a:t>الوريدات</a:t>
            </a:r>
            <a:r>
              <a:rPr lang="ar-IQ" sz="2000" dirty="0">
                <a:latin typeface="Times New Roman"/>
                <a:ea typeface="Times New Roman"/>
              </a:rPr>
              <a:t> , الاوردة , ثم تنتهي الدورة في الوريد الاجوف الذي يصب الدم في الاذين الايمن ومن خلال جدران الشعيرات الدموية تتم عميلة التبادل بين الدم والانسجة حيث يعطي الدم الشرياني الاوكسجين ويحمل معه  </a:t>
            </a:r>
            <a:r>
              <a:rPr lang="en-US" sz="2000" dirty="0">
                <a:latin typeface="Times New Roman"/>
                <a:ea typeface="Times New Roman"/>
              </a:rPr>
              <a:t>CO2</a:t>
            </a:r>
            <a:r>
              <a:rPr lang="ar-IQ" sz="2000" dirty="0">
                <a:latin typeface="Times New Roman"/>
                <a:ea typeface="Times New Roman"/>
              </a:rPr>
              <a:t> .</a:t>
            </a:r>
            <a:endParaRPr lang="en-US" sz="1600" dirty="0">
              <a:latin typeface="Times New Roman"/>
              <a:ea typeface="Times New Roman"/>
            </a:endParaRPr>
          </a:p>
          <a:p>
            <a:pPr algn="just"/>
            <a:endParaRPr lang="en-US" sz="1600" dirty="0">
              <a:latin typeface="Times New Roman"/>
              <a:ea typeface="Times New Roman"/>
            </a:endParaRPr>
          </a:p>
          <a:p>
            <a:pPr algn="just"/>
            <a:r>
              <a:rPr lang="ar-IQ" sz="2000" b="1" u="sng" dirty="0">
                <a:latin typeface="Times New Roman"/>
                <a:ea typeface="Times New Roman"/>
              </a:rPr>
              <a:t>الدورة الصغرى</a:t>
            </a:r>
            <a:r>
              <a:rPr lang="ar-IQ" b="1" u="sng" dirty="0">
                <a:latin typeface="Times New Roman"/>
                <a:ea typeface="Times New Roman"/>
              </a:rPr>
              <a:t> : </a:t>
            </a:r>
            <a:r>
              <a:rPr lang="ar-IQ" sz="2000" dirty="0">
                <a:latin typeface="Times New Roman"/>
                <a:ea typeface="Times New Roman"/>
              </a:rPr>
              <a:t>تبدأ من البطين الايمن الذي يدفع الدم غير المؤكسد الى الشرايين الرئوية </a:t>
            </a:r>
            <a:r>
              <a:rPr lang="ar-IQ" sz="2000" dirty="0">
                <a:latin typeface="Times New Roman"/>
                <a:ea typeface="Times New Roman"/>
              </a:rPr>
              <a:t>فالشرينات</a:t>
            </a:r>
            <a:r>
              <a:rPr lang="ar-IQ" sz="2000" dirty="0">
                <a:latin typeface="Times New Roman"/>
                <a:ea typeface="Times New Roman"/>
              </a:rPr>
              <a:t> والشعيرات الدموية وتنتهي </a:t>
            </a:r>
            <a:r>
              <a:rPr lang="ar-IQ" sz="2000" dirty="0">
                <a:latin typeface="Times New Roman"/>
                <a:ea typeface="Times New Roman"/>
              </a:rPr>
              <a:t>بالاوردة</a:t>
            </a:r>
            <a:r>
              <a:rPr lang="ar-IQ" sz="2000" dirty="0">
                <a:latin typeface="Times New Roman"/>
                <a:ea typeface="Times New Roman"/>
              </a:rPr>
              <a:t> الرئوية التي تصب الدم في الاذين الايسر ويتخلص الدم في الشعيرات الدموية من ثاني اوكسيد الكربون ويحمل </a:t>
            </a:r>
            <a:r>
              <a:rPr lang="ar-IQ" sz="2000" dirty="0" smtClean="0">
                <a:latin typeface="Times New Roman"/>
                <a:ea typeface="Times New Roman"/>
              </a:rPr>
              <a:t>بالأوكسجين </a:t>
            </a:r>
            <a:r>
              <a:rPr lang="ar-IQ" sz="2000" dirty="0">
                <a:latin typeface="Times New Roman"/>
                <a:ea typeface="Times New Roman"/>
              </a:rPr>
              <a:t>.</a:t>
            </a:r>
            <a:r>
              <a:rPr lang="ar-IQ" sz="2400" dirty="0">
                <a:latin typeface="Times New Roman"/>
                <a:ea typeface="Times New Roman"/>
              </a:rPr>
              <a:t> </a:t>
            </a:r>
            <a:endParaRPr lang="en-US" sz="1600" dirty="0">
              <a:effectLst/>
              <a:latin typeface="Times New Roman"/>
              <a:ea typeface="Times New Roman"/>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51520"/>
            <a:ext cx="6480720" cy="8371523"/>
          </a:xfrm>
          <a:prstGeom prst="rect">
            <a:avLst/>
          </a:prstGeom>
        </p:spPr>
        <p:txBody>
          <a:bodyPr wrap="square">
            <a:spAutoFit/>
          </a:bodyPr>
          <a:lstStyle/>
          <a:p>
            <a:pPr algn="just"/>
            <a:r>
              <a:rPr lang="ar-IQ" sz="2000" b="1" dirty="0">
                <a:latin typeface="Times New Roman"/>
                <a:ea typeface="Times New Roman"/>
              </a:rPr>
              <a:t>تتخلص وظائف الجهاز القلبي الوعائي الاساسي من :-</a:t>
            </a:r>
            <a:endParaRPr lang="en-US" sz="1400" dirty="0">
              <a:latin typeface="Times New Roman"/>
              <a:ea typeface="Times New Roman"/>
            </a:endParaRPr>
          </a:p>
          <a:p>
            <a:pPr marL="342900" lvl="0" indent="-342900" algn="just">
              <a:buFont typeface="Symbol"/>
              <a:buChar char=""/>
            </a:pPr>
            <a:r>
              <a:rPr lang="ar-IQ" dirty="0"/>
              <a:t>نقل الاوكسجين الى الانسجة  وإزالة  المخلفات .</a:t>
            </a:r>
            <a:endParaRPr lang="en-US" dirty="0"/>
          </a:p>
          <a:p>
            <a:pPr marL="342900" lvl="0" indent="-342900" algn="just">
              <a:buFont typeface="Symbol"/>
              <a:buChar char=""/>
            </a:pPr>
            <a:r>
              <a:rPr lang="ar-IQ" dirty="0"/>
              <a:t>نقل المواد الغذائية الى الانسجة .</a:t>
            </a:r>
            <a:endParaRPr lang="en-US" dirty="0"/>
          </a:p>
          <a:p>
            <a:pPr marL="342900" lvl="0" indent="-342900" algn="just">
              <a:buFont typeface="Symbol"/>
              <a:buChar char=""/>
            </a:pPr>
            <a:r>
              <a:rPr lang="ar-IQ" dirty="0"/>
              <a:t>تنظيم درجة حرارة الجسم .</a:t>
            </a:r>
            <a:endParaRPr lang="en-US" dirty="0"/>
          </a:p>
          <a:p>
            <a:pPr algn="just"/>
            <a:r>
              <a:rPr lang="ar-IQ" dirty="0">
                <a:latin typeface="Times New Roman"/>
                <a:ea typeface="Times New Roman"/>
                <a:cs typeface="Arial"/>
              </a:rPr>
              <a:t> </a:t>
            </a:r>
            <a:endParaRPr lang="en-US" sz="1400" dirty="0">
              <a:latin typeface="Times New Roman"/>
              <a:ea typeface="Times New Roman"/>
            </a:endParaRPr>
          </a:p>
          <a:p>
            <a:pPr algn="just"/>
            <a:r>
              <a:rPr lang="ar-IQ" sz="2000" b="1" u="sng" dirty="0">
                <a:latin typeface="Times New Roman"/>
                <a:ea typeface="Times New Roman"/>
                <a:cs typeface="Arial"/>
              </a:rPr>
              <a:t>قلب الرياضي :</a:t>
            </a:r>
            <a:endParaRPr lang="en-US" sz="1400" dirty="0">
              <a:latin typeface="Times New Roman"/>
              <a:ea typeface="Times New Roman"/>
            </a:endParaRPr>
          </a:p>
          <a:p>
            <a:pPr algn="just"/>
            <a:r>
              <a:rPr lang="ar-IQ" sz="2000" dirty="0">
                <a:latin typeface="Times New Roman"/>
                <a:ea typeface="Times New Roman"/>
                <a:cs typeface="Arial"/>
              </a:rPr>
              <a:t>يقصد بالقلب الرياضي تلك الزيادة الفسيولوجية في القلب والناتجة عن التدريب الرياضي ومن اهم مؤشرات ارتفاع الحالة الوظيفية لعضلة القلب </a:t>
            </a:r>
            <a:endParaRPr lang="en-US" sz="1600" dirty="0">
              <a:latin typeface="Times New Roman"/>
              <a:ea typeface="Times New Roman"/>
            </a:endParaRPr>
          </a:p>
          <a:p>
            <a:pPr algn="just"/>
            <a:endParaRPr lang="en-US" sz="1600" dirty="0">
              <a:latin typeface="Times New Roman"/>
              <a:ea typeface="Times New Roman"/>
            </a:endParaRPr>
          </a:p>
          <a:p>
            <a:pPr marL="342900" lvl="0" indent="-342900" algn="just">
              <a:buFont typeface="+mj-lt"/>
              <a:buAutoNum type="arabicPeriod"/>
            </a:pPr>
            <a:r>
              <a:rPr lang="ar-IQ" sz="2000" dirty="0">
                <a:cs typeface="Arial"/>
              </a:rPr>
              <a:t>بطئ معدل القلب </a:t>
            </a:r>
            <a:endParaRPr lang="en-US" sz="2000" dirty="0"/>
          </a:p>
          <a:p>
            <a:pPr marL="342900" lvl="0" indent="-342900" algn="just">
              <a:buFont typeface="+mj-lt"/>
              <a:buAutoNum type="arabicPeriod"/>
            </a:pPr>
            <a:r>
              <a:rPr lang="ar-IQ" sz="2000" dirty="0">
                <a:cs typeface="Arial"/>
              </a:rPr>
              <a:t>انخفاض ضغط الدم </a:t>
            </a:r>
            <a:endParaRPr lang="en-US" sz="2000" dirty="0"/>
          </a:p>
          <a:p>
            <a:pPr marL="342900" lvl="0" indent="-342900" algn="just">
              <a:buFont typeface="+mj-lt"/>
              <a:buAutoNum type="arabicPeriod"/>
            </a:pPr>
            <a:r>
              <a:rPr lang="ar-IQ" sz="2000" dirty="0">
                <a:cs typeface="Arial"/>
              </a:rPr>
              <a:t>تضخم القلب </a:t>
            </a:r>
            <a:endParaRPr lang="en-US" sz="2000" dirty="0"/>
          </a:p>
          <a:p>
            <a:pPr algn="just"/>
            <a:r>
              <a:rPr lang="ar-IQ" sz="2000" dirty="0">
                <a:latin typeface="Times New Roman"/>
                <a:ea typeface="Times New Roman"/>
                <a:cs typeface="Arial"/>
              </a:rPr>
              <a:t>بالرغم من ان المؤشرات الثلاثة تعتبر مؤشرات فسيولوجية ايجابية الا ان ارتفاع الحالة التدريبية للرياضي نتيجة التدريب والتكيف الفسيولوجي لا يصاحب دائماً ظهور جميع هذه التغيرات على العكس من ذلك فقد تكون هذه التغيرات مؤشرات لحدوث تغيرات </a:t>
            </a:r>
            <a:r>
              <a:rPr lang="ar-IQ" sz="2000" dirty="0">
                <a:latin typeface="Times New Roman"/>
                <a:ea typeface="Times New Roman"/>
                <a:cs typeface="Arial"/>
              </a:rPr>
              <a:t>باثولوجية</a:t>
            </a:r>
            <a:r>
              <a:rPr lang="ar-IQ" sz="2000" dirty="0">
                <a:latin typeface="Times New Roman"/>
                <a:ea typeface="Times New Roman"/>
                <a:cs typeface="Arial"/>
              </a:rPr>
              <a:t> (مرضية) في عضلة القلب مما يجعل السؤال ما زال مطروحاً هل ظاهرة القلب ايجابية ام سلبية .</a:t>
            </a:r>
            <a:endParaRPr lang="en-US" sz="1600" dirty="0">
              <a:latin typeface="Times New Roman"/>
              <a:ea typeface="Times New Roman"/>
            </a:endParaRPr>
          </a:p>
          <a:p>
            <a:pPr marL="685800" algn="just"/>
            <a:r>
              <a:rPr lang="ar-IQ" sz="2000" dirty="0">
                <a:latin typeface="Times New Roman"/>
                <a:ea typeface="Times New Roman"/>
                <a:cs typeface="Arial"/>
              </a:rPr>
              <a:t>	</a:t>
            </a:r>
            <a:endParaRPr lang="en-US" sz="1400" dirty="0">
              <a:latin typeface="Times New Roman"/>
              <a:ea typeface="Times New Roman"/>
            </a:endParaRPr>
          </a:p>
          <a:p>
            <a:pPr algn="just"/>
            <a:r>
              <a:rPr lang="ar-IQ" sz="2000" b="1" u="sng" dirty="0">
                <a:latin typeface="Times New Roman"/>
                <a:ea typeface="Times New Roman"/>
                <a:cs typeface="Arial"/>
              </a:rPr>
              <a:t>ظاهرة بطئ معدل القلب :</a:t>
            </a:r>
            <a:endParaRPr lang="en-US" sz="1400" dirty="0">
              <a:latin typeface="Times New Roman"/>
              <a:ea typeface="Times New Roman"/>
            </a:endParaRPr>
          </a:p>
          <a:p>
            <a:pPr algn="just"/>
            <a:endParaRPr lang="en-US" sz="1400" dirty="0">
              <a:latin typeface="Times New Roman"/>
              <a:ea typeface="Times New Roman"/>
            </a:endParaRPr>
          </a:p>
          <a:p>
            <a:pPr algn="just"/>
            <a:r>
              <a:rPr lang="ar-IQ" dirty="0">
                <a:latin typeface="Times New Roman"/>
                <a:ea typeface="Times New Roman"/>
                <a:cs typeface="Arial"/>
              </a:rPr>
              <a:t>ظاهرة بطئ معدل القلب حتى 40 ضربة/ د  تعتبر اكثر المؤشرات المعبرة عنه ارتفاع الحالة الوظيفية للقلب .</a:t>
            </a:r>
            <a:endParaRPr lang="en-US" sz="1400" dirty="0">
              <a:latin typeface="Times New Roman"/>
              <a:ea typeface="Times New Roman"/>
            </a:endParaRPr>
          </a:p>
          <a:p>
            <a:pPr algn="just"/>
            <a:r>
              <a:rPr lang="ar-IQ" dirty="0">
                <a:latin typeface="Times New Roman"/>
                <a:ea typeface="Times New Roman"/>
                <a:cs typeface="Arial"/>
              </a:rPr>
              <a:t>سرعة الفحص الطبي الدقيق لتجنب اي تأثيرات سلبية للتدريب في حالة ما يكون معدل القلب 30- 40 ضربة / د</a:t>
            </a:r>
            <a:endParaRPr lang="en-US" sz="1400" dirty="0">
              <a:latin typeface="Times New Roman"/>
              <a:ea typeface="Times New Roman"/>
            </a:endParaRPr>
          </a:p>
          <a:p>
            <a:pPr algn="just"/>
            <a:r>
              <a:rPr lang="ar-IQ" dirty="0">
                <a:latin typeface="Times New Roman"/>
                <a:ea typeface="Times New Roman"/>
                <a:cs typeface="Arial"/>
              </a:rPr>
              <a:t>وليس شرطاً ان يكون هناك ارتباطاً بين بطئ معدل القلب والحالة التدريبية واتضح ان حوالي ثلث الرياضين الذين لديهم بطئ معدل القلب لم يتكيفوا بشكل جيد مع حمل التدريب وظهرت عليهم سرعة التعب والارق وفقد الشهية وغيرها </a:t>
            </a:r>
            <a:endParaRPr lang="en-US" sz="1400" dirty="0">
              <a:effectLst/>
              <a:latin typeface="Times New Roman"/>
              <a:ea typeface="Times New Roman"/>
            </a:endParaRPr>
          </a:p>
        </p:txBody>
      </p:sp>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179512"/>
            <a:ext cx="6624736" cy="8494633"/>
          </a:xfrm>
          <a:prstGeom prst="rect">
            <a:avLst/>
          </a:prstGeom>
          <a:noFill/>
        </p:spPr>
        <p:txBody>
          <a:bodyPr wrap="square" rtlCol="1">
            <a:spAutoFit/>
          </a:bodyPr>
          <a:lstStyle/>
          <a:p>
            <a:pPr algn="just"/>
            <a:r>
              <a:rPr lang="ar-IQ" sz="2800" b="1" u="sng" dirty="0">
                <a:latin typeface="Times New Roman"/>
                <a:ea typeface="Times New Roman"/>
                <a:cs typeface="Arial"/>
              </a:rPr>
              <a:t>ظاهرة تضخم عضلة القلب </a:t>
            </a:r>
            <a:endParaRPr lang="en-US" dirty="0">
              <a:latin typeface="Times New Roman"/>
              <a:ea typeface="Times New Roman"/>
            </a:endParaRPr>
          </a:p>
          <a:p>
            <a:pPr algn="just"/>
            <a:endParaRPr lang="en-US" dirty="0">
              <a:latin typeface="Times New Roman"/>
              <a:ea typeface="Times New Roman"/>
            </a:endParaRPr>
          </a:p>
          <a:p>
            <a:pPr algn="just"/>
            <a:r>
              <a:rPr lang="ar-IQ" sz="2400" dirty="0">
                <a:latin typeface="Times New Roman"/>
                <a:ea typeface="Times New Roman"/>
                <a:cs typeface="Arial"/>
              </a:rPr>
              <a:t>ليس حتماً ان تكون ظاهرة تضخم عضلة القلب مؤشراً للقلب الرياضي ، التشخيص الدقيق لتضم القلب يكون عن طريق الاشعة المقطعية . امكن </a:t>
            </a:r>
            <a:r>
              <a:rPr lang="ar-IQ" sz="2400" dirty="0" smtClean="0">
                <a:latin typeface="Times New Roman"/>
                <a:ea typeface="Times New Roman"/>
                <a:cs typeface="Arial"/>
              </a:rPr>
              <a:t>لمعظم </a:t>
            </a:r>
            <a:r>
              <a:rPr lang="ar-IQ" sz="2400" dirty="0">
                <a:latin typeface="Times New Roman"/>
                <a:ea typeface="Times New Roman"/>
                <a:cs typeface="Arial"/>
              </a:rPr>
              <a:t>الرياضين في الانشطة الرياضية في انشطة التحمل تحقيق مستويات رياضية عالية دون حدوث ظاهرة تضخم القلب .</a:t>
            </a:r>
            <a:endParaRPr lang="en-US" dirty="0">
              <a:latin typeface="Times New Roman"/>
              <a:ea typeface="Times New Roman"/>
            </a:endParaRPr>
          </a:p>
          <a:p>
            <a:pPr algn="just"/>
            <a:r>
              <a:rPr lang="ar-IQ" sz="2400" dirty="0">
                <a:latin typeface="Times New Roman"/>
                <a:ea typeface="Times New Roman"/>
                <a:cs typeface="Arial"/>
              </a:rPr>
              <a:t>نسبة حدوث تضخم القلب لدى الرياضيين في انشطة تتراوح ما بين 17- 50% من نتائج احدى الدراسات . واكتشف </a:t>
            </a:r>
            <a:r>
              <a:rPr lang="ar-IQ" sz="2400" dirty="0">
                <a:latin typeface="Times New Roman"/>
                <a:ea typeface="Times New Roman"/>
                <a:cs typeface="Arial"/>
              </a:rPr>
              <a:t>هينشن</a:t>
            </a:r>
            <a:r>
              <a:rPr lang="ar-IQ" sz="2400" dirty="0">
                <a:latin typeface="Times New Roman"/>
                <a:ea typeface="Times New Roman"/>
                <a:cs typeface="Arial"/>
              </a:rPr>
              <a:t> ظاهرة القلب الرياضي حيث وجدها لدى 26 رياضياً من بين 37 من متسابقي الانزلاق على الجليد</a:t>
            </a:r>
            <a:r>
              <a:rPr lang="ar-IQ" sz="2800" dirty="0">
                <a:latin typeface="Times New Roman"/>
                <a:ea typeface="Times New Roman"/>
                <a:cs typeface="Arial"/>
              </a:rPr>
              <a:t> .</a:t>
            </a:r>
            <a:endParaRPr lang="en-US" dirty="0">
              <a:latin typeface="Times New Roman"/>
              <a:ea typeface="Times New Roman"/>
            </a:endParaRPr>
          </a:p>
          <a:p>
            <a:pPr algn="just"/>
            <a:endParaRPr lang="en-US" dirty="0">
              <a:latin typeface="Times New Roman"/>
              <a:ea typeface="Times New Roman"/>
            </a:endParaRPr>
          </a:p>
          <a:p>
            <a:pPr algn="just"/>
            <a:r>
              <a:rPr lang="ar-IQ" sz="2800" b="1" u="sng" dirty="0">
                <a:latin typeface="Times New Roman"/>
                <a:ea typeface="Times New Roman"/>
                <a:cs typeface="Arial"/>
              </a:rPr>
              <a:t>أسباب تضخم قلب الرياضي :</a:t>
            </a:r>
            <a:endParaRPr lang="en-US" dirty="0">
              <a:latin typeface="Times New Roman"/>
              <a:ea typeface="Times New Roman"/>
            </a:endParaRPr>
          </a:p>
          <a:p>
            <a:pPr algn="just"/>
            <a:endParaRPr lang="en-US" dirty="0">
              <a:latin typeface="Times New Roman"/>
              <a:ea typeface="Times New Roman"/>
            </a:endParaRPr>
          </a:p>
          <a:p>
            <a:pPr marL="342900" lvl="0" indent="-342900">
              <a:buFont typeface="Symbol"/>
              <a:buChar char=""/>
            </a:pPr>
            <a:r>
              <a:rPr lang="ar-IQ" sz="2400" dirty="0">
                <a:cs typeface="Arial"/>
              </a:rPr>
              <a:t>قد تحدث اصابة القلب مرضياً عند التدريب او المنافسة بالرغم من وجود بؤر عدوى اللوزتين او الانفلونزا او نزلة المسالك التنفسية .</a:t>
            </a:r>
            <a:endParaRPr lang="en-US" sz="2400" dirty="0"/>
          </a:p>
          <a:p>
            <a:pPr marL="342900" lvl="0" indent="-342900">
              <a:buFont typeface="Symbol"/>
              <a:buChar char=""/>
            </a:pPr>
            <a:r>
              <a:rPr lang="ar-IQ" sz="2400" dirty="0">
                <a:cs typeface="Arial"/>
              </a:rPr>
              <a:t>زيادة استخدام الاحمال التدريبية التنافسية بدون تخطيط مناسب .</a:t>
            </a:r>
            <a:endParaRPr lang="en-US" sz="2400" dirty="0"/>
          </a:p>
          <a:p>
            <a:pPr marL="342900" lvl="0" indent="-342900">
              <a:buFont typeface="Symbol"/>
              <a:buChar char=""/>
            </a:pPr>
            <a:r>
              <a:rPr lang="ar-IQ" sz="2400" dirty="0">
                <a:cs typeface="Arial"/>
              </a:rPr>
              <a:t>زيادة الاحمال التدريبية المصاحبة ايضاً بأحمال ذهنية مثل التدريب اثناء الامتحانات .</a:t>
            </a:r>
            <a:endParaRPr lang="en-US" sz="2400" dirty="0"/>
          </a:p>
          <a:p>
            <a:pPr marL="342900" lvl="0" indent="-342900">
              <a:buFont typeface="Symbol"/>
              <a:buChar char=""/>
            </a:pPr>
            <a:r>
              <a:rPr lang="ar-IQ" sz="2400" dirty="0">
                <a:cs typeface="Arial"/>
              </a:rPr>
              <a:t>الاجهاد او التدريب الزائد .</a:t>
            </a:r>
            <a:endParaRPr lang="en-US" sz="2400" dirty="0"/>
          </a:p>
          <a:p>
            <a:pPr marL="342900" lvl="0" indent="-342900">
              <a:buFont typeface="Symbol"/>
              <a:buChar char=""/>
            </a:pPr>
            <a:r>
              <a:rPr lang="ar-IQ" sz="2400" dirty="0">
                <a:cs typeface="Arial"/>
              </a:rPr>
              <a:t>سوء تخطيط الاحمال التدريبية .</a:t>
            </a:r>
            <a:endParaRPr lang="en-US" sz="2400" dirty="0"/>
          </a:p>
          <a:p>
            <a:pPr marL="342900" lvl="0" indent="-342900">
              <a:buFont typeface="Symbol"/>
              <a:buChar char=""/>
            </a:pPr>
            <a:r>
              <a:rPr lang="ar-IQ" sz="2400" dirty="0">
                <a:cs typeface="Arial"/>
              </a:rPr>
              <a:t>الظروف الاخرى المختلفة التي تزيد الاصابة يتضخم القلب .</a:t>
            </a:r>
            <a:endParaRPr lang="en-US" sz="2400" dirty="0">
              <a:effectLst/>
            </a:endParaRPr>
          </a:p>
        </p:txBody>
      </p:sp>
    </p:spTree>
    <p:extLst>
      <p:ext uri="{BB962C8B-B14F-4D97-AF65-F5344CB8AC3E}">
        <p14:creationId xmlns:p14="http://schemas.microsoft.com/office/powerpoint/2010/main" val="10450157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60648" y="-36512"/>
            <a:ext cx="6552728" cy="8094524"/>
          </a:xfrm>
          <a:prstGeom prst="rect">
            <a:avLst/>
          </a:prstGeom>
          <a:noFill/>
        </p:spPr>
        <p:txBody>
          <a:bodyPr wrap="square" rtlCol="1">
            <a:spAutoFit/>
          </a:bodyPr>
          <a:lstStyle/>
          <a:p>
            <a:endParaRPr lang="ar-IQ" sz="1000" dirty="0"/>
          </a:p>
          <a:p>
            <a:pPr algn="just">
              <a:lnSpc>
                <a:spcPct val="150000"/>
              </a:lnSpc>
            </a:pPr>
            <a:r>
              <a:rPr lang="ar-IQ" sz="2800" b="1" u="sng" dirty="0">
                <a:latin typeface="Times New Roman"/>
                <a:ea typeface="Times New Roman"/>
                <a:cs typeface="Arial"/>
              </a:rPr>
              <a:t>توصيات للوقاية </a:t>
            </a:r>
            <a:r>
              <a:rPr lang="ar-IQ" sz="2800" b="1" u="sng" dirty="0" smtClean="0">
                <a:latin typeface="Times New Roman"/>
                <a:ea typeface="Times New Roman"/>
                <a:cs typeface="Arial"/>
              </a:rPr>
              <a:t>:</a:t>
            </a:r>
            <a:endParaRPr lang="en-US" dirty="0">
              <a:latin typeface="Times New Roman"/>
              <a:ea typeface="Times New Roman"/>
            </a:endParaRPr>
          </a:p>
          <a:p>
            <a:pPr marL="342900" lvl="0" indent="-342900" algn="just">
              <a:buFont typeface="Symbol"/>
              <a:buChar char=""/>
            </a:pPr>
            <a:r>
              <a:rPr lang="ar-IQ" sz="2600" dirty="0">
                <a:cs typeface="Arial"/>
              </a:rPr>
              <a:t>الاهتمام بصفة خاصة بالرياضيين الذين لديهم حالة تضخم القلب الفسيولوجي للوقاية من تحولها الى حالة مرضية .</a:t>
            </a:r>
            <a:endParaRPr lang="en-US" sz="2600" dirty="0"/>
          </a:p>
          <a:p>
            <a:pPr marL="342900" lvl="0" indent="-342900" algn="just">
              <a:buFont typeface="Symbol"/>
              <a:buChar char=""/>
            </a:pPr>
            <a:r>
              <a:rPr lang="ar-IQ" sz="2600" dirty="0">
                <a:cs typeface="Arial"/>
              </a:rPr>
              <a:t>يمكن التدريب والممارسة للرياضة لسنوات طويلة دون اكتشاف تضخم عضلة القلب لذا يلزم </a:t>
            </a:r>
            <a:r>
              <a:rPr lang="ar-IQ" sz="2600" dirty="0" smtClean="0">
                <a:cs typeface="Arial"/>
              </a:rPr>
              <a:t>التأكيد </a:t>
            </a:r>
            <a:r>
              <a:rPr lang="ar-IQ" sz="2600" dirty="0">
                <a:cs typeface="Arial"/>
              </a:rPr>
              <a:t>على استخدام الاشعة المقطعية في فحص القلب الدوري لدى الرياضيين .</a:t>
            </a:r>
            <a:endParaRPr lang="en-US" sz="2600" dirty="0"/>
          </a:p>
          <a:p>
            <a:pPr marL="342900" lvl="0" indent="-342900" algn="just">
              <a:buFont typeface="Symbol"/>
              <a:buChar char=""/>
            </a:pPr>
            <a:r>
              <a:rPr lang="ar-IQ" sz="2600" dirty="0">
                <a:cs typeface="Arial"/>
              </a:rPr>
              <a:t>اعطاء الرياضة فرصة كافية من الوقت للشفاء الكامل بعد الاصابات المرضية قبل السماح له بالتدريب او المنافسة .</a:t>
            </a:r>
            <a:endParaRPr lang="en-US" sz="2600" dirty="0"/>
          </a:p>
          <a:p>
            <a:pPr marL="342900" lvl="0" indent="-342900" algn="just">
              <a:buFont typeface="Symbol"/>
              <a:buChar char=""/>
            </a:pPr>
            <a:r>
              <a:rPr lang="ar-IQ" sz="2600" dirty="0">
                <a:cs typeface="Arial"/>
              </a:rPr>
              <a:t>علاج بؤر العدوى المزمنة اول بأول .</a:t>
            </a:r>
            <a:endParaRPr lang="en-US" sz="2600" dirty="0"/>
          </a:p>
          <a:p>
            <a:pPr marL="342900" lvl="0" indent="-342900" algn="just">
              <a:buFont typeface="Symbol"/>
              <a:buChar char=""/>
            </a:pPr>
            <a:r>
              <a:rPr lang="ar-IQ" sz="2600" dirty="0">
                <a:cs typeface="Arial"/>
              </a:rPr>
              <a:t>التخطيط السليم لحمل التدريب .</a:t>
            </a:r>
            <a:endParaRPr lang="en-US" sz="2600" dirty="0"/>
          </a:p>
          <a:p>
            <a:pPr marL="342900" lvl="0" indent="-342900" algn="just">
              <a:buFont typeface="Symbol"/>
              <a:buChar char=""/>
            </a:pPr>
            <a:r>
              <a:rPr lang="ar-IQ" sz="2600" dirty="0">
                <a:cs typeface="Arial"/>
              </a:rPr>
              <a:t>تجنب وصول الرياضي الى حالة الاجهاد أو التدريب الزائد.</a:t>
            </a:r>
            <a:endParaRPr lang="en-US" sz="2600" dirty="0"/>
          </a:p>
          <a:p>
            <a:pPr marL="342900" lvl="0" indent="-342900" algn="just">
              <a:buFont typeface="Symbol"/>
              <a:buChar char=""/>
            </a:pPr>
            <a:r>
              <a:rPr lang="ar-IQ" sz="2600" dirty="0">
                <a:cs typeface="Arial"/>
              </a:rPr>
              <a:t>الاهتمام </a:t>
            </a:r>
            <a:r>
              <a:rPr lang="ar-IQ" sz="2600" dirty="0" smtClean="0">
                <a:cs typeface="Arial"/>
              </a:rPr>
              <a:t>بالإحماء </a:t>
            </a:r>
            <a:r>
              <a:rPr lang="ar-IQ" sz="2600" dirty="0">
                <a:cs typeface="Arial"/>
              </a:rPr>
              <a:t>الجيد قبل اداء الاحمال البدنية العالية .</a:t>
            </a:r>
            <a:endParaRPr lang="en-US" sz="2600" dirty="0"/>
          </a:p>
          <a:p>
            <a:pPr marL="342900" lvl="0" indent="-342900" algn="just">
              <a:buFont typeface="Symbol"/>
              <a:buChar char=""/>
            </a:pPr>
            <a:r>
              <a:rPr lang="ar-IQ" sz="2600" dirty="0">
                <a:cs typeface="Arial"/>
              </a:rPr>
              <a:t>التدرج في حمل التدريب خلال استمرارية عملية التدريب وعدم استخدام الوثبات الكبيرة في زيادة حمل التدريب .</a:t>
            </a:r>
            <a:endParaRPr lang="en-US" sz="2600" dirty="0"/>
          </a:p>
          <a:p>
            <a:pPr marL="342900" lvl="0" indent="-342900" algn="just">
              <a:buFont typeface="Symbol"/>
              <a:buChar char=""/>
            </a:pPr>
            <a:r>
              <a:rPr lang="ar-IQ" sz="2600" dirty="0">
                <a:cs typeface="Arial"/>
              </a:rPr>
              <a:t>تطوير برامج اعداد المدربين وكليات التربية الرياضية بزيادة الساعات الدراسية للمناهج العلمية للعلوم البيولوجية المرتبطة بصحة الرياضي </a:t>
            </a:r>
            <a:r>
              <a:rPr lang="ar-IQ" sz="2600" dirty="0" smtClean="0">
                <a:cs typeface="Arial"/>
              </a:rPr>
              <a:t>.</a:t>
            </a:r>
            <a:endParaRPr lang="en-US" sz="2600" dirty="0"/>
          </a:p>
        </p:txBody>
      </p:sp>
    </p:spTree>
    <p:extLst>
      <p:ext uri="{BB962C8B-B14F-4D97-AF65-F5344CB8AC3E}">
        <p14:creationId xmlns:p14="http://schemas.microsoft.com/office/powerpoint/2010/main" val="427511273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218</TotalTime>
  <Words>772</Words>
  <Application>Microsoft Office PowerPoint</Application>
  <PresentationFormat>عرض على الشاشة (3:4)‏</PresentationFormat>
  <Paragraphs>102</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25</cp:revision>
  <dcterms:created xsi:type="dcterms:W3CDTF">2012-03-07T17:45:39Z</dcterms:created>
  <dcterms:modified xsi:type="dcterms:W3CDTF">2019-02-28T17:29:10Z</dcterms:modified>
</cp:coreProperties>
</file>