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7CC0FC2-126E-45B0-9889-7458EB5FFAEB}" type="datetimeFigureOut">
              <a:rPr lang="ar-IQ" smtClean="0"/>
              <a:t>10/12/1438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404847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7CC0FC2-126E-45B0-9889-7458EB5FFAEB}" type="datetimeFigureOut">
              <a:rPr lang="ar-IQ" smtClean="0"/>
              <a:t>10/12/1438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232478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7CC0FC2-126E-45B0-9889-7458EB5FFAEB}" type="datetimeFigureOut">
              <a:rPr lang="ar-IQ" smtClean="0"/>
              <a:t>10/12/1438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133571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7CC0FC2-126E-45B0-9889-7458EB5FFAEB}" type="datetimeFigureOut">
              <a:rPr lang="ar-IQ" smtClean="0"/>
              <a:t>10/12/1438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352217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C0FC2-126E-45B0-9889-7458EB5FFAEB}" type="datetimeFigureOut">
              <a:rPr lang="ar-IQ" smtClean="0"/>
              <a:t>10/12/1438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2542558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7CC0FC2-126E-45B0-9889-7458EB5FFAEB}" type="datetimeFigureOut">
              <a:rPr lang="ar-IQ" smtClean="0"/>
              <a:t>10/12/1438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1005549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7CC0FC2-126E-45B0-9889-7458EB5FFAEB}" type="datetimeFigureOut">
              <a:rPr lang="ar-IQ" smtClean="0"/>
              <a:t>10/12/1438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77214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7CC0FC2-126E-45B0-9889-7458EB5FFAEB}" type="datetimeFigureOut">
              <a:rPr lang="ar-IQ" smtClean="0"/>
              <a:t>10/12/1438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280873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C0FC2-126E-45B0-9889-7458EB5FFAEB}" type="datetimeFigureOut">
              <a:rPr lang="ar-IQ" smtClean="0"/>
              <a:t>10/12/1438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194830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C0FC2-126E-45B0-9889-7458EB5FFAEB}" type="datetimeFigureOut">
              <a:rPr lang="ar-IQ" smtClean="0"/>
              <a:t>10/12/1438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280103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C0FC2-126E-45B0-9889-7458EB5FFAEB}" type="datetimeFigureOut">
              <a:rPr lang="ar-IQ" smtClean="0"/>
              <a:t>10/12/1438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2C8650-4F1D-434F-A056-E73B60707408}" type="slidenum">
              <a:rPr lang="ar-IQ" smtClean="0"/>
              <a:t>‹#›</a:t>
            </a:fld>
            <a:endParaRPr lang="ar-IQ"/>
          </a:p>
        </p:txBody>
      </p:sp>
    </p:spTree>
    <p:extLst>
      <p:ext uri="{BB962C8B-B14F-4D97-AF65-F5344CB8AC3E}">
        <p14:creationId xmlns:p14="http://schemas.microsoft.com/office/powerpoint/2010/main" val="419545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7CC0FC2-126E-45B0-9889-7458EB5FFAEB}" type="datetimeFigureOut">
              <a:rPr lang="ar-IQ" smtClean="0"/>
              <a:t>10/12/1438</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2C8650-4F1D-434F-A056-E73B60707408}" type="slidenum">
              <a:rPr lang="ar-IQ" smtClean="0"/>
              <a:t>‹#›</a:t>
            </a:fld>
            <a:endParaRPr lang="ar-IQ"/>
          </a:p>
        </p:txBody>
      </p:sp>
    </p:spTree>
    <p:extLst>
      <p:ext uri="{BB962C8B-B14F-4D97-AF65-F5344CB8AC3E}">
        <p14:creationId xmlns:p14="http://schemas.microsoft.com/office/powerpoint/2010/main" val="515188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البيانات</a:t>
            </a:r>
            <a:endParaRPr lang="ar-IQ" dirty="0"/>
          </a:p>
        </p:txBody>
      </p:sp>
      <p:sp>
        <p:nvSpPr>
          <p:cNvPr id="3" name="Subtitle 2"/>
          <p:cNvSpPr>
            <a:spLocks noGrp="1"/>
          </p:cNvSpPr>
          <p:nvPr>
            <p:ph type="subTitle" idx="1"/>
          </p:nvPr>
        </p:nvSpPr>
        <p:spPr/>
        <p:txBody>
          <a:bodyPr/>
          <a:lstStyle/>
          <a:p>
            <a:r>
              <a:rPr lang="ar-IQ" dirty="0" smtClean="0"/>
              <a:t>  </a:t>
            </a:r>
            <a:endParaRPr lang="ar-IQ" dirty="0"/>
          </a:p>
        </p:txBody>
      </p:sp>
    </p:spTree>
    <p:extLst>
      <p:ext uri="{BB962C8B-B14F-4D97-AF65-F5344CB8AC3E}">
        <p14:creationId xmlns:p14="http://schemas.microsoft.com/office/powerpoint/2010/main" val="181971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تاريخ  نظرية البيانات</a:t>
            </a:r>
            <a:endParaRPr lang="ar-IQ" dirty="0"/>
          </a:p>
        </p:txBody>
      </p:sp>
      <p:sp>
        <p:nvSpPr>
          <p:cNvPr id="3" name="Content Placeholder 2"/>
          <p:cNvSpPr>
            <a:spLocks noGrp="1"/>
          </p:cNvSpPr>
          <p:nvPr>
            <p:ph idx="1"/>
          </p:nvPr>
        </p:nvSpPr>
        <p:spPr/>
        <p:txBody>
          <a:bodyPr/>
          <a:lstStyle/>
          <a:p>
            <a:pPr marL="0" indent="0">
              <a:buNone/>
            </a:pPr>
            <a:r>
              <a:rPr lang="ar-IQ" dirty="0" smtClean="0"/>
              <a:t>يعتبر اويلر اول من تطرق الى هذا العلم عام 1736 حول مسالة الجسور السبعة في مدينة كونيجزبيرج</a:t>
            </a:r>
          </a:p>
          <a:p>
            <a:pPr marL="0" indent="0">
              <a:buNone/>
            </a:pPr>
            <a:r>
              <a:rPr lang="ar-IQ" dirty="0" smtClean="0"/>
              <a:t> والانطلاق من منطقة ومحولة عبور الجسور السبعة والعودة الى نفس نقطة الانطلاق.</a:t>
            </a:r>
            <a:endParaRPr lang="ar-IQ" dirty="0"/>
          </a:p>
        </p:txBody>
      </p:sp>
    </p:spTree>
    <p:extLst>
      <p:ext uri="{BB962C8B-B14F-4D97-AF65-F5344CB8AC3E}">
        <p14:creationId xmlns:p14="http://schemas.microsoft.com/office/powerpoint/2010/main" val="164894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تعريفه</a:t>
            </a:r>
            <a:endParaRPr lang="ar-IQ" dirty="0"/>
          </a:p>
        </p:txBody>
      </p:sp>
      <p:sp>
        <p:nvSpPr>
          <p:cNvPr id="3" name="Content Placeholder 2"/>
          <p:cNvSpPr>
            <a:spLocks noGrp="1"/>
          </p:cNvSpPr>
          <p:nvPr>
            <p:ph idx="1"/>
          </p:nvPr>
        </p:nvSpPr>
        <p:spPr/>
        <p:txBody>
          <a:bodyPr/>
          <a:lstStyle/>
          <a:p>
            <a:r>
              <a:rPr lang="ar-IQ" dirty="0" smtClean="0"/>
              <a:t>رياضيا :تمثل مجموعة عناصر تددعى رؤؤس </a:t>
            </a:r>
            <a:r>
              <a:rPr lang="en-US" dirty="0" err="1" smtClean="0"/>
              <a:t>vertics</a:t>
            </a:r>
            <a:r>
              <a:rPr lang="ar-IQ" dirty="0" smtClean="0"/>
              <a:t> </a:t>
            </a:r>
          </a:p>
          <a:p>
            <a:pPr marL="0" indent="0">
              <a:buNone/>
            </a:pPr>
            <a:r>
              <a:rPr lang="ar-IQ" dirty="0" smtClean="0"/>
              <a:t>ومجموعة اضلاع تدعى حافات </a:t>
            </a:r>
            <a:r>
              <a:rPr lang="en-US" dirty="0" smtClean="0"/>
              <a:t>edges</a:t>
            </a:r>
            <a:r>
              <a:rPr lang="ar-IQ" dirty="0" smtClean="0"/>
              <a:t> تربط هذه الرؤؤس وقد تكون هذه الحافات موجهه (تحتوي اتجاه) او غير موجهه (لا تحتوي اتجاه</a:t>
            </a:r>
            <a:r>
              <a:rPr lang="ar-IQ" dirty="0" smtClean="0"/>
              <a:t>)       </a:t>
            </a:r>
            <a:r>
              <a:rPr lang="en-US" dirty="0" smtClean="0"/>
              <a:t>V1</a:t>
            </a:r>
            <a:endParaRPr lang="ar-IQ" dirty="0" smtClean="0"/>
          </a:p>
          <a:p>
            <a:pPr marL="0" indent="0">
              <a:buNone/>
            </a:pPr>
            <a:r>
              <a:rPr lang="en-US" dirty="0" smtClean="0"/>
              <a:t>      </a:t>
            </a:r>
            <a:r>
              <a:rPr lang="ar-IQ" dirty="0" smtClean="0"/>
              <a:t>               </a:t>
            </a:r>
            <a:endParaRPr lang="en-US" dirty="0" smtClean="0"/>
          </a:p>
          <a:p>
            <a:pPr marL="0" indent="0">
              <a:buNone/>
            </a:pPr>
            <a:r>
              <a:rPr lang="ar-IQ" dirty="0" smtClean="0"/>
              <a:t>            </a:t>
            </a:r>
            <a:r>
              <a:rPr lang="en-US" dirty="0" smtClean="0"/>
              <a:t>V2                       V3</a:t>
            </a:r>
            <a:endParaRPr lang="ar-IQ" dirty="0"/>
          </a:p>
        </p:txBody>
      </p:sp>
      <p:cxnSp>
        <p:nvCxnSpPr>
          <p:cNvPr id="5" name="Straight Arrow Connector 4"/>
          <p:cNvCxnSpPr/>
          <p:nvPr/>
        </p:nvCxnSpPr>
        <p:spPr>
          <a:xfrm flipH="1">
            <a:off x="4716016" y="3645024"/>
            <a:ext cx="57606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292080" y="3645024"/>
            <a:ext cx="1584176"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4788024" y="4581128"/>
            <a:ext cx="2088232"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165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تطبيقات نظرية البيانات</a:t>
            </a:r>
            <a:endParaRPr lang="ar-IQ" dirty="0"/>
          </a:p>
        </p:txBody>
      </p:sp>
      <p:sp>
        <p:nvSpPr>
          <p:cNvPr id="3" name="Content Placeholder 2"/>
          <p:cNvSpPr>
            <a:spLocks noGrp="1"/>
          </p:cNvSpPr>
          <p:nvPr>
            <p:ph idx="1"/>
          </p:nvPr>
        </p:nvSpPr>
        <p:spPr/>
        <p:txBody>
          <a:bodyPr/>
          <a:lstStyle/>
          <a:p>
            <a:r>
              <a:rPr lang="ar-IQ" dirty="0" smtClean="0"/>
              <a:t> قد تكون العقد مدن والحافات هي الطرق التي تصل بين  المدن</a:t>
            </a:r>
          </a:p>
          <a:p>
            <a:r>
              <a:rPr lang="ar-IQ" dirty="0" smtClean="0"/>
              <a:t>قد نمثل نظام المطارات في نظرية البيانات حيث كل راس هو مطار وبين كل مطارين (راسين) توجد حافة (اذا وجدت رحلة بين المطارين بصورة مباشرة) .</a:t>
            </a:r>
          </a:p>
          <a:p>
            <a:pPr marL="0" indent="0">
              <a:buNone/>
            </a:pPr>
            <a:r>
              <a:rPr lang="ar-IQ" dirty="0" smtClean="0"/>
              <a:t>وقد تمثل الحافة الكلفة او المسافة بين المطارين او الوقت ودائما نفضل اقل كلفة او اقل وقت</a:t>
            </a:r>
            <a:endParaRPr lang="ar-IQ" dirty="0"/>
          </a:p>
        </p:txBody>
      </p:sp>
    </p:spTree>
    <p:extLst>
      <p:ext uri="{BB962C8B-B14F-4D97-AF65-F5344CB8AC3E}">
        <p14:creationId xmlns:p14="http://schemas.microsoft.com/office/powerpoint/2010/main" val="1694932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a:t>
            </a:r>
            <a:endParaRPr lang="ar-IQ" dirty="0"/>
          </a:p>
        </p:txBody>
      </p:sp>
      <p:sp>
        <p:nvSpPr>
          <p:cNvPr id="3" name="Content Placeholder 2"/>
          <p:cNvSpPr>
            <a:spLocks noGrp="1"/>
          </p:cNvSpPr>
          <p:nvPr>
            <p:ph idx="1"/>
          </p:nvPr>
        </p:nvSpPr>
        <p:spPr/>
        <p:txBody>
          <a:bodyPr/>
          <a:lstStyle/>
          <a:p>
            <a:r>
              <a:rPr lang="en-US" dirty="0" smtClean="0"/>
              <a:t>V2</a:t>
            </a:r>
            <a:r>
              <a:rPr lang="ar-IQ" dirty="0" smtClean="0"/>
              <a:t>                                     </a:t>
            </a:r>
            <a:r>
              <a:rPr lang="en-US" dirty="0" smtClean="0"/>
              <a:t>V1 </a:t>
            </a:r>
          </a:p>
          <a:p>
            <a:pPr marL="0" indent="0">
              <a:buNone/>
            </a:pPr>
            <a:r>
              <a:rPr lang="ar-IQ" dirty="0" smtClean="0"/>
              <a:t> 1       2                                 4</a:t>
            </a:r>
          </a:p>
          <a:p>
            <a:pPr marL="0" indent="0">
              <a:buNone/>
            </a:pPr>
            <a:endParaRPr lang="ar-IQ" dirty="0"/>
          </a:p>
          <a:p>
            <a:pPr marL="0" indent="0">
              <a:buNone/>
            </a:pPr>
            <a:r>
              <a:rPr lang="en-US" dirty="0" smtClean="0"/>
              <a:t>V5</a:t>
            </a:r>
            <a:r>
              <a:rPr lang="ar-IQ" dirty="0" smtClean="0"/>
              <a:t>          </a:t>
            </a:r>
            <a:r>
              <a:rPr lang="en-US" dirty="0" smtClean="0"/>
              <a:t>V4</a:t>
            </a:r>
            <a:r>
              <a:rPr lang="ar-IQ" dirty="0" smtClean="0"/>
              <a:t>                         </a:t>
            </a:r>
            <a:r>
              <a:rPr lang="en-US" dirty="0" smtClean="0"/>
              <a:t>V3</a:t>
            </a:r>
            <a:r>
              <a:rPr lang="ar-IQ" dirty="0" smtClean="0"/>
              <a:t>  </a:t>
            </a:r>
          </a:p>
          <a:p>
            <a:pPr marL="0" indent="0">
              <a:buNone/>
            </a:pPr>
            <a:r>
              <a:rPr lang="ar-IQ" dirty="0"/>
              <a:t> </a:t>
            </a:r>
            <a:r>
              <a:rPr lang="ar-IQ" dirty="0" smtClean="0"/>
              <a:t>   </a:t>
            </a:r>
          </a:p>
          <a:p>
            <a:pPr marL="0" indent="0">
              <a:buNone/>
            </a:pPr>
            <a:r>
              <a:rPr lang="ar-IQ" dirty="0" smtClean="0"/>
              <a:t>2             4                              5 </a:t>
            </a:r>
            <a:endParaRPr lang="ar-IQ" dirty="0"/>
          </a:p>
          <a:p>
            <a:pPr marL="0" indent="0">
              <a:buNone/>
            </a:pPr>
            <a:r>
              <a:rPr lang="ar-IQ" dirty="0" smtClean="0"/>
              <a:t>        </a:t>
            </a:r>
            <a:r>
              <a:rPr lang="en-US" dirty="0" smtClean="0"/>
              <a:t>V7</a:t>
            </a:r>
            <a:r>
              <a:rPr lang="ar-IQ" dirty="0" smtClean="0"/>
              <a:t>             1            </a:t>
            </a:r>
            <a:r>
              <a:rPr lang="en-US" dirty="0" smtClean="0"/>
              <a:t>V6</a:t>
            </a:r>
            <a:r>
              <a:rPr lang="ar-IQ" dirty="0" smtClean="0"/>
              <a:t> </a:t>
            </a:r>
            <a:endParaRPr lang="ar-IQ" dirty="0"/>
          </a:p>
        </p:txBody>
      </p:sp>
      <p:cxnSp>
        <p:nvCxnSpPr>
          <p:cNvPr id="5" name="Straight Arrow Connector 4"/>
          <p:cNvCxnSpPr/>
          <p:nvPr/>
        </p:nvCxnSpPr>
        <p:spPr>
          <a:xfrm>
            <a:off x="3707904" y="1844824"/>
            <a:ext cx="40324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491880" y="1916832"/>
            <a:ext cx="216024"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491880" y="3789040"/>
            <a:ext cx="72008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4211960" y="5229200"/>
            <a:ext cx="295232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211960" y="3789040"/>
            <a:ext cx="2304256"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516216" y="3789040"/>
            <a:ext cx="648072"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588224" y="2060848"/>
            <a:ext cx="1152128" cy="1728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740352" y="2060848"/>
            <a:ext cx="792088"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7380312" y="3429000"/>
            <a:ext cx="1152128"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6516216" y="3645024"/>
            <a:ext cx="180020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3599892" y="3717032"/>
            <a:ext cx="2916324"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741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اقصر الطرق مثلا من </a:t>
            </a:r>
            <a:r>
              <a:rPr lang="en-US" dirty="0" smtClean="0"/>
              <a:t>V1 </a:t>
            </a:r>
            <a:r>
              <a:rPr lang="ar-IQ" dirty="0" smtClean="0"/>
              <a:t> الى </a:t>
            </a:r>
            <a:r>
              <a:rPr lang="en-US" dirty="0" smtClean="0"/>
              <a:t>V6</a:t>
            </a:r>
            <a:r>
              <a:rPr lang="ar-IQ" dirty="0" smtClean="0"/>
              <a:t> طوله 6 هو</a:t>
            </a:r>
          </a:p>
          <a:p>
            <a:pPr marL="0" indent="0">
              <a:buNone/>
            </a:pPr>
            <a:r>
              <a:rPr lang="en-US" dirty="0" smtClean="0"/>
              <a:t>V1,V2,V7,V6</a:t>
            </a:r>
            <a:endParaRPr lang="ar-IQ" dirty="0"/>
          </a:p>
        </p:txBody>
      </p:sp>
    </p:spTree>
    <p:extLst>
      <p:ext uri="{BB962C8B-B14F-4D97-AF65-F5344CB8AC3E}">
        <p14:creationId xmlns:p14="http://schemas.microsoft.com/office/powerpoint/2010/main" val="1334494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تحليل الشبكات الاجتماعيه :ويعرض تحليل الشبكات الاجتماعية العلاقات الاجتماعية من حيث نظرية البيانات مثلا الصداقة والقرابة وغيرها حيث تمثل الافراد  بعقد(رؤؤس) فاذا كانت العلاقة (صداقة) تكون الحافة موجبة واذا كانت العلاقة(كراهية) تكون الحافة سالبة</a:t>
            </a:r>
          </a:p>
          <a:p>
            <a:r>
              <a:rPr lang="ar-IQ" dirty="0" smtClean="0"/>
              <a:t>شبكات التواصل :مثلا </a:t>
            </a:r>
            <a:r>
              <a:rPr lang="en-US" dirty="0" err="1" smtClean="0"/>
              <a:t>facebook,twitter</a:t>
            </a:r>
            <a:r>
              <a:rPr lang="en-US" dirty="0" smtClean="0"/>
              <a:t> </a:t>
            </a:r>
            <a:r>
              <a:rPr lang="ar-IQ" dirty="0" smtClean="0"/>
              <a:t> التي تجمع اكثر من 800 مليون مستخدم وهي ليست على مستوى الاصدقاء والاقارب بل على مستوى رجال الاعمال </a:t>
            </a:r>
          </a:p>
          <a:p>
            <a:r>
              <a:rPr lang="ar-IQ" dirty="0" smtClean="0"/>
              <a:t>كذلك نستخدم نظرية البيانات في توزيع الخدمات الاساسية باقل عدد ممكن من التقاطعات</a:t>
            </a:r>
            <a:endParaRPr lang="ar-IQ" dirty="0"/>
          </a:p>
        </p:txBody>
      </p:sp>
    </p:spTree>
    <p:extLst>
      <p:ext uri="{BB962C8B-B14F-4D97-AF65-F5344CB8AC3E}">
        <p14:creationId xmlns:p14="http://schemas.microsoft.com/office/powerpoint/2010/main" val="126793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علاقة نظرية البيانات مع تمثيل الاسماء</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 مثلا : الغفار  </a:t>
            </a:r>
          </a:p>
          <a:p>
            <a:pPr marL="0" indent="0">
              <a:buNone/>
            </a:pPr>
            <a:r>
              <a:rPr lang="ar-IQ" dirty="0"/>
              <a:t> </a:t>
            </a:r>
            <a:r>
              <a:rPr lang="ar-IQ" dirty="0" smtClean="0"/>
              <a:t>     الاحرف هي :ا    ل      غ     ف      ر</a:t>
            </a:r>
          </a:p>
          <a:p>
            <a:pPr marL="0" indent="0">
              <a:buNone/>
            </a:pPr>
            <a:endParaRPr lang="ar-IQ" dirty="0"/>
          </a:p>
          <a:p>
            <a:pPr marL="0" indent="0">
              <a:buNone/>
            </a:pPr>
            <a:endParaRPr lang="ar-IQ" dirty="0" smtClean="0"/>
          </a:p>
          <a:p>
            <a:pPr marL="0" indent="0">
              <a:buNone/>
            </a:pPr>
            <a:r>
              <a:rPr lang="ar-IQ" dirty="0"/>
              <a:t> </a:t>
            </a:r>
            <a:r>
              <a:rPr lang="ar-IQ" dirty="0" smtClean="0"/>
              <a:t>           ×ا  </a:t>
            </a:r>
            <a:r>
              <a:rPr lang="ar-IQ" dirty="0" smtClean="0"/>
              <a:t>1     </a:t>
            </a:r>
            <a:r>
              <a:rPr lang="ar-IQ" dirty="0" smtClean="0"/>
              <a:t>×ل</a:t>
            </a:r>
          </a:p>
          <a:p>
            <a:pPr marL="0" indent="0">
              <a:buNone/>
            </a:pPr>
            <a:r>
              <a:rPr lang="ar-IQ" dirty="0"/>
              <a:t> </a:t>
            </a:r>
            <a:r>
              <a:rPr lang="ar-IQ" dirty="0" smtClean="0"/>
              <a:t>          </a:t>
            </a:r>
            <a:r>
              <a:rPr lang="ar-IQ" dirty="0" smtClean="0"/>
              <a:t>5       ×</a:t>
            </a:r>
            <a:r>
              <a:rPr lang="ar-IQ" dirty="0" smtClean="0"/>
              <a:t>غ             ×ف </a:t>
            </a:r>
          </a:p>
          <a:p>
            <a:pPr marL="0" indent="0">
              <a:buNone/>
            </a:pPr>
            <a:r>
              <a:rPr lang="ar-IQ" dirty="0"/>
              <a:t> </a:t>
            </a:r>
            <a:r>
              <a:rPr lang="ar-IQ" dirty="0" smtClean="0"/>
              <a:t>    ×ر</a:t>
            </a:r>
          </a:p>
          <a:p>
            <a:pPr marL="0" indent="0">
              <a:buNone/>
            </a:pPr>
            <a:r>
              <a:rPr lang="ar-IQ" dirty="0" smtClean="0"/>
              <a:t>4</a:t>
            </a:r>
            <a:endParaRPr lang="ar-IQ" dirty="0"/>
          </a:p>
          <a:p>
            <a:pPr marL="0" indent="0">
              <a:buNone/>
            </a:pPr>
            <a:r>
              <a:rPr lang="ar-IQ" dirty="0" smtClean="0"/>
              <a:t>        </a:t>
            </a:r>
            <a:endParaRPr lang="ar-IQ" dirty="0"/>
          </a:p>
        </p:txBody>
      </p:sp>
      <p:cxnSp>
        <p:nvCxnSpPr>
          <p:cNvPr id="5" name="Straight Arrow Connector 4"/>
          <p:cNvCxnSpPr/>
          <p:nvPr/>
        </p:nvCxnSpPr>
        <p:spPr>
          <a:xfrm flipH="1">
            <a:off x="6228184" y="3573016"/>
            <a:ext cx="936104"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228184" y="3645024"/>
            <a:ext cx="468052"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004048" y="4077072"/>
            <a:ext cx="158417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004048" y="4077072"/>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7164288" y="3645024"/>
            <a:ext cx="79208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004048" y="4077072"/>
            <a:ext cx="1224136"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6228184" y="5517232"/>
            <a:ext cx="25202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8460432" y="3573016"/>
            <a:ext cx="288032"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6948264" y="3645024"/>
            <a:ext cx="15121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0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علاقة نظرية البيانات بالزمر</a:t>
            </a:r>
            <a:endParaRPr lang="ar-IQ" dirty="0"/>
          </a:p>
        </p:txBody>
      </p:sp>
      <p:sp>
        <p:nvSpPr>
          <p:cNvPr id="3" name="Content Placeholder 2"/>
          <p:cNvSpPr>
            <a:spLocks noGrp="1"/>
          </p:cNvSpPr>
          <p:nvPr>
            <p:ph idx="1"/>
          </p:nvPr>
        </p:nvSpPr>
        <p:spPr/>
        <p:txBody>
          <a:bodyPr/>
          <a:lstStyle/>
          <a:p>
            <a:r>
              <a:rPr lang="ar-IQ" dirty="0" smtClean="0"/>
              <a:t>مثلا لكي نمثل   </a:t>
            </a:r>
            <a:r>
              <a:rPr lang="en-US" dirty="0" smtClean="0"/>
              <a:t>Z 6</a:t>
            </a:r>
            <a:r>
              <a:rPr lang="ar-IQ" dirty="0" smtClean="0"/>
              <a:t> في نظرية البيانات </a:t>
            </a:r>
          </a:p>
          <a:p>
            <a:pPr marL="0" indent="0" algn="l">
              <a:buNone/>
            </a:pPr>
            <a:r>
              <a:rPr lang="en-US" dirty="0" smtClean="0"/>
              <a:t>Z6 ={0,1,2,3,4,5}     </a:t>
            </a:r>
          </a:p>
          <a:p>
            <a:pPr marL="0" indent="0">
              <a:buNone/>
            </a:pPr>
            <a:r>
              <a:rPr lang="en-US" dirty="0" smtClean="0"/>
              <a:t>0</a:t>
            </a:r>
            <a:r>
              <a:rPr lang="ar-IQ" dirty="0" smtClean="0"/>
              <a:t>              1         2</a:t>
            </a:r>
          </a:p>
          <a:p>
            <a:pPr marL="0" indent="0">
              <a:buNone/>
            </a:pPr>
            <a:r>
              <a:rPr lang="ar-IQ" dirty="0"/>
              <a:t> </a:t>
            </a:r>
            <a:r>
              <a:rPr lang="ar-IQ" dirty="0" smtClean="0"/>
              <a:t>    3          4        5</a:t>
            </a:r>
            <a:endParaRPr lang="en-US" dirty="0" smtClean="0"/>
          </a:p>
          <a:p>
            <a:pPr marL="0" indent="0">
              <a:buNone/>
            </a:pPr>
            <a:endParaRPr lang="en-US" dirty="0"/>
          </a:p>
          <a:p>
            <a:pPr marL="0" indent="0">
              <a:buNone/>
            </a:pPr>
            <a:r>
              <a:rPr lang="en-US" dirty="0" smtClean="0"/>
              <a:t>      </a:t>
            </a:r>
          </a:p>
          <a:p>
            <a:pPr marL="0" indent="0" algn="l">
              <a:buNone/>
            </a:pPr>
            <a:endParaRPr lang="ar-IQ" dirty="0" smtClean="0"/>
          </a:p>
          <a:p>
            <a:pPr marL="0" indent="0" algn="l">
              <a:buNone/>
            </a:pPr>
            <a:endParaRPr lang="ar-IQ" dirty="0"/>
          </a:p>
        </p:txBody>
      </p:sp>
    </p:spTree>
    <p:extLst>
      <p:ext uri="{BB962C8B-B14F-4D97-AF65-F5344CB8AC3E}">
        <p14:creationId xmlns:p14="http://schemas.microsoft.com/office/powerpoint/2010/main" val="401514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302</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نظرية البيانات</vt:lpstr>
      <vt:lpstr>تاريخ  نظرية البيانات</vt:lpstr>
      <vt:lpstr>تعريفه</vt:lpstr>
      <vt:lpstr>تطبيقات نظرية البيانات</vt:lpstr>
      <vt:lpstr>     </vt:lpstr>
      <vt:lpstr>PowerPoint Presentation</vt:lpstr>
      <vt:lpstr>PowerPoint Presentation</vt:lpstr>
      <vt:lpstr>علاقة نظرية البيانات مع تمثيل الاسماء</vt:lpstr>
      <vt:lpstr>علاقة نظرية البيانات بالزمر</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البيانات</dc:title>
  <dc:creator>LAITH</dc:creator>
  <cp:lastModifiedBy>LAITH</cp:lastModifiedBy>
  <cp:revision>13</cp:revision>
  <dcterms:created xsi:type="dcterms:W3CDTF">2017-08-29T19:12:25Z</dcterms:created>
  <dcterms:modified xsi:type="dcterms:W3CDTF">2017-09-01T20:19:55Z</dcterms:modified>
</cp:coreProperties>
</file>