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88"/>
  </p:notesMasterIdLst>
  <p:sldIdLst>
    <p:sldId id="329" r:id="rId2"/>
    <p:sldId id="330" r:id="rId3"/>
    <p:sldId id="331" r:id="rId4"/>
    <p:sldId id="257" r:id="rId5"/>
    <p:sldId id="332" r:id="rId6"/>
    <p:sldId id="333" r:id="rId7"/>
    <p:sldId id="259" r:id="rId8"/>
    <p:sldId id="334" r:id="rId9"/>
    <p:sldId id="328" r:id="rId10"/>
    <p:sldId id="335" r:id="rId11"/>
    <p:sldId id="336" r:id="rId12"/>
    <p:sldId id="261" r:id="rId13"/>
    <p:sldId id="262" r:id="rId14"/>
    <p:sldId id="337" r:id="rId15"/>
    <p:sldId id="263" r:id="rId16"/>
    <p:sldId id="338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339" r:id="rId30"/>
    <p:sldId id="276" r:id="rId31"/>
    <p:sldId id="277" r:id="rId32"/>
    <p:sldId id="278" r:id="rId33"/>
    <p:sldId id="279" r:id="rId34"/>
    <p:sldId id="281" r:id="rId35"/>
    <p:sldId id="282" r:id="rId36"/>
    <p:sldId id="283" r:id="rId37"/>
    <p:sldId id="284" r:id="rId38"/>
    <p:sldId id="285" r:id="rId39"/>
    <p:sldId id="286" r:id="rId40"/>
    <p:sldId id="289" r:id="rId41"/>
    <p:sldId id="290" r:id="rId42"/>
    <p:sldId id="340" r:id="rId43"/>
    <p:sldId id="291" r:id="rId44"/>
    <p:sldId id="341" r:id="rId45"/>
    <p:sldId id="292" r:id="rId46"/>
    <p:sldId id="293" r:id="rId47"/>
    <p:sldId id="294" r:id="rId48"/>
    <p:sldId id="342" r:id="rId49"/>
    <p:sldId id="295" r:id="rId50"/>
    <p:sldId id="343" r:id="rId51"/>
    <p:sldId id="296" r:id="rId52"/>
    <p:sldId id="297" r:id="rId53"/>
    <p:sldId id="298" r:id="rId54"/>
    <p:sldId id="344" r:id="rId55"/>
    <p:sldId id="299" r:id="rId56"/>
    <p:sldId id="300" r:id="rId57"/>
    <p:sldId id="301" r:id="rId58"/>
    <p:sldId id="302" r:id="rId59"/>
    <p:sldId id="303" r:id="rId60"/>
    <p:sldId id="304" r:id="rId61"/>
    <p:sldId id="305" r:id="rId62"/>
    <p:sldId id="306" r:id="rId63"/>
    <p:sldId id="345" r:id="rId64"/>
    <p:sldId id="307" r:id="rId65"/>
    <p:sldId id="346" r:id="rId66"/>
    <p:sldId id="308" r:id="rId67"/>
    <p:sldId id="309" r:id="rId68"/>
    <p:sldId id="310" r:id="rId69"/>
    <p:sldId id="311" r:id="rId70"/>
    <p:sldId id="312" r:id="rId71"/>
    <p:sldId id="313" r:id="rId72"/>
    <p:sldId id="314" r:id="rId73"/>
    <p:sldId id="325" r:id="rId74"/>
    <p:sldId id="315" r:id="rId75"/>
    <p:sldId id="316" r:id="rId76"/>
    <p:sldId id="317" r:id="rId77"/>
    <p:sldId id="318" r:id="rId78"/>
    <p:sldId id="326" r:id="rId79"/>
    <p:sldId id="319" r:id="rId80"/>
    <p:sldId id="320" r:id="rId81"/>
    <p:sldId id="347" r:id="rId82"/>
    <p:sldId id="321" r:id="rId83"/>
    <p:sldId id="322" r:id="rId84"/>
    <p:sldId id="327" r:id="rId85"/>
    <p:sldId id="348" r:id="rId86"/>
    <p:sldId id="323" r:id="rId8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FF33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3088" autoAdjust="0"/>
    <p:restoredTop sz="89427" autoAdjust="0"/>
  </p:normalViewPr>
  <p:slideViewPr>
    <p:cSldViewPr snapToGrid="0">
      <p:cViewPr varScale="1">
        <p:scale>
          <a:sx n="65" d="100"/>
          <a:sy n="65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034"/>
    </p:cViewPr>
  </p:sorterViewPr>
  <p:notesViewPr>
    <p:cSldViewPr snapToGrid="0">
      <p:cViewPr varScale="1">
        <p:scale>
          <a:sx n="56" d="100"/>
          <a:sy n="56" d="100"/>
        </p:scale>
        <p:origin x="-1776" y="-102"/>
      </p:cViewPr>
      <p:guideLst>
        <p:guide orient="horz" pos="2880"/>
        <p:guide pos="2160"/>
      </p:guideLst>
    </p:cSldViewPr>
  </p:notesViewPr>
  <p:gridSpacing cx="73737788" cy="7373778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notesMaster" Target="notesMasters/notesMaster1.xml"/><Relationship Id="rId9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208CD9-667C-4650-A385-BE241E6254CF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9EFC014-4A38-4605-BD37-231A372C6D0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34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35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51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53</a:t>
            </a:fld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EFC014-4A38-4605-BD37-231A372C6D05}" type="slidenum">
              <a:rPr lang="ar-IQ" smtClean="0"/>
              <a:pPr/>
              <a:t>54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3E0EF9-4901-4DB5-837C-4005D94679DD}" type="datetimeFigureOut">
              <a:rPr lang="ar-IQ" smtClean="0"/>
              <a:pPr/>
              <a:t>17/06/1439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6698DE-C24B-4DAF-B7B7-379E3C12483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13" Type="http://schemas.openxmlformats.org/officeDocument/2006/relationships/slide" Target="slide43.xml"/><Relationship Id="rId18" Type="http://schemas.openxmlformats.org/officeDocument/2006/relationships/slide" Target="slide2.xml"/><Relationship Id="rId3" Type="http://schemas.openxmlformats.org/officeDocument/2006/relationships/slide" Target="slide5.xml"/><Relationship Id="rId7" Type="http://schemas.openxmlformats.org/officeDocument/2006/relationships/slide" Target="slide25.xml"/><Relationship Id="rId12" Type="http://schemas.openxmlformats.org/officeDocument/2006/relationships/slide" Target="slide40.xml"/><Relationship Id="rId17" Type="http://schemas.openxmlformats.org/officeDocument/2006/relationships/slide" Target="slide3.xml"/><Relationship Id="rId2" Type="http://schemas.openxmlformats.org/officeDocument/2006/relationships/slide" Target="slide4.xml"/><Relationship Id="rId16" Type="http://schemas.openxmlformats.org/officeDocument/2006/relationships/slide" Target="slide5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11" Type="http://schemas.openxmlformats.org/officeDocument/2006/relationships/slide" Target="slide35.xml"/><Relationship Id="rId5" Type="http://schemas.openxmlformats.org/officeDocument/2006/relationships/slide" Target="slide13.xml"/><Relationship Id="rId15" Type="http://schemas.openxmlformats.org/officeDocument/2006/relationships/slide" Target="slide50.xml"/><Relationship Id="rId10" Type="http://schemas.openxmlformats.org/officeDocument/2006/relationships/slide" Target="slide34.xml"/><Relationship Id="rId4" Type="http://schemas.openxmlformats.org/officeDocument/2006/relationships/slide" Target="slide12.xml"/><Relationship Id="rId9" Type="http://schemas.openxmlformats.org/officeDocument/2006/relationships/slide" Target="slide29.xml"/><Relationship Id="rId14" Type="http://schemas.openxmlformats.org/officeDocument/2006/relationships/slide" Target="slide4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7.xml"/><Relationship Id="rId13" Type="http://schemas.openxmlformats.org/officeDocument/2006/relationships/slide" Target="slide1.xml"/><Relationship Id="rId3" Type="http://schemas.openxmlformats.org/officeDocument/2006/relationships/slide" Target="slide64.xml"/><Relationship Id="rId7" Type="http://schemas.openxmlformats.org/officeDocument/2006/relationships/slide" Target="slide73.xml"/><Relationship Id="rId12" Type="http://schemas.openxmlformats.org/officeDocument/2006/relationships/slide" Target="slide85.xml"/><Relationship Id="rId2" Type="http://schemas.openxmlformats.org/officeDocument/2006/relationships/slide" Target="slide6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8.xml"/><Relationship Id="rId11" Type="http://schemas.openxmlformats.org/officeDocument/2006/relationships/slide" Target="slide83.xml"/><Relationship Id="rId5" Type="http://schemas.openxmlformats.org/officeDocument/2006/relationships/slide" Target="slide67.xml"/><Relationship Id="rId10" Type="http://schemas.openxmlformats.org/officeDocument/2006/relationships/slide" Target="slide80.xml"/><Relationship Id="rId4" Type="http://schemas.openxmlformats.org/officeDocument/2006/relationships/slide" Target="slide66.xml"/><Relationship Id="rId9" Type="http://schemas.openxmlformats.org/officeDocument/2006/relationships/slide" Target="slide7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slide" Target="slide3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slide" Target="slide3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slide" Target="slide4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4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slide" Target="slide46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0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slide" Target="slide53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5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slide" Target="slide56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" Target="slide58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7.xml"/><Relationship Id="rId2" Type="http://schemas.openxmlformats.org/officeDocument/2006/relationships/slide" Target="slide59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63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69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68.xml"/><Relationship Id="rId2" Type="http://schemas.openxmlformats.org/officeDocument/2006/relationships/slide" Target="slide70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69.xml"/><Relationship Id="rId2" Type="http://schemas.openxmlformats.org/officeDocument/2006/relationships/slide" Target="slide71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70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7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74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73.xml"/><Relationship Id="rId2" Type="http://schemas.openxmlformats.org/officeDocument/2006/relationships/slide" Target="slide75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74.xml"/><Relationship Id="rId2" Type="http://schemas.openxmlformats.org/officeDocument/2006/relationships/slide" Target="slide76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7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slide" Target="slide78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7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slide" Target="slide81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80.xml"/><Relationship Id="rId2" Type="http://schemas.openxmlformats.org/officeDocument/2006/relationships/slide" Target="slide82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slide" Target="slide81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slide" Target="slide84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slide" Target="slide86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60555" y="176981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rId2" action="ppaction://hlinksldjump"/>
          </p:cNvPr>
          <p:cNvSpPr txBox="1">
            <a:spLocks/>
          </p:cNvSpPr>
          <p:nvPr/>
        </p:nvSpPr>
        <p:spPr>
          <a:xfrm>
            <a:off x="4085303" y="2138515"/>
            <a:ext cx="4837472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مسألة </a:t>
            </a:r>
            <a:r>
              <a:rPr kumimoji="0" lang="ar-IQ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مدينة </a:t>
            </a:r>
            <a:r>
              <a:rPr kumimoji="0" lang="ar-IQ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كونجيسبيرج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rId3" action="ppaction://hlinksldjump"/>
          </p:cNvPr>
          <p:cNvSpPr txBox="1">
            <a:spLocks/>
          </p:cNvSpPr>
          <p:nvPr/>
        </p:nvSpPr>
        <p:spPr>
          <a:xfrm>
            <a:off x="4247536" y="2694704"/>
            <a:ext cx="47047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مسالة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الالوان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الاربعة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rId4" action="ppaction://hlinksldjump"/>
          </p:cNvPr>
          <p:cNvSpPr txBox="1">
            <a:spLocks/>
          </p:cNvSpPr>
          <p:nvPr/>
        </p:nvSpPr>
        <p:spPr>
          <a:xfrm>
            <a:off x="4601499" y="3240395"/>
            <a:ext cx="432127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الرأسان المتجاوران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rId5" action="ppaction://hlinksldjump"/>
          </p:cNvPr>
          <p:cNvSpPr txBox="1">
            <a:spLocks/>
          </p:cNvSpPr>
          <p:nvPr/>
        </p:nvSpPr>
        <p:spPr>
          <a:xfrm>
            <a:off x="5914104" y="3727092"/>
            <a:ext cx="3008670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الحافه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المضاعفه</a:t>
            </a:r>
            <a:endParaRPr kumimoji="0" lang="ar-IQ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rId6" action="ppaction://hlinksldjump"/>
          </p:cNvPr>
          <p:cNvSpPr txBox="1">
            <a:spLocks/>
          </p:cNvSpPr>
          <p:nvPr/>
        </p:nvSpPr>
        <p:spPr>
          <a:xfrm>
            <a:off x="4616245" y="4243285"/>
            <a:ext cx="424753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درجة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الرأس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عنصر نائب للمحتوى 2">
            <a:hlinkClick r:id="rId7" action="ppaction://hlinksldjump"/>
          </p:cNvPr>
          <p:cNvSpPr txBox="1">
            <a:spLocks/>
          </p:cNvSpPr>
          <p:nvPr/>
        </p:nvSpPr>
        <p:spPr>
          <a:xfrm>
            <a:off x="6862915" y="4847969"/>
            <a:ext cx="203036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التام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عنصر نائب للمحتوى 2">
            <a:hlinkClick r:id="rId8" action="ppaction://hlinksldjump"/>
          </p:cNvPr>
          <p:cNvSpPr txBox="1">
            <a:spLocks/>
          </p:cNvSpPr>
          <p:nvPr/>
        </p:nvSpPr>
        <p:spPr>
          <a:xfrm>
            <a:off x="6268065" y="5364164"/>
            <a:ext cx="2595715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</a:t>
            </a:r>
            <a:r>
              <a:rPr kumimoji="0" lang="ar-IQ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التافه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rId9" action="ppaction://hlinksldjump"/>
          </p:cNvPr>
          <p:cNvSpPr txBox="1">
            <a:spLocks/>
          </p:cNvSpPr>
          <p:nvPr/>
        </p:nvSpPr>
        <p:spPr>
          <a:xfrm>
            <a:off x="5132438" y="5806614"/>
            <a:ext cx="3731341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الجزئي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rId10" action="ppaction://hlinksldjump"/>
          </p:cNvPr>
          <p:cNvSpPr txBox="1">
            <a:spLocks/>
          </p:cNvSpPr>
          <p:nvPr/>
        </p:nvSpPr>
        <p:spPr>
          <a:xfrm>
            <a:off x="294968" y="1559079"/>
            <a:ext cx="367234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الخدمات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rId11" action="ppaction://hlinksldjump"/>
          </p:cNvPr>
          <p:cNvSpPr txBox="1">
            <a:spLocks/>
          </p:cNvSpPr>
          <p:nvPr/>
        </p:nvSpPr>
        <p:spPr>
          <a:xfrm>
            <a:off x="958646" y="2252253"/>
            <a:ext cx="3023418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مبرهنة التصافح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rId12" action="ppaction://hlinksldjump"/>
          </p:cNvPr>
          <p:cNvSpPr txBox="1">
            <a:spLocks/>
          </p:cNvSpPr>
          <p:nvPr/>
        </p:nvSpPr>
        <p:spPr>
          <a:xfrm>
            <a:off x="0" y="2871686"/>
            <a:ext cx="3923070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الرأس المتدلي الطرفي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rId13" action="ppaction://hlinksldjump"/>
          </p:cNvPr>
          <p:cNvSpPr txBox="1">
            <a:spLocks/>
          </p:cNvSpPr>
          <p:nvPr/>
        </p:nvSpPr>
        <p:spPr>
          <a:xfrm>
            <a:off x="678425" y="3505866"/>
            <a:ext cx="3288889" cy="6728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البيانات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عنصر نائب للمحتوى 2">
            <a:hlinkClick r:id="rId14" action="ppaction://hlinksldjump"/>
          </p:cNvPr>
          <p:cNvSpPr txBox="1">
            <a:spLocks/>
          </p:cNvSpPr>
          <p:nvPr/>
        </p:nvSpPr>
        <p:spPr>
          <a:xfrm>
            <a:off x="280221" y="4051557"/>
            <a:ext cx="3701844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الموجهه</a:t>
            </a: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عنصر نائب للمحتوى 2">
            <a:hlinkClick r:id="rId15" action="ppaction://hlinksldjump"/>
          </p:cNvPr>
          <p:cNvSpPr txBox="1">
            <a:spLocks/>
          </p:cNvSpPr>
          <p:nvPr/>
        </p:nvSpPr>
        <p:spPr>
          <a:xfrm>
            <a:off x="-221226" y="4656240"/>
            <a:ext cx="4173792" cy="97764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تمثيل البيانات باستخدام الدوائر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الالكترونيه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عنصر نائب للمحتوى 2">
            <a:hlinkClick r:id="rId16" action="ppaction://hlinksldjump"/>
          </p:cNvPr>
          <p:cNvSpPr txBox="1">
            <a:spLocks/>
          </p:cNvSpPr>
          <p:nvPr/>
        </p:nvSpPr>
        <p:spPr>
          <a:xfrm>
            <a:off x="1076633" y="555589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البيان المتناظر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عنصر نائب للمحتوى 2">
            <a:hlinkClick r:id="rId17" action="ppaction://hlinksldjump"/>
          </p:cNvPr>
          <p:cNvSpPr txBox="1">
            <a:spLocks/>
          </p:cNvSpPr>
          <p:nvPr/>
        </p:nvSpPr>
        <p:spPr>
          <a:xfrm>
            <a:off x="4842388" y="1509251"/>
            <a:ext cx="3952568" cy="550607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المقدمة</a:t>
            </a:r>
            <a:endParaRPr kumimoji="0" lang="ar-IQ" sz="2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سهم إلى اليسار 19">
            <a:hlinkClick r:id="rId18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مستطيل 42"/>
          <p:cNvSpPr/>
          <p:nvPr/>
        </p:nvSpPr>
        <p:spPr>
          <a:xfrm>
            <a:off x="0" y="1"/>
            <a:ext cx="9144000" cy="6241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Ex:    the graph </a:t>
            </a:r>
            <a:endParaRPr lang="ar-IQ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0" y="471948"/>
            <a:ext cx="9144000" cy="213851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 [v1,………………..v5]   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 [v1,v2 ] ,[v1,v3] ,[v1,v2] ,[v1,v4] ,[v2,v3] ,[v2,v1] ,[v2,v3] ,[v4,v4]]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5442155" y="2979175"/>
            <a:ext cx="693038" cy="62951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9" name="رابط مستقيم 48"/>
          <p:cNvCxnSpPr/>
          <p:nvPr/>
        </p:nvCxnSpPr>
        <p:spPr>
          <a:xfrm>
            <a:off x="3158516" y="3290003"/>
            <a:ext cx="228601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>
            <a:endCxn id="70" idx="0"/>
          </p:cNvCxnSpPr>
          <p:nvPr/>
        </p:nvCxnSpPr>
        <p:spPr>
          <a:xfrm>
            <a:off x="3129019" y="3274787"/>
            <a:ext cx="2355252" cy="12502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16200000" flipH="1">
            <a:off x="4835246" y="3920847"/>
            <a:ext cx="1217566" cy="257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مستقيم 51"/>
          <p:cNvCxnSpPr/>
          <p:nvPr/>
        </p:nvCxnSpPr>
        <p:spPr>
          <a:xfrm rot="5400000">
            <a:off x="2529089" y="3890999"/>
            <a:ext cx="1218406" cy="298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مستطيل مستدير الزوايا 52"/>
          <p:cNvSpPr/>
          <p:nvPr/>
        </p:nvSpPr>
        <p:spPr>
          <a:xfrm>
            <a:off x="2701764" y="2960680"/>
            <a:ext cx="609600" cy="333828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مستطيل 53"/>
          <p:cNvSpPr/>
          <p:nvPr/>
        </p:nvSpPr>
        <p:spPr>
          <a:xfrm>
            <a:off x="2701763" y="3719403"/>
            <a:ext cx="537028" cy="406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مستطيل 54"/>
          <p:cNvSpPr/>
          <p:nvPr/>
        </p:nvSpPr>
        <p:spPr>
          <a:xfrm>
            <a:off x="2672736" y="4444884"/>
            <a:ext cx="522514" cy="5080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مستطيل 55"/>
          <p:cNvSpPr/>
          <p:nvPr/>
        </p:nvSpPr>
        <p:spPr>
          <a:xfrm>
            <a:off x="4168408" y="3528142"/>
            <a:ext cx="522515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5357879" y="4503877"/>
            <a:ext cx="537029" cy="420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5365604" y="3050341"/>
            <a:ext cx="638629" cy="30480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2207109" y="3508478"/>
            <a:ext cx="551542" cy="27577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5466501" y="3818662"/>
            <a:ext cx="551543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3907152" y="4153894"/>
            <a:ext cx="551542" cy="2177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مستطيل 62"/>
          <p:cNvSpPr/>
          <p:nvPr/>
        </p:nvSpPr>
        <p:spPr>
          <a:xfrm>
            <a:off x="3449718" y="3730640"/>
            <a:ext cx="551543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3794782" y="4527755"/>
            <a:ext cx="493486" cy="4934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مستطيل 64"/>
          <p:cNvSpPr/>
          <p:nvPr/>
        </p:nvSpPr>
        <p:spPr>
          <a:xfrm>
            <a:off x="6046839" y="3049872"/>
            <a:ext cx="546158" cy="377371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مستطيل 65"/>
          <p:cNvSpPr/>
          <p:nvPr/>
        </p:nvSpPr>
        <p:spPr>
          <a:xfrm>
            <a:off x="3950460" y="2843864"/>
            <a:ext cx="696686" cy="3628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قوس 66"/>
          <p:cNvSpPr/>
          <p:nvPr/>
        </p:nvSpPr>
        <p:spPr>
          <a:xfrm rot="4972467">
            <a:off x="2420242" y="3425452"/>
            <a:ext cx="1290854" cy="900508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8" name="قوس 67"/>
          <p:cNvSpPr/>
          <p:nvPr/>
        </p:nvSpPr>
        <p:spPr>
          <a:xfrm rot="15871115">
            <a:off x="2598541" y="3478029"/>
            <a:ext cx="1283463" cy="88482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9" name="رابط مستقيم 68"/>
          <p:cNvCxnSpPr/>
          <p:nvPr/>
        </p:nvCxnSpPr>
        <p:spPr>
          <a:xfrm>
            <a:off x="3119187" y="4519034"/>
            <a:ext cx="2308219" cy="8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قوس 69"/>
          <p:cNvSpPr/>
          <p:nvPr/>
        </p:nvSpPr>
        <p:spPr>
          <a:xfrm rot="10503388">
            <a:off x="3113819" y="3721559"/>
            <a:ext cx="2501623" cy="1216865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سهم إلى اليسار 2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77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770" decel="100000"/>
                                        <p:tgtEl>
                                          <p:spTgt spid="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1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3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 animBg="1"/>
      <p:bldP spid="53" grpId="0"/>
      <p:bldP spid="54" grpId="0"/>
      <p:bldP spid="55" grpId="0"/>
      <p:bldP spid="56" grpId="0"/>
      <p:bldP spid="57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 animBg="1"/>
      <p:bldP spid="7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5737123" y="486695"/>
            <a:ext cx="3156153" cy="5316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ملاحظات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29" name="عنوان 1"/>
          <p:cNvSpPr txBox="1">
            <a:spLocks/>
          </p:cNvSpPr>
          <p:nvPr/>
        </p:nvSpPr>
        <p:spPr>
          <a:xfrm>
            <a:off x="0" y="1549498"/>
            <a:ext cx="8572560" cy="3571900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0" y="1302073"/>
            <a:ext cx="8908026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1-ليس من الضروري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تكون الحافة على خط مستقيم فقد تكون على شكل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لكي تقلل   من عدد النقاط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اقل حد ممكن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31" name="مستطيل 30"/>
          <p:cNvSpPr/>
          <p:nvPr/>
        </p:nvSpPr>
        <p:spPr>
          <a:xfrm>
            <a:off x="527746" y="2265164"/>
            <a:ext cx="8391832" cy="7547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2-سوف نرمز لكل حافة بالرمز(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مع وضع دليل أسفل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06477" y="3333136"/>
            <a:ext cx="8937523" cy="188779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كانت الحافة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ث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الزوج الغير مرتب للرأسين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,v1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فأنه يمكن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نكتب الزوج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لان الحافة غير متجهه ونقول لهذه الحالة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تمر بالرأسين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الحافة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تقع على الرأسين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يوجد نوعان من المنحنيات وعلى هذا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الاساس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يوجد نوعان من البيانات موجهه وبيانات غير موجهه 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1. Direct graph       2.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</a:t>
            </a:r>
          </a:p>
          <a:p>
            <a:pPr algn="ctr"/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مين 7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لأعلى 8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214282" y="15001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402340" y="435332"/>
            <a:ext cx="8501122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الرأسان المتجاوران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Adjacent vertex 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هما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اي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راسين من الرؤوس تصل بينهما حافة واحدة </a:t>
            </a:r>
            <a:endParaRPr kumimoji="0" lang="ar-IQ" sz="28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366682" y="1857364"/>
            <a:ext cx="8686800" cy="150972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366682" y="1652574"/>
            <a:ext cx="8686800" cy="1714512"/>
          </a:xfrm>
          <a:prstGeom prst="rect">
            <a:avLst/>
          </a:prstGeom>
        </p:spPr>
        <p:txBody>
          <a:bodyPr vert="horz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18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2071670" y="2357430"/>
            <a:ext cx="1038225" cy="2095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8" name="AutoShape 4"/>
          <p:cNvSpPr>
            <a:spLocks noChangeShapeType="1"/>
          </p:cNvSpPr>
          <p:nvPr/>
        </p:nvSpPr>
        <p:spPr bwMode="auto">
          <a:xfrm flipH="1">
            <a:off x="2571736" y="2500306"/>
            <a:ext cx="523875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21509" name="AutoShape 5"/>
          <p:cNvSpPr>
            <a:spLocks noChangeShapeType="1"/>
          </p:cNvSpPr>
          <p:nvPr/>
        </p:nvSpPr>
        <p:spPr bwMode="auto">
          <a:xfrm>
            <a:off x="2071670" y="2500306"/>
            <a:ext cx="514350" cy="64770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IQ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6654" y="4035988"/>
            <a:ext cx="842968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اللفة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</a:rPr>
              <a:t>loop</a:t>
            </a:r>
            <a:endParaRPr kumimoji="0" lang="ar-IQ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Calibri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كان للبيان حافة تصل رأسا بنفسه يطلق على هذه الحافة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باللفه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515104" y="2205469"/>
            <a:ext cx="520173" cy="4354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090057" y="3207657"/>
            <a:ext cx="841828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077029" y="2293256"/>
            <a:ext cx="653143" cy="3193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261257" y="1814285"/>
            <a:ext cx="8534400" cy="4644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vertex and exist one edge . between them </a:t>
            </a:r>
          </a:p>
          <a:p>
            <a:pPr algn="l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44800" y="2641601"/>
            <a:ext cx="2046514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رأسين متجاورين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سهم لأعلى 1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0" fill="hold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1508" grpId="0" animBg="1"/>
      <p:bldP spid="21509" grpId="0" animBg="1"/>
      <p:bldP spid="16" grpId="0"/>
      <p:bldP spid="17" grpId="0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2394279" y="4586384"/>
            <a:ext cx="428628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445194" y="4828593"/>
            <a:ext cx="1428760" cy="42862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 rot="20460069">
            <a:off x="4849896" y="4649418"/>
            <a:ext cx="1666883" cy="220029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/>
          <p:nvPr/>
        </p:nvCxnSpPr>
        <p:spPr>
          <a:xfrm>
            <a:off x="2831281" y="4828593"/>
            <a:ext cx="64294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H="1">
            <a:off x="3474222" y="5028394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مستطيل 7"/>
          <p:cNvSpPr/>
          <p:nvPr/>
        </p:nvSpPr>
        <p:spPr>
          <a:xfrm>
            <a:off x="0" y="0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الحافة المضاعفة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multiple edge </a:t>
            </a: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58062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يقال هناك حافة مضاعفة بين الرأسين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للبيان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كانت هناك أكثر من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بين الرأسين,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أي الحافة {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} مكررة </a:t>
            </a:r>
            <a:r>
              <a:rPr lang="ar-IQ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من مرة من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 </a:t>
            </a:r>
            <a: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76981" y="2154669"/>
            <a:ext cx="9144000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 .the graph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2651197"/>
            <a:ext cx="9144000" cy="165533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v=[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a,b,c,d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                                                                   </a:t>
            </a:r>
          </a:p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 [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a,a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c,b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c,d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, [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d,c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                                                                      </a:t>
            </a:r>
          </a:p>
        </p:txBody>
      </p:sp>
      <p:sp>
        <p:nvSpPr>
          <p:cNvPr id="13" name="مستطيل 12"/>
          <p:cNvSpPr/>
          <p:nvPr/>
        </p:nvSpPr>
        <p:spPr>
          <a:xfrm>
            <a:off x="6309736" y="4190649"/>
            <a:ext cx="537028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11792" y="4538993"/>
            <a:ext cx="3918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A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901850" y="5090535"/>
            <a:ext cx="4064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C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160135" y="5163106"/>
            <a:ext cx="493485" cy="4209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B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2694742" y="5005087"/>
            <a:ext cx="624114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752249" y="4640593"/>
            <a:ext cx="79828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813278" y="4843792"/>
            <a:ext cx="638629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3769735" y="4524478"/>
            <a:ext cx="740229" cy="2467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e4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3769736" y="5293734"/>
            <a:ext cx="740228" cy="2612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e5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814765" y="4509963"/>
            <a:ext cx="682171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e6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2079" y="4829279"/>
            <a:ext cx="522514" cy="217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e7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مستطيل 23"/>
          <p:cNvSpPr/>
          <p:nvPr/>
        </p:nvSpPr>
        <p:spPr>
          <a:xfrm>
            <a:off x="398206" y="391185"/>
            <a:ext cx="8539317" cy="126063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ملاحظة :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يجب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الحافة المضاعفة بين رأسين مختلفين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multiple edge between two different vertex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ar-IQ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0" y="1383538"/>
            <a:ext cx="8849032" cy="189060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المضاعف </a:t>
            </a:r>
            <a:r>
              <a:rPr lang="en-US" sz="2400" b="1" dirty="0" smtClean="0">
                <a:solidFill>
                  <a:srgbClr val="002060"/>
                </a:solidFill>
              </a:rPr>
              <a:t> multiple graph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r>
              <a:rPr lang="en-US" b="1" dirty="0" smtClean="0">
                <a:solidFill>
                  <a:srgbClr val="002060"/>
                </a:solidFill>
              </a:rPr>
              <a:t/>
            </a:r>
            <a:br>
              <a:rPr lang="en-US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البيان الذي يحتوي على حافة مضاعفة كما في المثال السابق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wich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contain multiple edges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3312769"/>
            <a:ext cx="8893277" cy="215888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البسيط </a:t>
            </a:r>
          </a:p>
          <a:p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أو لفات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graph which is not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contion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multiple edge or loop                                                     </a:t>
            </a:r>
          </a:p>
          <a:p>
            <a:endParaRPr lang="ar-IQ" dirty="0"/>
          </a:p>
        </p:txBody>
      </p:sp>
      <p:sp>
        <p:nvSpPr>
          <p:cNvPr id="5" name="سهم إلى اليسار 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سهم إلى اليمين 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309716"/>
            <a:ext cx="8900160" cy="579611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1 :</a:t>
            </a:r>
            <a:r>
              <a:rPr lang="en-US" sz="2400" b="1" dirty="0" smtClean="0">
                <a:solidFill>
                  <a:srgbClr val="002060"/>
                </a:solidFill>
              </a:rPr>
              <a:t>1-Graph </a:t>
            </a:r>
            <a:endParaRPr lang="ar-IQ" sz="24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endParaRPr lang="ar-IQ" sz="2000" b="1" dirty="0" smtClean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ar-IQ" sz="1600" b="1" dirty="0" smtClean="0"/>
              <a:t>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هو بيان بسيط لا يحتوي على حافات مضاعفة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simple graph which is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 contain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multple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edge</a:t>
            </a:r>
            <a:r>
              <a:rPr lang="en-US" sz="1600" b="1" dirty="0" smtClean="0"/>
              <a:t> </a:t>
            </a:r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</a:rPr>
              <a:t>بيان – </a:t>
            </a:r>
            <a:r>
              <a:rPr lang="en-US" sz="2400" b="1" dirty="0" smtClean="0">
                <a:solidFill>
                  <a:srgbClr val="002060"/>
                </a:solidFill>
              </a:rPr>
              <a:t>n 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n- Graph</a:t>
            </a:r>
            <a:r>
              <a:rPr lang="en-US" sz="2000" b="1" dirty="0" smtClean="0"/>
              <a:t> </a:t>
            </a:r>
            <a:endParaRPr lang="ar-IQ" sz="2000" b="1" dirty="0" smtClean="0"/>
          </a:p>
          <a:p>
            <a:pPr algn="r">
              <a:buNone/>
            </a:pPr>
            <a:endParaRPr lang="ar-IQ" sz="2000" b="1" dirty="0" smtClean="0"/>
          </a:p>
          <a:p>
            <a:pPr algn="r">
              <a:buNone/>
            </a:pP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تكرار كل زوج مرتب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مرتب من الرأسين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يزيد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المضاعفة في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لايزيد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repeat every pair (order or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nuorder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between vertexes in E(G) at most n 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-e the number of multiple at most n                                                                                                                    </a:t>
            </a:r>
          </a:p>
          <a:p>
            <a:pPr algn="r">
              <a:buNone/>
            </a:pPr>
            <a:endParaRPr lang="ar-IQ" sz="1600" dirty="0"/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562975" y="4506103"/>
            <a:ext cx="571504" cy="928694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2777289" y="5363359"/>
            <a:ext cx="2143140" cy="14287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4294967295"/>
          </p:nvPr>
        </p:nvSpPr>
        <p:spPr>
          <a:xfrm>
            <a:off x="0" y="214313"/>
            <a:ext cx="8672513" cy="392998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Autofit/>
          </a:bodyPr>
          <a:lstStyle/>
          <a:p>
            <a:pPr algn="l">
              <a:buNone/>
            </a:pPr>
            <a:endParaRPr lang="ar-IQ" sz="2400" b="1" dirty="0" smtClean="0">
              <a:latin typeface="Arial" pitchFamily="34" charset="0"/>
              <a:cs typeface="Arial" pitchFamily="34" charset="0"/>
            </a:endParaRPr>
          </a:p>
          <a:p>
            <a:pPr algn="l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Drawing the graph </a:t>
            </a: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 = [ v1,………………………….v5]</a:t>
            </a:r>
          </a:p>
          <a:p>
            <a:pPr algn="l" rtl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l" rtl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E = [ [ v1,v2,],[ v1,v3] ,[ v1,v2] ,[ v1,v4],[ v2 ,v3] , v2,v1] , [v2,v3],[ 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4,v4]</a:t>
            </a:r>
          </a:p>
          <a:p>
            <a:pPr algn="l" rtl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5400000" flipH="1" flipV="1">
            <a:off x="4241768" y="3113062"/>
            <a:ext cx="1588" cy="27860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>
            <a:stCxn id="4" idx="0"/>
            <a:endCxn id="7" idx="6"/>
          </p:cNvCxnSpPr>
          <p:nvPr/>
        </p:nvCxnSpPr>
        <p:spPr>
          <a:xfrm rot="16200000" flipH="1">
            <a:off x="3420231" y="3934599"/>
            <a:ext cx="928694" cy="2071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5563371" y="4220351"/>
            <a:ext cx="571504" cy="500066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مستقيم 12"/>
          <p:cNvCxnSpPr>
            <a:stCxn id="4" idx="0"/>
            <a:endCxn id="4" idx="4"/>
          </p:cNvCxnSpPr>
          <p:nvPr/>
        </p:nvCxnSpPr>
        <p:spPr>
          <a:xfrm rot="16200000" flipH="1">
            <a:off x="2384380" y="49704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2462981" y="4146638"/>
            <a:ext cx="783771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64581" y="5481952"/>
            <a:ext cx="725715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727210" y="5336809"/>
            <a:ext cx="711200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075552" y="4175666"/>
            <a:ext cx="551543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0409" y="4712697"/>
            <a:ext cx="595086" cy="348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522525" y="4611094"/>
            <a:ext cx="5950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551551" y="5569038"/>
            <a:ext cx="566057" cy="2322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3551552" y="5090067"/>
            <a:ext cx="5225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940467" y="4915895"/>
            <a:ext cx="798286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2869380" y="4814296"/>
            <a:ext cx="812800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132124" y="4204695"/>
            <a:ext cx="522514" cy="2467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946409" y="4262753"/>
            <a:ext cx="725714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4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1" grpId="0" animBg="1"/>
      <p:bldP spid="10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217714" y="174171"/>
            <a:ext cx="8926286" cy="856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درجة الرأس        </a:t>
            </a:r>
            <a:r>
              <a:rPr lang="en-US" sz="2400" b="1" dirty="0" smtClean="0">
                <a:solidFill>
                  <a:srgbClr val="002060"/>
                </a:solidFill>
              </a:rPr>
              <a:t>Degree of vertex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754744"/>
            <a:ext cx="9144000" cy="11321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درجة الرأس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البيان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هو عدد الحافات الواقعة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المارة من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مع احتساب كل لفة مرتين ويرمز له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1524001"/>
            <a:ext cx="8940800" cy="1335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degree of vertex v  in the graph  g  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nuaber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of edges incident on   v  and each loop </a:t>
            </a:r>
          </a:p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used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twince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asigu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d(v)          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14" y="2772230"/>
            <a:ext cx="7068457" cy="142239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i="1" dirty="0" smtClean="0">
                <a:solidFill>
                  <a:srgbClr val="002060"/>
                </a:solidFill>
              </a:rPr>
              <a:t>رتبة البيان     </a:t>
            </a:r>
            <a:r>
              <a:rPr lang="en-US" sz="2400" b="1" i="1" dirty="0" smtClean="0">
                <a:solidFill>
                  <a:srgbClr val="002060"/>
                </a:solidFill>
              </a:rPr>
              <a:t>order of graph </a:t>
            </a:r>
            <a:endParaRPr lang="ar-IQ" sz="2000" b="1" i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3628571"/>
            <a:ext cx="8911771" cy="269965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هي عدد رؤوس البيان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كانت المجموعة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finit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set the order of graph is 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numder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vretices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agraph</a:t>
            </a:r>
            <a:endParaRPr lang="en-US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ar-IQ" sz="2400" dirty="0"/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شكل بيضاوي 21"/>
          <p:cNvSpPr/>
          <p:nvPr/>
        </p:nvSpPr>
        <p:spPr>
          <a:xfrm>
            <a:off x="3192093" y="4733786"/>
            <a:ext cx="714380" cy="64294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692027" y="4162282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168013" y="4778478"/>
            <a:ext cx="1166958" cy="283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191829" y="3519340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1048953" y="3662216"/>
            <a:ext cx="1285884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شكل حر 20"/>
          <p:cNvSpPr/>
          <p:nvPr/>
        </p:nvSpPr>
        <p:spPr>
          <a:xfrm>
            <a:off x="1212809" y="2862744"/>
            <a:ext cx="3393440" cy="1948180"/>
          </a:xfrm>
          <a:custGeom>
            <a:avLst/>
            <a:gdLst>
              <a:gd name="connsiteX0" fmla="*/ 0 w 3393440"/>
              <a:gd name="connsiteY0" fmla="*/ 668020 h 1948180"/>
              <a:gd name="connsiteX1" fmla="*/ 1676400 w 3393440"/>
              <a:gd name="connsiteY1" fmla="*/ 12700 h 1948180"/>
              <a:gd name="connsiteX2" fmla="*/ 3322320 w 3393440"/>
              <a:gd name="connsiteY2" fmla="*/ 744220 h 1948180"/>
              <a:gd name="connsiteX3" fmla="*/ 2103120 w 3393440"/>
              <a:gd name="connsiteY3" fmla="*/ 1948180 h 1948180"/>
              <a:gd name="connsiteX4" fmla="*/ 2103120 w 3393440"/>
              <a:gd name="connsiteY4" fmla="*/ 1948180 h 1948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3440" h="1948180">
                <a:moveTo>
                  <a:pt x="0" y="668020"/>
                </a:moveTo>
                <a:cubicBezTo>
                  <a:pt x="561340" y="334010"/>
                  <a:pt x="1122680" y="0"/>
                  <a:pt x="1676400" y="12700"/>
                </a:cubicBezTo>
                <a:cubicBezTo>
                  <a:pt x="2230120" y="25400"/>
                  <a:pt x="3251200" y="421640"/>
                  <a:pt x="3322320" y="744220"/>
                </a:cubicBezTo>
                <a:cubicBezTo>
                  <a:pt x="3393440" y="1066800"/>
                  <a:pt x="2103120" y="1948180"/>
                  <a:pt x="2103120" y="1948180"/>
                </a:cubicBezTo>
                <a:lnTo>
                  <a:pt x="2103120" y="194818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0" y="221227"/>
            <a:ext cx="9144000" cy="899886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drawing the graph and find the degree of all vertices ?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682171"/>
            <a:ext cx="9144000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= [ v1 , ……….v5]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-1" y="1262743"/>
            <a:ext cx="9144001" cy="943428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e(g)= [ [v1,v2] ,[ v2 ,v3], [ v1,v3] , [v3,v3], [ v4 , v1 ] , [ v4 , v3 ]]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83614" y="3326113"/>
            <a:ext cx="798286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167158" y="3239027"/>
            <a:ext cx="740229" cy="5515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3167158" y="4763027"/>
            <a:ext cx="696685" cy="377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686700" y="4792056"/>
            <a:ext cx="711200" cy="420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5807353" y="2423183"/>
            <a:ext cx="2046514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d(v1)=3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17028" y="3018971"/>
            <a:ext cx="2017485" cy="769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d(v2)=2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558971" y="3526972"/>
            <a:ext cx="2293258" cy="7837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d(v3)=3+2=5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5689600" y="4107544"/>
            <a:ext cx="20755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d(v4)=2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5660572" y="4630057"/>
            <a:ext cx="2032000" cy="6096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d(v5)=0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5187921" y="5308951"/>
            <a:ext cx="2510971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O(G)=5</a:t>
            </a:r>
          </a:p>
        </p:txBody>
      </p:sp>
      <p:sp>
        <p:nvSpPr>
          <p:cNvPr id="29" name="شكل بيضاوي 28"/>
          <p:cNvSpPr/>
          <p:nvPr/>
        </p:nvSpPr>
        <p:spPr>
          <a:xfrm>
            <a:off x="6958663" y="5396036"/>
            <a:ext cx="1669143" cy="798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رتبة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2064073" y="3137427"/>
            <a:ext cx="812800" cy="4209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051044" y="3950227"/>
            <a:ext cx="95794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530015" y="2701997"/>
            <a:ext cx="943428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646129" y="4835599"/>
            <a:ext cx="943429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98129" y="3863139"/>
            <a:ext cx="12772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93101" y="4487255"/>
            <a:ext cx="1132114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4929" y="4646912"/>
            <a:ext cx="1016000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سهم إلى اليسار 3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إلى اليمين 37">
            <a:hlinkClick r:id="rId3" action="ppaction://hlinksldjump"/>
          </p:cNvPr>
          <p:cNvSpPr/>
          <p:nvPr/>
        </p:nvSpPr>
        <p:spPr>
          <a:xfrm>
            <a:off x="731844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2" grpId="0"/>
      <p:bldP spid="13" grpId="0"/>
      <p:bldP spid="15" grpId="0"/>
      <p:bldP spid="17" grpId="0"/>
      <p:bldP spid="19" grpId="0"/>
      <p:bldP spid="23" grpId="0"/>
      <p:bldP spid="24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flipV="1">
            <a:off x="2786050" y="2285992"/>
            <a:ext cx="1143008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3929058" y="2285992"/>
            <a:ext cx="1214446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حر 7"/>
          <p:cNvSpPr/>
          <p:nvPr/>
        </p:nvSpPr>
        <p:spPr>
          <a:xfrm>
            <a:off x="3834581" y="2168013"/>
            <a:ext cx="2610463" cy="3038168"/>
          </a:xfrm>
          <a:custGeom>
            <a:avLst/>
            <a:gdLst>
              <a:gd name="connsiteX0" fmla="*/ 0 w 2415540"/>
              <a:gd name="connsiteY0" fmla="*/ 154940 h 3096260"/>
              <a:gd name="connsiteX1" fmla="*/ 2209800 w 2415540"/>
              <a:gd name="connsiteY1" fmla="*/ 490220 h 3096260"/>
              <a:gd name="connsiteX2" fmla="*/ 1234440 w 2415540"/>
              <a:gd name="connsiteY2" fmla="*/ 3096260 h 309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15540" h="3096260">
                <a:moveTo>
                  <a:pt x="0" y="154940"/>
                </a:moveTo>
                <a:cubicBezTo>
                  <a:pt x="1002030" y="77470"/>
                  <a:pt x="2004060" y="0"/>
                  <a:pt x="2209800" y="490220"/>
                </a:cubicBezTo>
                <a:cubicBezTo>
                  <a:pt x="2415540" y="980440"/>
                  <a:pt x="1824990" y="2038350"/>
                  <a:pt x="1234440" y="309626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0" y="1"/>
            <a:ext cx="9144000" cy="81280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 Drawing the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638629"/>
            <a:ext cx="9144000" cy="5225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u,v,x,y,z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1033089"/>
            <a:ext cx="9144000" cy="8128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u,y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v,x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],[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x,z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235200" y="3018971"/>
            <a:ext cx="6966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468915" y="1770744"/>
            <a:ext cx="827314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4992915" y="3062515"/>
            <a:ext cx="754742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5021943" y="5036457"/>
            <a:ext cx="798286" cy="6676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048855" y="4845897"/>
            <a:ext cx="827081" cy="5950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4157639" y="4270011"/>
            <a:ext cx="1955215" cy="56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flipV="1">
            <a:off x="2815771" y="3265714"/>
            <a:ext cx="2307772" cy="145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>
            <a:off x="2757714" y="5196115"/>
            <a:ext cx="2409372" cy="290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1836060" y="4187373"/>
            <a:ext cx="1944910" cy="435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شكل بيضاوي 29"/>
          <p:cNvSpPr/>
          <p:nvPr/>
        </p:nvSpPr>
        <p:spPr>
          <a:xfrm>
            <a:off x="2656114" y="2394857"/>
            <a:ext cx="827314" cy="4789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4151085" y="23513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6197600" y="258354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454400" y="2960914"/>
            <a:ext cx="928915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756229" y="4151086"/>
            <a:ext cx="1349828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4746171" y="4107543"/>
            <a:ext cx="1175657" cy="4789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585028" y="5297714"/>
            <a:ext cx="870857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سهم إلى اليمين 25">
            <a:hlinkClick r:id="rId3" action="ppaction://hlinksldjump"/>
          </p:cNvPr>
          <p:cNvSpPr/>
          <p:nvPr/>
        </p:nvSpPr>
        <p:spPr>
          <a:xfrm>
            <a:off x="7274199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/>
      <p:bldP spid="15" grpId="0"/>
      <p:bldP spid="16" grpId="0"/>
      <p:bldP spid="17" grpId="0"/>
      <p:bldP spid="18" grpId="0"/>
      <p:bldP spid="1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35975"/>
            <a:ext cx="8686800" cy="838200"/>
          </a:xfrm>
        </p:spPr>
        <p:txBody>
          <a:bodyPr/>
          <a:lstStyle/>
          <a:p>
            <a:pPr algn="ctr"/>
            <a:r>
              <a:rPr lang="ar-IQ" b="1" dirty="0" smtClean="0"/>
              <a:t>الفهرس المواضيع</a:t>
            </a:r>
            <a:endParaRPr lang="ar-IQ" b="1" dirty="0"/>
          </a:p>
        </p:txBody>
      </p:sp>
      <p:sp>
        <p:nvSpPr>
          <p:cNvPr id="5" name="عنصر نائب للمحتوى 2">
            <a:hlinkClick r:id="rId2" action="ppaction://hlinksldjump"/>
          </p:cNvPr>
          <p:cNvSpPr txBox="1">
            <a:spLocks/>
          </p:cNvSpPr>
          <p:nvPr/>
        </p:nvSpPr>
        <p:spPr>
          <a:xfrm>
            <a:off x="6017340" y="142634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متمم البيان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عنصر نائب للمحتوى 2">
            <a:hlinkClick r:id="rId3" action="ppaction://hlinksldjump"/>
          </p:cNvPr>
          <p:cNvSpPr txBox="1">
            <a:spLocks/>
          </p:cNvSpPr>
          <p:nvPr/>
        </p:nvSpPr>
        <p:spPr>
          <a:xfrm>
            <a:off x="6061588" y="201628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المركبة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عنصر نائب للمحتوى 2">
            <a:hlinkClick r:id="rId4" action="ppaction://hlinksldjump"/>
          </p:cNvPr>
          <p:cNvSpPr txBox="1">
            <a:spLocks/>
          </p:cNvSpPr>
          <p:nvPr/>
        </p:nvSpPr>
        <p:spPr>
          <a:xfrm>
            <a:off x="6076336" y="2650460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العجلة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محتوى 2">
            <a:hlinkClick r:id="rId5" action="ppaction://hlinksldjump"/>
          </p:cNvPr>
          <p:cNvSpPr txBox="1">
            <a:spLocks/>
          </p:cNvSpPr>
          <p:nvPr/>
        </p:nvSpPr>
        <p:spPr>
          <a:xfrm>
            <a:off x="6051757" y="3319053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النجمه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محتوى 2">
            <a:hlinkClick r:id="rId6" action="ppaction://hlinksldjump"/>
          </p:cNvPr>
          <p:cNvSpPr txBox="1">
            <a:spLocks/>
          </p:cNvSpPr>
          <p:nvPr/>
        </p:nvSpPr>
        <p:spPr>
          <a:xfrm>
            <a:off x="5992762" y="393848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المسار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عنصر نائب للمحتوى 2">
            <a:hlinkClick r:id="rId7" action="ppaction://hlinksldjump"/>
          </p:cNvPr>
          <p:cNvSpPr txBox="1">
            <a:spLocks/>
          </p:cNvSpPr>
          <p:nvPr/>
        </p:nvSpPr>
        <p:spPr>
          <a:xfrm>
            <a:off x="1794388" y="1362435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الدروب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عنصر نائب للمحتوى 2">
            <a:hlinkClick r:id="rId8" action="ppaction://hlinksldjump"/>
          </p:cNvPr>
          <p:cNvSpPr txBox="1">
            <a:spLocks/>
          </p:cNvSpPr>
          <p:nvPr/>
        </p:nvSpPr>
        <p:spPr>
          <a:xfrm>
            <a:off x="1312606" y="1937622"/>
            <a:ext cx="3254477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الدارة الغير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بسيطه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عنصر نائب للمحتوى 2">
            <a:hlinkClick r:id="rId9" action="ppaction://hlinksldjump"/>
          </p:cNvPr>
          <p:cNvSpPr txBox="1">
            <a:spLocks/>
          </p:cNvSpPr>
          <p:nvPr/>
        </p:nvSpPr>
        <p:spPr>
          <a:xfrm>
            <a:off x="1794389" y="2527557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الاتصال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عنصر نائب للمحتوى 2">
            <a:hlinkClick r:id="rId10" action="ppaction://hlinksldjump"/>
          </p:cNvPr>
          <p:cNvSpPr txBox="1">
            <a:spLocks/>
          </p:cNvSpPr>
          <p:nvPr/>
        </p:nvSpPr>
        <p:spPr>
          <a:xfrm>
            <a:off x="1794388" y="3087996"/>
            <a:ext cx="2772696" cy="6728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المبرهنات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عنصر نائب للمحتوى 2">
            <a:hlinkClick r:id="rId11" action="ppaction://hlinksldjump"/>
          </p:cNvPr>
          <p:cNvSpPr txBox="1">
            <a:spLocks/>
          </p:cNvSpPr>
          <p:nvPr/>
        </p:nvSpPr>
        <p:spPr>
          <a:xfrm>
            <a:off x="250723" y="3682847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مشكلة مدينة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كونجيزبيرج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عنصر نائب للمحتوى 2">
            <a:hlinkClick r:id="rId12" action="ppaction://hlinksldjump"/>
          </p:cNvPr>
          <p:cNvSpPr txBox="1">
            <a:spLocks/>
          </p:cNvSpPr>
          <p:nvPr/>
        </p:nvSpPr>
        <p:spPr>
          <a:xfrm>
            <a:off x="240890" y="4218705"/>
            <a:ext cx="4336027" cy="93339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kumimoji="0" lang="ar-IQ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بيان </a:t>
            </a:r>
            <a:r>
              <a:rPr kumimoji="0" lang="ar-IQ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اويلر</a:t>
            </a:r>
            <a:endParaRPr kumimoji="0" lang="ar-IQ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سهم إلى اليمين 17">
            <a:hlinkClick r:id="rId1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4094973" y="3700928"/>
            <a:ext cx="2857520" cy="785818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 rot="21088203">
            <a:off x="6633836" y="2217278"/>
            <a:ext cx="384653" cy="187962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>
            <a:stCxn id="3" idx="2"/>
            <a:endCxn id="3" idx="6"/>
          </p:cNvCxnSpPr>
          <p:nvPr/>
        </p:nvCxnSpPr>
        <p:spPr>
          <a:xfrm rot="10800000" flipH="1">
            <a:off x="4094973" y="4093837"/>
            <a:ext cx="285752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>
            <a:stCxn id="3" idx="2"/>
          </p:cNvCxnSpPr>
          <p:nvPr/>
        </p:nvCxnSpPr>
        <p:spPr>
          <a:xfrm rot="10800000">
            <a:off x="4094973" y="3129425"/>
            <a:ext cx="1588" cy="9644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شكل بيضاوي 7"/>
          <p:cNvSpPr/>
          <p:nvPr/>
        </p:nvSpPr>
        <p:spPr>
          <a:xfrm>
            <a:off x="3666345" y="2629358"/>
            <a:ext cx="500066" cy="571504"/>
          </a:xfrm>
          <a:prstGeom prst="ellipse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0" y="1"/>
            <a:ext cx="9144000" cy="85634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drawing the graph and find the degree of all vertices and order of graph ?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188686" y="785878"/>
            <a:ext cx="8955314" cy="6676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 [  A , B , C , D ]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0" y="1207729"/>
            <a:ext cx="9144000" cy="8853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 = [ [ A,B ] , [ A,A ] , [ B,C ] ,[ C,D ] ,[ C,D ] , [ B,C ,]  [ D,C ] 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046676" y="2953892"/>
            <a:ext cx="580572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3640277" y="3810234"/>
            <a:ext cx="595086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6673761" y="4042463"/>
            <a:ext cx="9289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078676" y="1902541"/>
            <a:ext cx="1001486" cy="35466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3393533" y="3374805"/>
            <a:ext cx="769257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06448" y="2286234"/>
            <a:ext cx="812800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5077191" y="3737662"/>
            <a:ext cx="7837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004619" y="3345777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135247" y="4477891"/>
            <a:ext cx="1001486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789876" y="3128062"/>
            <a:ext cx="1103086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 rot="21448793">
            <a:off x="5846448" y="2881320"/>
            <a:ext cx="10160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19314" y="4823661"/>
            <a:ext cx="88246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d(A)=2+1=3        d(B)=0+4=4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280219" y="5290926"/>
            <a:ext cx="8548913" cy="907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d(C) =0+5=5       d(D) =0+2=2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سار 2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0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0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8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 rot="16200000" flipH="1">
            <a:off x="3167227" y="3181742"/>
            <a:ext cx="800106" cy="64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5400000">
            <a:off x="2727285" y="3686163"/>
            <a:ext cx="1017869" cy="7247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3585029" y="3570514"/>
            <a:ext cx="1074057" cy="9869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عين 15"/>
          <p:cNvSpPr/>
          <p:nvPr/>
        </p:nvSpPr>
        <p:spPr>
          <a:xfrm>
            <a:off x="4929190" y="2714620"/>
            <a:ext cx="1357322" cy="1357322"/>
          </a:xfrm>
          <a:prstGeom prst="diamond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مخطط انسيابي: دمج 16"/>
          <p:cNvSpPr/>
          <p:nvPr/>
        </p:nvSpPr>
        <p:spPr>
          <a:xfrm>
            <a:off x="7000892" y="2714620"/>
            <a:ext cx="1214446" cy="1428760"/>
          </a:xfrm>
          <a:prstGeom prst="flowChartCollat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17713" y="188686"/>
            <a:ext cx="8679543" cy="9289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   </a:t>
            </a:r>
            <a:r>
              <a:rPr lang="en-US" sz="2400" b="1" dirty="0" smtClean="0">
                <a:solidFill>
                  <a:srgbClr val="002060"/>
                </a:solidFill>
              </a:rPr>
              <a:t>remark :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740229"/>
            <a:ext cx="8926286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كل بيان يمكن رسمه بأكثر من طريقة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174171" y="1364343"/>
            <a:ext cx="8969829" cy="5225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there exist many way to draw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>
            <a:off x="595086" y="3004457"/>
            <a:ext cx="17562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1578896" y="3696342"/>
            <a:ext cx="1464778" cy="210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>
            <a:off x="587829" y="4390571"/>
            <a:ext cx="1712686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5400000">
            <a:off x="-94342" y="3679369"/>
            <a:ext cx="1378859" cy="145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H="1">
            <a:off x="3251198" y="3077026"/>
            <a:ext cx="1770744" cy="11321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2344060" y="3301999"/>
            <a:ext cx="1785256" cy="6966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flipV="1">
            <a:off x="2844799" y="4542971"/>
            <a:ext cx="1886858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شكل بيضاوي 61"/>
          <p:cNvSpPr/>
          <p:nvPr/>
        </p:nvSpPr>
        <p:spPr>
          <a:xfrm>
            <a:off x="0" y="2641600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2540000" y="4571999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075544" y="4122057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0" y="4107543"/>
            <a:ext cx="624114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5029200" y="4100285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3062515" y="3875314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7685314" y="4114800"/>
            <a:ext cx="1117600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6045201" y="3171372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4397830" y="4572000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شكل بيضاوي 71"/>
          <p:cNvSpPr/>
          <p:nvPr/>
        </p:nvSpPr>
        <p:spPr>
          <a:xfrm>
            <a:off x="6306458" y="2402114"/>
            <a:ext cx="870857" cy="3048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3" name="شكل بيضاوي 72"/>
          <p:cNvSpPr/>
          <p:nvPr/>
        </p:nvSpPr>
        <p:spPr>
          <a:xfrm>
            <a:off x="2068286" y="2648856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6516914" y="4136570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4332514" y="3214913"/>
            <a:ext cx="740229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145314" y="235857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3018972" y="2380341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946571" y="2503713"/>
            <a:ext cx="928914" cy="33382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259452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5884856" y="2016441"/>
            <a:ext cx="2140841" cy="1883921"/>
          </a:xfrm>
          <a:prstGeom prst="triangle">
            <a:avLst/>
          </a:prstGeom>
          <a:gradFill flip="none" rotWithShape="1">
            <a:gsLst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C4D6EB"/>
              </a:gs>
              <a:gs pos="70000">
                <a:srgbClr val="0070C0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حر 3"/>
          <p:cNvSpPr/>
          <p:nvPr/>
        </p:nvSpPr>
        <p:spPr>
          <a:xfrm>
            <a:off x="3969862" y="3503490"/>
            <a:ext cx="1964532" cy="380999"/>
          </a:xfrm>
          <a:custGeom>
            <a:avLst/>
            <a:gdLst>
              <a:gd name="connsiteX0" fmla="*/ 1871663 w 1964532"/>
              <a:gd name="connsiteY0" fmla="*/ 376237 h 380999"/>
              <a:gd name="connsiteX1" fmla="*/ 1814513 w 1964532"/>
              <a:gd name="connsiteY1" fmla="*/ 319087 h 380999"/>
              <a:gd name="connsiteX2" fmla="*/ 971550 w 1964532"/>
              <a:gd name="connsiteY2" fmla="*/ 4762 h 380999"/>
              <a:gd name="connsiteX3" fmla="*/ 0 w 1964532"/>
              <a:gd name="connsiteY3" fmla="*/ 290512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64532" h="380999">
                <a:moveTo>
                  <a:pt x="1871663" y="376237"/>
                </a:moveTo>
                <a:cubicBezTo>
                  <a:pt x="1918097" y="378618"/>
                  <a:pt x="1964532" y="380999"/>
                  <a:pt x="1814513" y="319087"/>
                </a:cubicBezTo>
                <a:cubicBezTo>
                  <a:pt x="1664494" y="257175"/>
                  <a:pt x="1273969" y="9524"/>
                  <a:pt x="971550" y="4762"/>
                </a:cubicBezTo>
                <a:cubicBezTo>
                  <a:pt x="669131" y="0"/>
                  <a:pt x="334565" y="145256"/>
                  <a:pt x="0" y="2905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7" name="شكل حر 6"/>
          <p:cNvSpPr/>
          <p:nvPr/>
        </p:nvSpPr>
        <p:spPr>
          <a:xfrm>
            <a:off x="3070461" y="4059508"/>
            <a:ext cx="1871662" cy="371474"/>
          </a:xfrm>
          <a:custGeom>
            <a:avLst/>
            <a:gdLst>
              <a:gd name="connsiteX0" fmla="*/ 1871662 w 1871662"/>
              <a:gd name="connsiteY0" fmla="*/ 0 h 371474"/>
              <a:gd name="connsiteX1" fmla="*/ 914400 w 1871662"/>
              <a:gd name="connsiteY1" fmla="*/ 357187 h 371474"/>
              <a:gd name="connsiteX2" fmla="*/ 0 w 1871662"/>
              <a:gd name="connsiteY2" fmla="*/ 85725 h 37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1662" h="371474">
                <a:moveTo>
                  <a:pt x="1871662" y="0"/>
                </a:moveTo>
                <a:cubicBezTo>
                  <a:pt x="1549003" y="171450"/>
                  <a:pt x="1226344" y="342900"/>
                  <a:pt x="914400" y="357187"/>
                </a:cubicBezTo>
                <a:cubicBezTo>
                  <a:pt x="602456" y="371474"/>
                  <a:pt x="0" y="85725"/>
                  <a:pt x="0" y="857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0" y="1"/>
            <a:ext cx="9144000" cy="841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مثال / جد جميع الرؤوس والحافات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0" y="769258"/>
            <a:ext cx="8824686" cy="1074290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ex: find all vertices and edges of the graph</a:t>
            </a:r>
            <a:endParaRPr lang="ar-IQ" sz="24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7808685" y="3817257"/>
            <a:ext cx="1074057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6313012" y="1607105"/>
            <a:ext cx="1146629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5427641" y="3871334"/>
            <a:ext cx="7982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716909" y="3692949"/>
            <a:ext cx="812800" cy="6241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2815070" y="1882876"/>
            <a:ext cx="1407886" cy="5515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323223" y="3944609"/>
            <a:ext cx="827314" cy="5225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279526" y="3522992"/>
            <a:ext cx="667657" cy="5225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01094" y="4679920"/>
            <a:ext cx="8505371" cy="62411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v=[p1,p2,………..p7]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17910" y="5201732"/>
            <a:ext cx="8200571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E=[[P1,P2] ,[P1,P3] ,[P2,P3] ,[P3,P7],[ P3,P2 ],[P4,P6]]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سهم إلى اليسار 1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سهم إلى اليمين 18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 tmFilter="0,0; .5, 1; 1, 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 tmFilter="0,0; .5, 1; 1, 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/>
      <p:bldP spid="12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162399" y="2699714"/>
            <a:ext cx="1071570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1435510" y="2743726"/>
            <a:ext cx="1143008" cy="1071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مستقيم 4"/>
          <p:cNvCxnSpPr/>
          <p:nvPr/>
        </p:nvCxnSpPr>
        <p:spPr>
          <a:xfrm rot="16200000" flipH="1">
            <a:off x="5162399" y="271422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شكل حر 5"/>
          <p:cNvSpPr/>
          <p:nvPr/>
        </p:nvSpPr>
        <p:spPr>
          <a:xfrm>
            <a:off x="5073445" y="2713703"/>
            <a:ext cx="1814052" cy="1548581"/>
          </a:xfrm>
          <a:custGeom>
            <a:avLst/>
            <a:gdLst>
              <a:gd name="connsiteX0" fmla="*/ 1312069 w 2081213"/>
              <a:gd name="connsiteY0" fmla="*/ 0 h 1493044"/>
              <a:gd name="connsiteX1" fmla="*/ 1955007 w 2081213"/>
              <a:gd name="connsiteY1" fmla="*/ 328613 h 1493044"/>
              <a:gd name="connsiteX2" fmla="*/ 1797844 w 2081213"/>
              <a:gd name="connsiteY2" fmla="*/ 1371600 h 1493044"/>
              <a:gd name="connsiteX3" fmla="*/ 254794 w 2081213"/>
              <a:gd name="connsiteY3" fmla="*/ 1057275 h 1493044"/>
              <a:gd name="connsiteX4" fmla="*/ 269082 w 2081213"/>
              <a:gd name="connsiteY4" fmla="*/ 1057275 h 149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1213" h="1493044">
                <a:moveTo>
                  <a:pt x="1312069" y="0"/>
                </a:moveTo>
                <a:cubicBezTo>
                  <a:pt x="1593057" y="50006"/>
                  <a:pt x="1874045" y="100013"/>
                  <a:pt x="1955007" y="328613"/>
                </a:cubicBezTo>
                <a:cubicBezTo>
                  <a:pt x="2035970" y="557213"/>
                  <a:pt x="2081213" y="1250156"/>
                  <a:pt x="1797844" y="1371600"/>
                </a:cubicBezTo>
                <a:cubicBezTo>
                  <a:pt x="1514475" y="1493044"/>
                  <a:pt x="509588" y="1109663"/>
                  <a:pt x="254794" y="1057275"/>
                </a:cubicBezTo>
                <a:cubicBezTo>
                  <a:pt x="0" y="1004888"/>
                  <a:pt x="134541" y="1031081"/>
                  <a:pt x="269082" y="10572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1435510" y="2743726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 flipV="1">
            <a:off x="1406481" y="2772753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مستطيل 9"/>
          <p:cNvSpPr/>
          <p:nvPr/>
        </p:nvSpPr>
        <p:spPr>
          <a:xfrm>
            <a:off x="0" y="1"/>
            <a:ext cx="9144000" cy="7257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  ملاحظه</a:t>
            </a:r>
            <a:endParaRPr lang="ar-IQ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0" y="508000"/>
            <a:ext cx="9144000" cy="10740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عند رسم بيان ما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لايشترط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الحافات قطع مستقيمة فقد ترسم على شكل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اقواس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بأشكال أخرى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291772"/>
            <a:ext cx="914400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we draw the graph the edges may be not on the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stright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linge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my be on the shape curve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349911" y="3884680"/>
            <a:ext cx="827314" cy="40639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4422643" y="2215067"/>
            <a:ext cx="899885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538594" y="2331652"/>
            <a:ext cx="682171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825910" y="3928221"/>
            <a:ext cx="725714" cy="3773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048243" y="2229581"/>
            <a:ext cx="769258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5932128" y="3710038"/>
            <a:ext cx="740229" cy="4209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825910" y="2447766"/>
            <a:ext cx="754743" cy="24674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4654871" y="3782610"/>
            <a:ext cx="870858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02888" y="4868372"/>
            <a:ext cx="8519886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نرسم البيان الثاني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لكي نقلل من عدد التقاطعات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5235443" y="228763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917615" y="3056896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51558" y="3651982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364586" y="3143982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5119329" y="2839181"/>
            <a:ext cx="1161143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672357" y="3085925"/>
            <a:ext cx="798286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602424" y="2309878"/>
            <a:ext cx="885371" cy="31931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299110" y="3151707"/>
            <a:ext cx="928914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1471796" y="3833879"/>
            <a:ext cx="1030514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660400" y="3490686"/>
            <a:ext cx="1219200" cy="3483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00824" y="2774335"/>
            <a:ext cx="689429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1370196" y="3253308"/>
            <a:ext cx="616857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290366" y="4436222"/>
            <a:ext cx="14078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A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440751" y="4363182"/>
            <a:ext cx="1103086" cy="5080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B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9" name="سهم إلى اليمين 38">
            <a:hlinkClick r:id="rId3" action="ppaction://hlinksldjump"/>
          </p:cNvPr>
          <p:cNvSpPr/>
          <p:nvPr/>
        </p:nvSpPr>
        <p:spPr>
          <a:xfrm>
            <a:off x="730369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1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500" tmFilter="0,0; .5, 1; 1, 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6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4" grpId="0"/>
      <p:bldP spid="35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3"/>
          <p:cNvSpPr/>
          <p:nvPr/>
        </p:nvSpPr>
        <p:spPr>
          <a:xfrm>
            <a:off x="1466544" y="2883157"/>
            <a:ext cx="3814763" cy="233362"/>
          </a:xfrm>
          <a:custGeom>
            <a:avLst/>
            <a:gdLst>
              <a:gd name="connsiteX0" fmla="*/ 0 w 3814763"/>
              <a:gd name="connsiteY0" fmla="*/ 204787 h 233362"/>
              <a:gd name="connsiteX1" fmla="*/ 2857500 w 3814763"/>
              <a:gd name="connsiteY1" fmla="*/ 4762 h 233362"/>
              <a:gd name="connsiteX2" fmla="*/ 3814763 w 3814763"/>
              <a:gd name="connsiteY2" fmla="*/ 233362 h 233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4763" h="233362">
                <a:moveTo>
                  <a:pt x="0" y="204787"/>
                </a:moveTo>
                <a:cubicBezTo>
                  <a:pt x="1110853" y="102393"/>
                  <a:pt x="2221706" y="0"/>
                  <a:pt x="2857500" y="4762"/>
                </a:cubicBezTo>
                <a:cubicBezTo>
                  <a:pt x="3493294" y="9524"/>
                  <a:pt x="3654028" y="121443"/>
                  <a:pt x="3814763" y="2333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شكل حر 4"/>
          <p:cNvSpPr/>
          <p:nvPr/>
        </p:nvSpPr>
        <p:spPr>
          <a:xfrm>
            <a:off x="1509407" y="2368807"/>
            <a:ext cx="5414962" cy="733425"/>
          </a:xfrm>
          <a:custGeom>
            <a:avLst/>
            <a:gdLst>
              <a:gd name="connsiteX0" fmla="*/ 0 w 5414962"/>
              <a:gd name="connsiteY0" fmla="*/ 704850 h 733425"/>
              <a:gd name="connsiteX1" fmla="*/ 3043237 w 5414962"/>
              <a:gd name="connsiteY1" fmla="*/ 4762 h 733425"/>
              <a:gd name="connsiteX2" fmla="*/ 5414962 w 5414962"/>
              <a:gd name="connsiteY2" fmla="*/ 733425 h 73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4962" h="733425">
                <a:moveTo>
                  <a:pt x="0" y="704850"/>
                </a:moveTo>
                <a:cubicBezTo>
                  <a:pt x="1070371" y="352425"/>
                  <a:pt x="2140743" y="0"/>
                  <a:pt x="3043237" y="4762"/>
                </a:cubicBezTo>
                <a:cubicBezTo>
                  <a:pt x="3945731" y="9524"/>
                  <a:pt x="4680346" y="371474"/>
                  <a:pt x="5414962" y="73342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حر 5"/>
          <p:cNvSpPr/>
          <p:nvPr/>
        </p:nvSpPr>
        <p:spPr>
          <a:xfrm>
            <a:off x="3595842" y="3200402"/>
            <a:ext cx="5031966" cy="973316"/>
          </a:xfrm>
          <a:custGeom>
            <a:avLst/>
            <a:gdLst>
              <a:gd name="connsiteX0" fmla="*/ 0 w 5072063"/>
              <a:gd name="connsiteY0" fmla="*/ 0 h 954881"/>
              <a:gd name="connsiteX1" fmla="*/ 3057525 w 5072063"/>
              <a:gd name="connsiteY1" fmla="*/ 942975 h 954881"/>
              <a:gd name="connsiteX2" fmla="*/ 5072063 w 5072063"/>
              <a:gd name="connsiteY2" fmla="*/ 71438 h 954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72063" h="954881">
                <a:moveTo>
                  <a:pt x="0" y="0"/>
                </a:moveTo>
                <a:cubicBezTo>
                  <a:pt x="1106090" y="465534"/>
                  <a:pt x="2212181" y="931069"/>
                  <a:pt x="3057525" y="942975"/>
                </a:cubicBezTo>
                <a:cubicBezTo>
                  <a:pt x="3902869" y="954881"/>
                  <a:pt x="4487466" y="513159"/>
                  <a:pt x="5072063" y="714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endCxn id="35" idx="6"/>
          </p:cNvCxnSpPr>
          <p:nvPr/>
        </p:nvCxnSpPr>
        <p:spPr>
          <a:xfrm>
            <a:off x="1553630" y="3131488"/>
            <a:ext cx="2130425" cy="48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0" y="0"/>
            <a:ext cx="9144000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Ex: G= [V,E]  , V=[u , v , x ,y , z]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0" y="769258"/>
            <a:ext cx="9144000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l"/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E=[[u , v],[u , x],[ u ,y],[v , x] ,[v, z] ,[ x. y] ,[y , z]]</a:t>
            </a:r>
          </a:p>
          <a:p>
            <a:pPr algn="l"/>
            <a:endParaRPr lang="ar-IQ" sz="2400" dirty="0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284281"/>
            <a:ext cx="9144000" cy="6386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ارسم هذا البيان ثم اوجد درجة كل رأس ورتبة البيان والرؤوس المنعزلة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1448856" y="30199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142742" y="3070708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3567941" y="3106994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8539084" y="3114251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6833655" y="3077965"/>
            <a:ext cx="116114" cy="145143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910889" y="3019440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983084" y="3230366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3190569" y="3252137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652226" y="324487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8650514" y="3432629"/>
            <a:ext cx="493486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Z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2" name="رابط مستقيم 51"/>
          <p:cNvCxnSpPr>
            <a:endCxn id="34" idx="5"/>
          </p:cNvCxnSpPr>
          <p:nvPr/>
        </p:nvCxnSpPr>
        <p:spPr>
          <a:xfrm>
            <a:off x="3650944" y="3182288"/>
            <a:ext cx="1590907" cy="1230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>
            <a:stCxn id="34" idx="5"/>
            <a:endCxn id="41" idx="6"/>
          </p:cNvCxnSpPr>
          <p:nvPr/>
        </p:nvCxnSpPr>
        <p:spPr>
          <a:xfrm rot="5400000" flipH="1" flipV="1">
            <a:off x="6073781" y="2318607"/>
            <a:ext cx="44058" cy="170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>
            <a:endCxn id="40" idx="2"/>
          </p:cNvCxnSpPr>
          <p:nvPr/>
        </p:nvCxnSpPr>
        <p:spPr>
          <a:xfrm>
            <a:off x="6851344" y="3124231"/>
            <a:ext cx="1687740" cy="625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2189083" y="3281166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3371998" y="2562708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4642933" y="2652604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242855" y="3186823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226863" y="4194862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5723312" y="3201337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7181998" y="3208595"/>
            <a:ext cx="798286" cy="2902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2" name="مستطيل 71"/>
          <p:cNvSpPr/>
          <p:nvPr/>
        </p:nvSpPr>
        <p:spPr>
          <a:xfrm>
            <a:off x="0" y="3960527"/>
            <a:ext cx="1976284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d(u) 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0" y="4350072"/>
            <a:ext cx="2365827" cy="47265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d(v)=0+3=3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0" y="4866266"/>
            <a:ext cx="1988457" cy="5370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d(x)=0+3=3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مستطيل 74"/>
          <p:cNvSpPr/>
          <p:nvPr/>
        </p:nvSpPr>
        <p:spPr>
          <a:xfrm>
            <a:off x="2131962" y="3947652"/>
            <a:ext cx="2438400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d(y)-0+3=3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مستدير الزوايا 78"/>
          <p:cNvSpPr/>
          <p:nvPr/>
        </p:nvSpPr>
        <p:spPr>
          <a:xfrm>
            <a:off x="2133365" y="4490533"/>
            <a:ext cx="1981435" cy="566057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d(z)=0+2=2</a:t>
            </a:r>
          </a:p>
          <a:p>
            <a:pPr algn="ctr"/>
            <a:endParaRPr lang="ar-IQ" dirty="0"/>
          </a:p>
        </p:txBody>
      </p:sp>
      <p:sp>
        <p:nvSpPr>
          <p:cNvPr id="81" name="مستطيل مستدير الزوايا 80"/>
          <p:cNvSpPr/>
          <p:nvPr/>
        </p:nvSpPr>
        <p:spPr>
          <a:xfrm>
            <a:off x="1943274" y="4727678"/>
            <a:ext cx="3189163" cy="776514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isolated vertex = 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4848942" y="4732828"/>
            <a:ext cx="4000091" cy="986972"/>
          </a:xfrm>
          <a:prstGeom prst="ellipse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order of graph = 5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سهم إلى اليمين 36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8" name="سهم لأعلى 3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60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600" decel="100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6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 animBg="1"/>
      <p:bldP spid="34" grpId="0" animBg="1"/>
      <p:bldP spid="35" grpId="0" animBg="1"/>
      <p:bldP spid="40" grpId="0" animBg="1"/>
      <p:bldP spid="41" grpId="0" animBg="1"/>
      <p:bldP spid="42" grpId="0"/>
      <p:bldP spid="44" grpId="0"/>
      <p:bldP spid="45" grpId="0"/>
      <p:bldP spid="46" grpId="0"/>
      <p:bldP spid="4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72" grpId="0"/>
      <p:bldP spid="73" grpId="0"/>
      <p:bldP spid="74" grpId="0"/>
      <p:bldP spid="75" grpId="0"/>
      <p:bldP spid="79" grpId="0"/>
      <p:bldP spid="81" grpId="0"/>
      <p:bldP spid="8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699833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414213" y="460547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 flipH="1" flipV="1">
            <a:off x="2628659" y="3891091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1414213" y="3176711"/>
            <a:ext cx="192882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1428728" y="3176711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1414213" y="3191225"/>
            <a:ext cx="1928826" cy="14287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251486" y="3799834"/>
            <a:ext cx="1424285" cy="189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5954950" y="4520652"/>
            <a:ext cx="214314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 flipH="1" flipV="1">
            <a:off x="7383710" y="3806272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5958348" y="3093479"/>
            <a:ext cx="2139746" cy="36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3018400" y="4030106"/>
            <a:ext cx="3435022" cy="85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0" y="0"/>
            <a:ext cx="9144000" cy="14659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التام        </a:t>
            </a:r>
            <a:r>
              <a:rPr lang="en-US" sz="2400" b="1" dirty="0" smtClean="0">
                <a:solidFill>
                  <a:srgbClr val="002060"/>
                </a:solidFill>
              </a:rPr>
              <a:t>Complete graph    (ka)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0" y="1117601"/>
            <a:ext cx="9144000" cy="1407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بسيط يحتوي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من الرؤوس بحيث توجد حافة بين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رأسين مختلفين ويرمز له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بـ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94857" y="3240900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5348514" y="45399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7939315" y="45181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975600" y="2667586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283200" y="26893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776514" y="4714099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78629" y="4619757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42343" y="28127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98286" y="28490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1574800" y="32336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754742" y="3763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1995714" y="4641528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35084" y="36327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94114" y="2754671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225142" y="35311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6611256" y="4525414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7968342" y="3589242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611258" y="2565985"/>
            <a:ext cx="769257" cy="3918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5660571" y="4910044"/>
            <a:ext cx="2714171" cy="1037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غير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مستطيل 44"/>
          <p:cNvSpPr/>
          <p:nvPr/>
        </p:nvSpPr>
        <p:spPr>
          <a:xfrm>
            <a:off x="1277726" y="5187218"/>
            <a:ext cx="2235200" cy="863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بيان تام </a:t>
            </a: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سهم إلى اليسار 4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7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2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ثلث متساوي الساقين 2"/>
          <p:cNvSpPr/>
          <p:nvPr/>
        </p:nvSpPr>
        <p:spPr>
          <a:xfrm>
            <a:off x="8072462" y="1500174"/>
            <a:ext cx="428628" cy="50006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8072462" y="2000240"/>
            <a:ext cx="428628" cy="35719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0"/>
          </p:cNvCxnSpPr>
          <p:nvPr/>
        </p:nvCxnSpPr>
        <p:spPr>
          <a:xfrm rot="16200000" flipH="1">
            <a:off x="7929586" y="1857364"/>
            <a:ext cx="857256" cy="1428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3" idx="0"/>
          </p:cNvCxnSpPr>
          <p:nvPr/>
        </p:nvCxnSpPr>
        <p:spPr>
          <a:xfrm rot="16200000" flipH="1" flipV="1">
            <a:off x="7750991" y="1821645"/>
            <a:ext cx="857256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8072462" y="2000240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6072198" y="1785926"/>
            <a:ext cx="857256" cy="64294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6" name="رابط مستقيم 15"/>
          <p:cNvCxnSpPr/>
          <p:nvPr/>
        </p:nvCxnSpPr>
        <p:spPr>
          <a:xfrm rot="10800000" flipV="1"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6072198" y="1785926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مثلث متساوي الساقين 18"/>
          <p:cNvSpPr/>
          <p:nvPr/>
        </p:nvSpPr>
        <p:spPr>
          <a:xfrm>
            <a:off x="4500562" y="1571612"/>
            <a:ext cx="785818" cy="928694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1" name="رابط مستقيم 20"/>
          <p:cNvCxnSpPr/>
          <p:nvPr/>
        </p:nvCxnSpPr>
        <p:spPr>
          <a:xfrm rot="5400000">
            <a:off x="2928926" y="2000240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 flipH="1" flipV="1">
            <a:off x="3207657" y="1524001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مستطيل 14"/>
          <p:cNvSpPr/>
          <p:nvPr/>
        </p:nvSpPr>
        <p:spPr>
          <a:xfrm>
            <a:off x="0" y="1"/>
            <a:ext cx="9144000" cy="68217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0" y="711200"/>
            <a:ext cx="9144000" cy="65314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البيان الذي تكون كل من رؤوسه يرتبط بالرؤوس البقية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شكل بيضاوي 29"/>
          <p:cNvSpPr/>
          <p:nvPr/>
        </p:nvSpPr>
        <p:spPr>
          <a:xfrm flipH="1" flipV="1">
            <a:off x="3214914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 flipH="1" flipV="1">
            <a:off x="8004629" y="23295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شكل بيضاوي 32"/>
          <p:cNvSpPr/>
          <p:nvPr/>
        </p:nvSpPr>
        <p:spPr>
          <a:xfrm flipH="1" flipV="1">
            <a:off x="6865258" y="168365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شكل بيضاوي 33"/>
          <p:cNvSpPr/>
          <p:nvPr/>
        </p:nvSpPr>
        <p:spPr>
          <a:xfrm flipH="1" flipV="1">
            <a:off x="6001657" y="1647372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شكل بيضاوي 34"/>
          <p:cNvSpPr/>
          <p:nvPr/>
        </p:nvSpPr>
        <p:spPr>
          <a:xfrm flipH="1" flipV="1">
            <a:off x="5965371" y="2380344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6" name="شكل بيضاوي 35"/>
          <p:cNvSpPr/>
          <p:nvPr/>
        </p:nvSpPr>
        <p:spPr>
          <a:xfrm flipH="1" flipV="1">
            <a:off x="6828971" y="23440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بيضاوي 36"/>
          <p:cNvSpPr/>
          <p:nvPr/>
        </p:nvSpPr>
        <p:spPr>
          <a:xfrm flipH="1" flipV="1">
            <a:off x="4818743" y="15094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بيضاوي 37"/>
          <p:cNvSpPr/>
          <p:nvPr/>
        </p:nvSpPr>
        <p:spPr>
          <a:xfrm flipH="1" flipV="1">
            <a:off x="5203371" y="2416629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بيضاوي 38"/>
          <p:cNvSpPr/>
          <p:nvPr/>
        </p:nvSpPr>
        <p:spPr>
          <a:xfrm flipH="1" flipV="1">
            <a:off x="4397829" y="2423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 flipH="1" flipV="1">
            <a:off x="8200571" y="14078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بيضاوي 40"/>
          <p:cNvSpPr/>
          <p:nvPr/>
        </p:nvSpPr>
        <p:spPr>
          <a:xfrm flipH="1" flipV="1">
            <a:off x="1647371" y="1966687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بيضاوي 41"/>
          <p:cNvSpPr/>
          <p:nvPr/>
        </p:nvSpPr>
        <p:spPr>
          <a:xfrm flipH="1" flipV="1">
            <a:off x="8447315" y="2293258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بيضاوي 42"/>
          <p:cNvSpPr/>
          <p:nvPr/>
        </p:nvSpPr>
        <p:spPr>
          <a:xfrm flipH="1" flipV="1">
            <a:off x="8469085" y="1894115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 flipH="1" flipV="1">
            <a:off x="7953829" y="1915886"/>
            <a:ext cx="150338" cy="19366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بيضاوي 44"/>
          <p:cNvSpPr/>
          <p:nvPr/>
        </p:nvSpPr>
        <p:spPr>
          <a:xfrm>
            <a:off x="7910285" y="2685143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161314" y="2764971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12342" y="271417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2910114" y="2692400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1320799" y="2598057"/>
            <a:ext cx="899886" cy="4354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0" y="3497944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Completement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graph is the graph which every vertices sign by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remaign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vertices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مستطيل 50"/>
          <p:cNvSpPr/>
          <p:nvPr/>
        </p:nvSpPr>
        <p:spPr>
          <a:xfrm>
            <a:off x="0" y="4034973"/>
            <a:ext cx="9144000" cy="6531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0" y="4455886"/>
            <a:ext cx="9144000" cy="11901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البيان التام هو بيان منتظم درجة كل رأس من رؤوسه يساوي (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n-1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عدد الرؤوس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سهم لأعلى 5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5" name="سهم إلى اليمين 5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7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0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  <p:bldP spid="19" grpId="0" animBg="1"/>
      <p:bldP spid="22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5155345" y="5282764"/>
            <a:ext cx="85646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6009993" y="5271189"/>
            <a:ext cx="870645" cy="97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6691262" y="5104169"/>
            <a:ext cx="107077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flipV="1">
            <a:off x="5583179" y="45683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5997293" y="4568385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flipV="1">
            <a:off x="6440435" y="4568384"/>
            <a:ext cx="78581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>
            <a:off x="7226253" y="4568384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 flipH="1" flipV="1">
            <a:off x="5762568" y="4318351"/>
            <a:ext cx="499272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6200000" flipV="1">
            <a:off x="6016919" y="4421985"/>
            <a:ext cx="872102" cy="23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 flipH="1" flipV="1">
            <a:off x="6976220" y="4318351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شكل بيضاوي 17"/>
          <p:cNvSpPr/>
          <p:nvPr/>
        </p:nvSpPr>
        <p:spPr>
          <a:xfrm>
            <a:off x="5521281" y="4811719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بيضاوي 19"/>
          <p:cNvSpPr/>
          <p:nvPr/>
        </p:nvSpPr>
        <p:spPr>
          <a:xfrm>
            <a:off x="5934938" y="45432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بيضاوي 21"/>
          <p:cNvSpPr/>
          <p:nvPr/>
        </p:nvSpPr>
        <p:spPr>
          <a:xfrm>
            <a:off x="5506767" y="56100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6442938" y="5660804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شكل بيضاوي 25"/>
          <p:cNvSpPr/>
          <p:nvPr/>
        </p:nvSpPr>
        <p:spPr>
          <a:xfrm>
            <a:off x="7727453" y="485526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شكل بيضاوي 26"/>
          <p:cNvSpPr/>
          <p:nvPr/>
        </p:nvSpPr>
        <p:spPr>
          <a:xfrm>
            <a:off x="7168653" y="5588232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بيضاوي 27"/>
          <p:cNvSpPr/>
          <p:nvPr/>
        </p:nvSpPr>
        <p:spPr>
          <a:xfrm>
            <a:off x="7175910" y="4013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بيضاوي 28"/>
          <p:cNvSpPr/>
          <p:nvPr/>
        </p:nvSpPr>
        <p:spPr>
          <a:xfrm>
            <a:off x="5963967" y="4020690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6377624" y="389731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6384882" y="4789948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بيضاوي 31"/>
          <p:cNvSpPr/>
          <p:nvPr/>
        </p:nvSpPr>
        <p:spPr>
          <a:xfrm>
            <a:off x="7175910" y="4521433"/>
            <a:ext cx="130628" cy="116114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3" name="مستطيل 32"/>
          <p:cNvSpPr/>
          <p:nvPr/>
        </p:nvSpPr>
        <p:spPr>
          <a:xfrm>
            <a:off x="0" y="1"/>
            <a:ext cx="9144000" cy="7112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التافه </a:t>
            </a:r>
            <a:r>
              <a:rPr lang="en-US" sz="2400" b="1" dirty="0" err="1" smtClean="0">
                <a:solidFill>
                  <a:srgbClr val="002060"/>
                </a:solidFill>
              </a:rPr>
              <a:t>wull</a:t>
            </a:r>
            <a:r>
              <a:rPr lang="en-US" sz="2400" b="1" dirty="0" smtClean="0">
                <a:solidFill>
                  <a:srgbClr val="002060"/>
                </a:solidFill>
              </a:rPr>
              <a:t> graph   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0" y="711202"/>
            <a:ext cx="9144000" cy="79828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هو بيان منتظم درجة كل رأس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يساوي صفر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0" y="1146629"/>
            <a:ext cx="9144000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 the regular graph which the degree of each vertex equal zero 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233715" y="2307772"/>
            <a:ext cx="957943" cy="6966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161143" y="1799771"/>
            <a:ext cx="885371" cy="464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004458" y="1843314"/>
            <a:ext cx="682171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601028" y="1857829"/>
            <a:ext cx="754742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2815771" y="2336800"/>
            <a:ext cx="1117600" cy="7837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4557485" y="2351315"/>
            <a:ext cx="870858" cy="638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6560457" y="1698172"/>
            <a:ext cx="2583543" cy="1480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d(v1) =0 </a:t>
            </a:r>
            <a:b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d(v2)=0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   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d(v2)=0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294968" y="3105355"/>
            <a:ext cx="5014452" cy="899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ex : find degree of the graph</a:t>
            </a: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361625" y="353446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940710" y="56970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4657682" y="4760919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V10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390653" y="4202118"/>
            <a:ext cx="6241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V9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6210710" y="4310977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6087338" y="5798691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6965453" y="5689833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741967" y="489880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110595" y="4267434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6958196" y="3563490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6138139" y="3461892"/>
            <a:ext cx="841828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سهم لأعلى 4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4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7" dur="1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cxnSp>
        <p:nvCxnSpPr>
          <p:cNvPr id="6" name="رابط مستقيم 5"/>
          <p:cNvCxnSpPr/>
          <p:nvPr/>
        </p:nvCxnSpPr>
        <p:spPr>
          <a:xfrm>
            <a:off x="2475864" y="3498135"/>
            <a:ext cx="200026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 flipH="1" flipV="1">
            <a:off x="2976724" y="3140151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3333120" y="2783755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3868905" y="2890912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شكل حر 13"/>
          <p:cNvSpPr/>
          <p:nvPr/>
        </p:nvSpPr>
        <p:spPr>
          <a:xfrm>
            <a:off x="3333120" y="2355127"/>
            <a:ext cx="1128713" cy="1162050"/>
          </a:xfrm>
          <a:custGeom>
            <a:avLst/>
            <a:gdLst>
              <a:gd name="connsiteX0" fmla="*/ 0 w 1128713"/>
              <a:gd name="connsiteY0" fmla="*/ 447675 h 1162050"/>
              <a:gd name="connsiteX1" fmla="*/ 914400 w 1128713"/>
              <a:gd name="connsiteY1" fmla="*/ 119062 h 1162050"/>
              <a:gd name="connsiteX2" fmla="*/ 1128713 w 1128713"/>
              <a:gd name="connsiteY2" fmla="*/ 1162050 h 1162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8713" h="1162050">
                <a:moveTo>
                  <a:pt x="0" y="447675"/>
                </a:moveTo>
                <a:cubicBezTo>
                  <a:pt x="363140" y="223837"/>
                  <a:pt x="726281" y="0"/>
                  <a:pt x="914400" y="119062"/>
                </a:cubicBezTo>
                <a:cubicBezTo>
                  <a:pt x="1102519" y="238125"/>
                  <a:pt x="1115616" y="700087"/>
                  <a:pt x="1128713" y="11620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مستطيل 12"/>
          <p:cNvSpPr/>
          <p:nvPr/>
        </p:nvSpPr>
        <p:spPr>
          <a:xfrm>
            <a:off x="0" y="0"/>
            <a:ext cx="9144000" cy="10450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نعرف البيان </a:t>
            </a:r>
            <a:r>
              <a:rPr lang="en-US" sz="2400" b="1" dirty="0" smtClean="0">
                <a:solidFill>
                  <a:srgbClr val="002060"/>
                </a:solidFill>
              </a:rPr>
              <a:t>G(V,E)  </a:t>
            </a:r>
            <a:r>
              <a:rPr lang="ar-IQ" sz="2400" b="1" dirty="0" smtClean="0">
                <a:solidFill>
                  <a:srgbClr val="002060"/>
                </a:solidFill>
              </a:rPr>
              <a:t>  كما يلي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0" y="914400"/>
            <a:ext cx="8849032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لتكن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= مجموعة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الاعداد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الطبيعية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348343" y="1320801"/>
            <a:ext cx="8795657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لنعرف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خاصه قابلة القسمة بين العناصر المختلفة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] 1,……………8 [</a:t>
            </a:r>
            <a: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758336" y="2669459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5408913" y="3482493"/>
            <a:ext cx="863600" cy="3556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4225765" y="3612888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2883193" y="3576602"/>
            <a:ext cx="624115" cy="3410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106680" y="3641916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61307" y="2429973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893421" y="2480773"/>
            <a:ext cx="624115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745308" y="2473517"/>
            <a:ext cx="863600" cy="3556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3267822" y="2756545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>
            <a:off x="3971764" y="2778316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بيضاوي 44"/>
          <p:cNvSpPr/>
          <p:nvPr/>
        </p:nvSpPr>
        <p:spPr>
          <a:xfrm>
            <a:off x="5198222" y="2872659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شكل بيضاوي 45"/>
          <p:cNvSpPr/>
          <p:nvPr/>
        </p:nvSpPr>
        <p:spPr>
          <a:xfrm>
            <a:off x="4363650" y="3475002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بيضاوي 46"/>
          <p:cNvSpPr/>
          <p:nvPr/>
        </p:nvSpPr>
        <p:spPr>
          <a:xfrm>
            <a:off x="3238793" y="3496773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8" name="شكل بيضاوي 47"/>
          <p:cNvSpPr/>
          <p:nvPr/>
        </p:nvSpPr>
        <p:spPr>
          <a:xfrm>
            <a:off x="2462279" y="3475002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شكل بيضاوي 48"/>
          <p:cNvSpPr/>
          <p:nvPr/>
        </p:nvSpPr>
        <p:spPr>
          <a:xfrm>
            <a:off x="1976050" y="3046830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0" name="شكل بيضاوي 49"/>
          <p:cNvSpPr/>
          <p:nvPr/>
        </p:nvSpPr>
        <p:spPr>
          <a:xfrm>
            <a:off x="5524793" y="3620144"/>
            <a:ext cx="130628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4" name="مستطيل 53"/>
          <p:cNvSpPr/>
          <p:nvPr/>
        </p:nvSpPr>
        <p:spPr>
          <a:xfrm>
            <a:off x="383457" y="4080856"/>
            <a:ext cx="8465575" cy="175950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من الواضح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هذا البيان غير منته وغير موجه وان الرأس الذي يقابل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العددلا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يتقاطع مع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ضلع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سهم لأعلى 27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sp>
        <p:nvSpPr>
          <p:cNvPr id="55" name="مستطيل 54"/>
          <p:cNvSpPr/>
          <p:nvPr/>
        </p:nvSpPr>
        <p:spPr>
          <a:xfrm>
            <a:off x="3596500" y="196645"/>
            <a:ext cx="5355771" cy="841829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</a:t>
            </a:r>
            <a:r>
              <a:rPr lang="en-US" sz="2400" b="1" dirty="0" err="1" smtClean="0">
                <a:solidFill>
                  <a:srgbClr val="002060"/>
                </a:solidFill>
              </a:rPr>
              <a:t>subgraph</a:t>
            </a:r>
            <a:r>
              <a:rPr lang="en-US" sz="2400" b="1" dirty="0" smtClean="0">
                <a:solidFill>
                  <a:srgbClr val="002060"/>
                </a:solidFill>
              </a:rPr>
              <a:t>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56" name="مستطيل 55"/>
          <p:cNvSpPr/>
          <p:nvPr/>
        </p:nvSpPr>
        <p:spPr>
          <a:xfrm>
            <a:off x="0" y="910420"/>
            <a:ext cx="8952271" cy="11466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G2=(V2,E2)  , G1=(V1,E1)   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بيانين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E1 c E2  ,   V1c V2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عندئذ نقول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G2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3097161" y="1991032"/>
            <a:ext cx="5855110" cy="914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الفعلي :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0" y="2994860"/>
            <a:ext cx="8922774" cy="5805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لم تكن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المساواتان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متحققتان في نفس الوقت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265471" y="3477577"/>
            <a:ext cx="8672052" cy="5950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e1=e2,v1=v2 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تسمى </a:t>
            </a: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جزئي فعلي 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838200"/>
          </a:xfrm>
        </p:spPr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المقدمة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325880"/>
            <a:ext cx="8686800" cy="4602972"/>
          </a:xfrm>
        </p:spPr>
        <p:txBody>
          <a:bodyPr>
            <a:normAutofit/>
          </a:bodyPr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نظرية البيانات هو موضوع من مواضيع بحوث العمليات والذي يعد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اهم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الموضوعات في كل من الرياضيات والعلوم والحاسبات والعلوم التطبيقية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والانسانية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 كما انه موضوع رياضي يوفر لنا القدرة على تمهيد مجموعة بيانية وكيفية التعامل معه من 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البرمج</a:t>
            </a:r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ar-IQ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نبذة تاريخية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استعملت البيانات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لاول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مرة في القرن الثامن عشر عام 1736 في 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كونيكسبرك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المانيا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ومدينة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في بريطانية 1847 . استخدم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العالمكيرستون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نظرية البيانات لحل بعض المشكلات المتعلقة بالشبكة الكهربائية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.</a:t>
            </a: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 إلى اليمين 2"/>
          <p:cNvSpPr/>
          <p:nvPr/>
        </p:nvSpPr>
        <p:spPr>
          <a:xfrm>
            <a:off x="5871747" y="2798763"/>
            <a:ext cx="1285884" cy="7143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سهم إلى اليمين 3"/>
          <p:cNvSpPr/>
          <p:nvPr/>
        </p:nvSpPr>
        <p:spPr>
          <a:xfrm flipV="1">
            <a:off x="6104195" y="3579644"/>
            <a:ext cx="1204938" cy="8708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1194619" y="438939"/>
            <a:ext cx="7772400" cy="49348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الجزئي يحقق الشروط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الاتية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0" y="1166294"/>
            <a:ext cx="8926286" cy="609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بيان هو بيان جزئي من نفسه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206478" y="1677436"/>
            <a:ext cx="87310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.H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بيانجزئي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2830554" y="2568951"/>
            <a:ext cx="5455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h ≤ g a      k ≤ h      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681865" y="3357933"/>
            <a:ext cx="56605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-e         k ≤h ≤g                  k ≤ 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714478" y="4207505"/>
            <a:ext cx="8178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من رؤوس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941086" y="4883044"/>
            <a:ext cx="7881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4.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مع نهايتها تكون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/>
      <p:bldP spid="10" grpId="0"/>
      <p:bldP spid="13" grpId="0"/>
      <p:bldP spid="14" grpId="0"/>
      <p:bldP spid="16" grpId="0"/>
      <p:bldP spid="17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10800000" flipV="1">
            <a:off x="5139118" y="4187009"/>
            <a:ext cx="1071570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10800000">
            <a:off x="4281862" y="4187009"/>
            <a:ext cx="192882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4281862" y="4187009"/>
            <a:ext cx="857256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5156170" y="5044265"/>
            <a:ext cx="1857388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0" y="232229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جزئي مختزل  </a:t>
            </a:r>
            <a:r>
              <a:rPr lang="en-US" sz="2400" b="1" dirty="0" smtClean="0">
                <a:solidFill>
                  <a:srgbClr val="002060"/>
                </a:solidFill>
              </a:rPr>
              <a:t>vertex – induced </a:t>
            </a:r>
            <a:r>
              <a:rPr lang="en-US" sz="2400" b="1" dirty="0" err="1" smtClean="0">
                <a:solidFill>
                  <a:srgbClr val="002060"/>
                </a:solidFill>
              </a:rPr>
              <a:t>subgraph</a:t>
            </a:r>
            <a:r>
              <a:rPr lang="en-US" sz="2400" b="1" dirty="0" smtClean="0">
                <a:solidFill>
                  <a:srgbClr val="002060"/>
                </a:solidFill>
              </a:rPr>
              <a:t>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0" y="99339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مجموعة بحيث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c V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. نرسم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G=(V1,G1)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0" y="170459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بحيث تكون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x,y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رأسين مترابطين بضلع             نسمي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الناتج بيان جزئي مختزل من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المجموعة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بحذف رأس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flipV="1">
            <a:off x="4324087" y="1958962"/>
            <a:ext cx="566057" cy="14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rot="10800000" flipV="1">
            <a:off x="4235362" y="1958960"/>
            <a:ext cx="232229" cy="145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0" y="2975586"/>
            <a:ext cx="711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 : find all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the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838493" y="3893029"/>
            <a:ext cx="4122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 </a:t>
            </a:r>
            <a:r>
              <a:rPr lang="en-US" sz="2400" b="1" dirty="0" smtClean="0"/>
              <a:t>a</a:t>
            </a:r>
            <a:endParaRPr lang="ar-IQ" sz="2000" b="1" dirty="0"/>
          </a:p>
        </p:txBody>
      </p:sp>
      <p:sp>
        <p:nvSpPr>
          <p:cNvPr id="25" name="مستطيل 24"/>
          <p:cNvSpPr/>
          <p:nvPr/>
        </p:nvSpPr>
        <p:spPr>
          <a:xfrm>
            <a:off x="6103069" y="3864001"/>
            <a:ext cx="506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dirty="0" smtClean="0"/>
              <a:t> </a:t>
            </a:r>
            <a:r>
              <a:rPr lang="en-US" sz="2400" b="1" dirty="0" smtClean="0"/>
              <a:t>b </a:t>
            </a: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4850206" y="3675315"/>
            <a:ext cx="606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2000" dirty="0" smtClean="0"/>
              <a:t>e1</a:t>
            </a:r>
            <a:r>
              <a:rPr lang="ar-IQ" sz="2000" dirty="0" smtClean="0"/>
              <a:t> </a:t>
            </a:r>
            <a:endParaRPr lang="ar-IQ" dirty="0"/>
          </a:p>
        </p:txBody>
      </p:sp>
      <p:sp>
        <p:nvSpPr>
          <p:cNvPr id="27" name="مستطيل 26"/>
          <p:cNvSpPr/>
          <p:nvPr/>
        </p:nvSpPr>
        <p:spPr>
          <a:xfrm>
            <a:off x="4663768" y="5191666"/>
            <a:ext cx="60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</a:t>
            </a:r>
            <a:endParaRPr lang="ar-IQ" sz="2000" b="1" dirty="0"/>
          </a:p>
        </p:txBody>
      </p:sp>
      <p:sp>
        <p:nvSpPr>
          <p:cNvPr id="28" name="مستطيل 27"/>
          <p:cNvSpPr/>
          <p:nvPr/>
        </p:nvSpPr>
        <p:spPr>
          <a:xfrm>
            <a:off x="6883914" y="4973952"/>
            <a:ext cx="464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dirty="0" smtClean="0"/>
              <a:t> </a:t>
            </a:r>
            <a:r>
              <a:rPr lang="en-US" sz="2400" b="1" dirty="0" smtClean="0"/>
              <a:t>d</a:t>
            </a:r>
            <a:endParaRPr lang="ar-IQ" sz="2000" b="1" dirty="0"/>
          </a:p>
        </p:txBody>
      </p:sp>
      <p:sp>
        <p:nvSpPr>
          <p:cNvPr id="29" name="مستطيل 28"/>
          <p:cNvSpPr/>
          <p:nvPr/>
        </p:nvSpPr>
        <p:spPr>
          <a:xfrm>
            <a:off x="4103304" y="4560687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e3</a:t>
            </a:r>
            <a:endParaRPr lang="ar-IQ" dirty="0"/>
          </a:p>
        </p:txBody>
      </p:sp>
      <p:sp>
        <p:nvSpPr>
          <p:cNvPr id="30" name="مستطيل 29"/>
          <p:cNvSpPr/>
          <p:nvPr/>
        </p:nvSpPr>
        <p:spPr>
          <a:xfrm>
            <a:off x="5641819" y="4473601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e2</a:t>
            </a:r>
            <a:endParaRPr lang="ar-IQ" dirty="0"/>
          </a:p>
        </p:txBody>
      </p:sp>
      <p:sp>
        <p:nvSpPr>
          <p:cNvPr id="31" name="مستطيل 30"/>
          <p:cNvSpPr/>
          <p:nvPr/>
        </p:nvSpPr>
        <p:spPr>
          <a:xfrm>
            <a:off x="5946619" y="5155772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dirty="0" smtClean="0"/>
              <a:t> </a:t>
            </a:r>
            <a:r>
              <a:rPr lang="en-US" sz="2000" dirty="0" smtClean="0"/>
              <a:t>e4</a:t>
            </a:r>
            <a:endParaRPr lang="ar-IQ" dirty="0"/>
          </a:p>
        </p:txBody>
      </p:sp>
      <p:sp>
        <p:nvSpPr>
          <p:cNvPr id="21" name="سهم إلى اليسار 2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سهم إلى اليمين 22">
            <a:hlinkClick r:id="rId3" action="ppaction://hlinksldjump"/>
          </p:cNvPr>
          <p:cNvSpPr/>
          <p:nvPr/>
        </p:nvSpPr>
        <p:spPr>
          <a:xfrm>
            <a:off x="730369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جدول 31"/>
          <p:cNvGraphicFramePr>
            <a:graphicFrameLocks noGrp="1"/>
          </p:cNvGraphicFramePr>
          <p:nvPr/>
        </p:nvGraphicFramePr>
        <p:xfrm>
          <a:off x="1553029" y="1194460"/>
          <a:ext cx="6096000" cy="544048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714401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baseline="0" dirty="0" smtClean="0"/>
                        <a:t>   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en-US" dirty="0" smtClean="0"/>
                        <a:t>  </a:t>
                      </a:r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 </a:t>
                      </a:r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dirty="0" smtClean="0"/>
                        <a:t>  </a:t>
                      </a:r>
                    </a:p>
                    <a:p>
                      <a:pPr rtl="1"/>
                      <a:r>
                        <a:rPr lang="ar-IQ" dirty="0" smtClean="0"/>
                        <a:t>    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 </a:t>
                      </a:r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r>
                        <a:rPr lang="ar-IQ" baseline="0" dirty="0" smtClean="0"/>
                        <a:t>       </a:t>
                      </a:r>
                    </a:p>
                    <a:p>
                      <a:pPr rtl="1"/>
                      <a:endParaRPr lang="ar-IQ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  </a:t>
                      </a:r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</a:txBody>
                  <a:tcPr/>
                </a:tc>
              </a:tr>
              <a:tr h="1714401"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714401">
                <a:tc>
                  <a:txBody>
                    <a:bodyPr/>
                    <a:lstStyle/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 smtClean="0"/>
                    </a:p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مثلث متساوي الساقين 33"/>
          <p:cNvSpPr/>
          <p:nvPr/>
        </p:nvSpPr>
        <p:spPr>
          <a:xfrm rot="10800000">
            <a:off x="1814947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6" name="رابط مستقيم 35"/>
          <p:cNvCxnSpPr>
            <a:stCxn id="34" idx="0"/>
          </p:cNvCxnSpPr>
          <p:nvPr/>
        </p:nvCxnSpPr>
        <p:spPr>
          <a:xfrm rot="16200000" flipH="1">
            <a:off x="2350732" y="2158874"/>
            <a:ext cx="158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مثلث متساوي الساقين 36"/>
          <p:cNvSpPr/>
          <p:nvPr/>
        </p:nvSpPr>
        <p:spPr>
          <a:xfrm rot="10800000">
            <a:off x="3029393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ثلث متساوي الساقين 37"/>
          <p:cNvSpPr/>
          <p:nvPr/>
        </p:nvSpPr>
        <p:spPr>
          <a:xfrm rot="10800000">
            <a:off x="4243839" y="1480213"/>
            <a:ext cx="714380" cy="857256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0" name="رابط مستقيم 39"/>
          <p:cNvCxnSpPr>
            <a:stCxn id="38" idx="0"/>
          </p:cNvCxnSpPr>
          <p:nvPr/>
        </p:nvCxnSpPr>
        <p:spPr>
          <a:xfrm rot="5400000">
            <a:off x="4386715" y="255178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>
            <a:off x="5458285" y="148021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5708318" y="1730246"/>
            <a:ext cx="71438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16200000" flipH="1">
            <a:off x="5767280" y="2489073"/>
            <a:ext cx="357190" cy="27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6200000" flipH="1">
            <a:off x="6744169" y="1480213"/>
            <a:ext cx="50006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6887045" y="2337469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>
            <a:off x="6744169" y="148021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16200000" flipH="1">
            <a:off x="1886385" y="3480477"/>
            <a:ext cx="642942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2207856" y="4444890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 rot="5400000">
            <a:off x="3021570" y="3387834"/>
            <a:ext cx="57150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5400000">
            <a:off x="2636484" y="4302014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رابط مستقيم 59"/>
          <p:cNvCxnSpPr/>
          <p:nvPr/>
        </p:nvCxnSpPr>
        <p:spPr>
          <a:xfrm rot="5400000">
            <a:off x="4350996" y="3730510"/>
            <a:ext cx="85725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V="1">
            <a:off x="3922368" y="3801948"/>
            <a:ext cx="857256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رابط مستقيم 61"/>
          <p:cNvCxnSpPr/>
          <p:nvPr/>
        </p:nvCxnSpPr>
        <p:spPr>
          <a:xfrm rot="10800000">
            <a:off x="5386847" y="3623353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16200000" flipH="1">
            <a:off x="5279690" y="3730510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>
            <a:off x="6672731" y="3623353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6779888" y="3801948"/>
            <a:ext cx="85725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 rot="5400000">
            <a:off x="1636352" y="5802212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>
            <a:off x="2957955" y="5909369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16200000" flipH="1">
            <a:off x="4136682" y="5587898"/>
            <a:ext cx="78581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5494004" y="5445022"/>
            <a:ext cx="78581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5400000">
            <a:off x="6494136" y="5802212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شكل بيضاوي 71"/>
          <p:cNvSpPr/>
          <p:nvPr/>
        </p:nvSpPr>
        <p:spPr>
          <a:xfrm>
            <a:off x="3018971" y="386080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بيضاوي 72"/>
          <p:cNvSpPr/>
          <p:nvPr/>
        </p:nvSpPr>
        <p:spPr>
          <a:xfrm>
            <a:off x="5406571" y="1458685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4" name="شكل بيضاوي 73"/>
          <p:cNvSpPr/>
          <p:nvPr/>
        </p:nvSpPr>
        <p:spPr>
          <a:xfrm>
            <a:off x="5921829" y="220617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5" name="شكل بيضاوي 74"/>
          <p:cNvSpPr/>
          <p:nvPr/>
        </p:nvSpPr>
        <p:spPr>
          <a:xfrm>
            <a:off x="6712858" y="141514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6" name="شكل بيضاوي 75"/>
          <p:cNvSpPr/>
          <p:nvPr/>
        </p:nvSpPr>
        <p:spPr>
          <a:xfrm>
            <a:off x="7489372" y="14514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7" name="شكل بيضاوي 76"/>
          <p:cNvSpPr/>
          <p:nvPr/>
        </p:nvSpPr>
        <p:spPr>
          <a:xfrm>
            <a:off x="6117772" y="14441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8" name="شكل بيضاوي 77"/>
          <p:cNvSpPr/>
          <p:nvPr/>
        </p:nvSpPr>
        <p:spPr>
          <a:xfrm>
            <a:off x="7228115" y="19884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9" name="شكل بيضاوي 78"/>
          <p:cNvSpPr/>
          <p:nvPr/>
        </p:nvSpPr>
        <p:spPr>
          <a:xfrm>
            <a:off x="6720114" y="359954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0" name="شكل بيضاوي 79"/>
          <p:cNvSpPr/>
          <p:nvPr/>
        </p:nvSpPr>
        <p:spPr>
          <a:xfrm>
            <a:off x="2982686" y="5856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1" name="شكل بيضاوي 80"/>
          <p:cNvSpPr/>
          <p:nvPr/>
        </p:nvSpPr>
        <p:spPr>
          <a:xfrm>
            <a:off x="3773715" y="584925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2" name="شكل بيضاوي 81"/>
          <p:cNvSpPr/>
          <p:nvPr/>
        </p:nvSpPr>
        <p:spPr>
          <a:xfrm>
            <a:off x="4318000" y="54210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3" name="شكل بيضاوي 82"/>
          <p:cNvSpPr/>
          <p:nvPr/>
        </p:nvSpPr>
        <p:spPr>
          <a:xfrm>
            <a:off x="2090058" y="5341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4" name="شكل بيضاوي 83"/>
          <p:cNvSpPr/>
          <p:nvPr/>
        </p:nvSpPr>
        <p:spPr>
          <a:xfrm>
            <a:off x="2097314" y="624839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5" name="شكل بيضاوي 84"/>
          <p:cNvSpPr/>
          <p:nvPr/>
        </p:nvSpPr>
        <p:spPr>
          <a:xfrm>
            <a:off x="4746172" y="61685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7" name="شكل بيضاوي 86"/>
          <p:cNvSpPr/>
          <p:nvPr/>
        </p:nvSpPr>
        <p:spPr>
          <a:xfrm>
            <a:off x="7402286" y="3657600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8" name="شكل بيضاوي 87"/>
          <p:cNvSpPr/>
          <p:nvPr/>
        </p:nvSpPr>
        <p:spPr>
          <a:xfrm>
            <a:off x="4942115" y="3563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9" name="شكل بيضاوي 88"/>
          <p:cNvSpPr/>
          <p:nvPr/>
        </p:nvSpPr>
        <p:spPr>
          <a:xfrm>
            <a:off x="4122057" y="34689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0" name="شكل بيضاوي 89"/>
          <p:cNvSpPr/>
          <p:nvPr/>
        </p:nvSpPr>
        <p:spPr>
          <a:xfrm>
            <a:off x="4528457" y="439782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1" name="شكل بيضاوي 90"/>
          <p:cNvSpPr/>
          <p:nvPr/>
        </p:nvSpPr>
        <p:spPr>
          <a:xfrm>
            <a:off x="6916057" y="4434115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2" name="شكل بيضاوي 91"/>
          <p:cNvSpPr/>
          <p:nvPr/>
        </p:nvSpPr>
        <p:spPr>
          <a:xfrm>
            <a:off x="6023429" y="5254172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3" name="شكل بيضاوي 92"/>
          <p:cNvSpPr/>
          <p:nvPr/>
        </p:nvSpPr>
        <p:spPr>
          <a:xfrm>
            <a:off x="7017657" y="52178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4" name="شكل بيضاوي 93"/>
          <p:cNvSpPr/>
          <p:nvPr/>
        </p:nvSpPr>
        <p:spPr>
          <a:xfrm>
            <a:off x="5617028" y="60234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5" name="شكل بيضاوي 94"/>
          <p:cNvSpPr/>
          <p:nvPr/>
        </p:nvSpPr>
        <p:spPr>
          <a:xfrm>
            <a:off x="5871029" y="4332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6" name="شكل بيضاوي 95"/>
          <p:cNvSpPr/>
          <p:nvPr/>
        </p:nvSpPr>
        <p:spPr>
          <a:xfrm>
            <a:off x="6125028" y="3570514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7" name="شكل بيضاوي 96"/>
          <p:cNvSpPr/>
          <p:nvPr/>
        </p:nvSpPr>
        <p:spPr>
          <a:xfrm>
            <a:off x="5348515" y="3548743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8" name="شكل بيضاوي 97"/>
          <p:cNvSpPr/>
          <p:nvPr/>
        </p:nvSpPr>
        <p:spPr>
          <a:xfrm>
            <a:off x="6995886" y="6357257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1" name="مستطيل 120"/>
          <p:cNvSpPr/>
          <p:nvPr/>
        </p:nvSpPr>
        <p:spPr>
          <a:xfrm>
            <a:off x="0" y="0"/>
            <a:ext cx="8650514" cy="10595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الجزئي المختزل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23" name="شكل بيضاوي 122"/>
          <p:cNvSpPr/>
          <p:nvPr/>
        </p:nvSpPr>
        <p:spPr>
          <a:xfrm>
            <a:off x="2656115" y="1074057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1313543" y="1168399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5094515" y="1103085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6" name="شكل بيضاوي 125"/>
          <p:cNvSpPr/>
          <p:nvPr/>
        </p:nvSpPr>
        <p:spPr>
          <a:xfrm>
            <a:off x="3839029" y="1081313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3904342" y="3120572"/>
            <a:ext cx="667657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6233886" y="1124856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29" name="شكل بيضاوي 128"/>
          <p:cNvSpPr/>
          <p:nvPr/>
        </p:nvSpPr>
        <p:spPr>
          <a:xfrm>
            <a:off x="2714172" y="5283200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0" name="شكل بيضاوي 129"/>
          <p:cNvSpPr/>
          <p:nvPr/>
        </p:nvSpPr>
        <p:spPr>
          <a:xfrm>
            <a:off x="5130800" y="3214914"/>
            <a:ext cx="725714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5" name="شكل بيضاوي 134"/>
          <p:cNvSpPr/>
          <p:nvPr/>
        </p:nvSpPr>
        <p:spPr>
          <a:xfrm>
            <a:off x="4020458" y="4920342"/>
            <a:ext cx="725714" cy="44994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6" name="شكل بيضاوي 135"/>
          <p:cNvSpPr/>
          <p:nvPr/>
        </p:nvSpPr>
        <p:spPr>
          <a:xfrm>
            <a:off x="7141028" y="110308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8" name="شكل بيضاوي 137"/>
          <p:cNvSpPr/>
          <p:nvPr/>
        </p:nvSpPr>
        <p:spPr>
          <a:xfrm>
            <a:off x="3461657" y="32004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39" name="شكل بيضاوي 138"/>
          <p:cNvSpPr/>
          <p:nvPr/>
        </p:nvSpPr>
        <p:spPr>
          <a:xfrm>
            <a:off x="4688115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0" name="شكل بيضاوي 139"/>
          <p:cNvSpPr/>
          <p:nvPr/>
        </p:nvSpPr>
        <p:spPr>
          <a:xfrm>
            <a:off x="7148286" y="3258457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1" name="شكل بيضاوي 140"/>
          <p:cNvSpPr/>
          <p:nvPr/>
        </p:nvSpPr>
        <p:spPr>
          <a:xfrm>
            <a:off x="5994400" y="3193143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2" name="شكل بيضاوي 141"/>
          <p:cNvSpPr/>
          <p:nvPr/>
        </p:nvSpPr>
        <p:spPr>
          <a:xfrm>
            <a:off x="5450115" y="2039257"/>
            <a:ext cx="428172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3" name="شكل بيضاوي 142"/>
          <p:cNvSpPr/>
          <p:nvPr/>
        </p:nvSpPr>
        <p:spPr>
          <a:xfrm>
            <a:off x="2220687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4" name="شكل بيضاوي 143"/>
          <p:cNvSpPr/>
          <p:nvPr/>
        </p:nvSpPr>
        <p:spPr>
          <a:xfrm>
            <a:off x="3454399" y="5268685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5" name="شكل بيضاوي 144"/>
          <p:cNvSpPr/>
          <p:nvPr/>
        </p:nvSpPr>
        <p:spPr>
          <a:xfrm>
            <a:off x="5878286" y="49058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6" name="شكل بيضاوي 145"/>
          <p:cNvSpPr/>
          <p:nvPr/>
        </p:nvSpPr>
        <p:spPr>
          <a:xfrm>
            <a:off x="3425372" y="1117600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7" name="شكل بيضاوي 146"/>
          <p:cNvSpPr/>
          <p:nvPr/>
        </p:nvSpPr>
        <p:spPr>
          <a:xfrm>
            <a:off x="3127829" y="23150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8" name="شكل بيضاوي 147"/>
          <p:cNvSpPr/>
          <p:nvPr/>
        </p:nvSpPr>
        <p:spPr>
          <a:xfrm>
            <a:off x="6676570" y="1959427"/>
            <a:ext cx="435429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49" name="شكل بيضاوي 148"/>
          <p:cNvSpPr/>
          <p:nvPr/>
        </p:nvSpPr>
        <p:spPr>
          <a:xfrm>
            <a:off x="4608286" y="2126342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0" name="شكل بيضاوي 149"/>
          <p:cNvSpPr/>
          <p:nvPr/>
        </p:nvSpPr>
        <p:spPr>
          <a:xfrm>
            <a:off x="1712686" y="2322285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1" name="شكل بيضاوي 150"/>
          <p:cNvSpPr/>
          <p:nvPr/>
        </p:nvSpPr>
        <p:spPr>
          <a:xfrm>
            <a:off x="6662057" y="4542971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2" name="شكل بيضاوي 151"/>
          <p:cNvSpPr/>
          <p:nvPr/>
        </p:nvSpPr>
        <p:spPr>
          <a:xfrm>
            <a:off x="4303485" y="45502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3" name="شكل بيضاوي 152"/>
          <p:cNvSpPr/>
          <p:nvPr/>
        </p:nvSpPr>
        <p:spPr>
          <a:xfrm>
            <a:off x="5718629" y="43978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4" name="شكل بيضاوي 153"/>
          <p:cNvSpPr/>
          <p:nvPr/>
        </p:nvSpPr>
        <p:spPr>
          <a:xfrm>
            <a:off x="1821543" y="40131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5" name="شكل بيضاوي 154"/>
          <p:cNvSpPr/>
          <p:nvPr/>
        </p:nvSpPr>
        <p:spPr>
          <a:xfrm>
            <a:off x="7010400" y="4920342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6" name="شكل بيضاوي 155"/>
          <p:cNvSpPr/>
          <p:nvPr/>
        </p:nvSpPr>
        <p:spPr>
          <a:xfrm>
            <a:off x="4463143" y="6262914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7" name="شكل بيضاوي 156"/>
          <p:cNvSpPr/>
          <p:nvPr/>
        </p:nvSpPr>
        <p:spPr>
          <a:xfrm>
            <a:off x="1814286" y="493485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8" name="شكل بيضاوي 157"/>
          <p:cNvSpPr/>
          <p:nvPr/>
        </p:nvSpPr>
        <p:spPr>
          <a:xfrm>
            <a:off x="5428343" y="6110513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59" name="شكل بيضاوي 158"/>
          <p:cNvSpPr/>
          <p:nvPr/>
        </p:nvSpPr>
        <p:spPr>
          <a:xfrm>
            <a:off x="2373086" y="21843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0" name="شكل بيضاوي 159"/>
          <p:cNvSpPr/>
          <p:nvPr/>
        </p:nvSpPr>
        <p:spPr>
          <a:xfrm>
            <a:off x="2997201" y="4666343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1" name="شكل بيضاوي 160"/>
          <p:cNvSpPr/>
          <p:nvPr/>
        </p:nvSpPr>
        <p:spPr>
          <a:xfrm>
            <a:off x="3541486" y="3280228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2" name="شكل بيضاوي 161"/>
          <p:cNvSpPr/>
          <p:nvPr/>
        </p:nvSpPr>
        <p:spPr>
          <a:xfrm>
            <a:off x="2503714" y="4114799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3" name="شكل بيضاوي 162"/>
          <p:cNvSpPr/>
          <p:nvPr/>
        </p:nvSpPr>
        <p:spPr>
          <a:xfrm>
            <a:off x="2489200" y="4695371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4" name="شكل بيضاوي 163"/>
          <p:cNvSpPr/>
          <p:nvPr/>
        </p:nvSpPr>
        <p:spPr>
          <a:xfrm>
            <a:off x="7235372" y="2677886"/>
            <a:ext cx="72572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5" name="شكل بيضاوي 164"/>
          <p:cNvSpPr/>
          <p:nvPr/>
        </p:nvSpPr>
        <p:spPr>
          <a:xfrm>
            <a:off x="5762172" y="2699656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6" name="شكل بيضاوي 165"/>
          <p:cNvSpPr/>
          <p:nvPr/>
        </p:nvSpPr>
        <p:spPr>
          <a:xfrm>
            <a:off x="6988629" y="2793999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7" name="شكل بيضاوي 166"/>
          <p:cNvSpPr/>
          <p:nvPr/>
        </p:nvSpPr>
        <p:spPr>
          <a:xfrm>
            <a:off x="2191658" y="60234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8" name="شكل بيضاوي 167"/>
          <p:cNvSpPr/>
          <p:nvPr/>
        </p:nvSpPr>
        <p:spPr>
          <a:xfrm>
            <a:off x="1937657" y="4637314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69" name="شكل بيضاوي 168"/>
          <p:cNvSpPr/>
          <p:nvPr/>
        </p:nvSpPr>
        <p:spPr>
          <a:xfrm>
            <a:off x="3033486" y="4499428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4194628" y="2757715"/>
            <a:ext cx="4934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5885544" y="1124857"/>
            <a:ext cx="580571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2" name="مستطيل 101"/>
          <p:cNvSpPr/>
          <p:nvPr/>
        </p:nvSpPr>
        <p:spPr>
          <a:xfrm>
            <a:off x="4745280" y="3171762"/>
            <a:ext cx="3637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/>
              <a:t>b</a:t>
            </a:r>
            <a:endParaRPr lang="ar-IQ" dirty="0"/>
          </a:p>
        </p:txBody>
      </p:sp>
      <p:sp>
        <p:nvSpPr>
          <p:cNvPr id="103" name="شكل بيضاوي 102"/>
          <p:cNvSpPr/>
          <p:nvPr/>
        </p:nvSpPr>
        <p:spPr>
          <a:xfrm>
            <a:off x="1378858" y="3098801"/>
            <a:ext cx="740228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3120571" y="3744686"/>
            <a:ext cx="609600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6487886" y="3207657"/>
            <a:ext cx="667657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7112000" y="6183086"/>
            <a:ext cx="551542" cy="4209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107" name="سهم إلى اليسار 106">
            <a:hlinkClick r:id="rId2" action="ppaction://hlinksldjump"/>
          </p:cNvPr>
          <p:cNvSpPr/>
          <p:nvPr/>
        </p:nvSpPr>
        <p:spPr>
          <a:xfrm>
            <a:off x="0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8" name="سهم إلى اليمين 107">
            <a:hlinkClick r:id="rId3" action="ppaction://hlinksldjump"/>
          </p:cNvPr>
          <p:cNvSpPr/>
          <p:nvPr/>
        </p:nvSpPr>
        <p:spPr>
          <a:xfrm>
            <a:off x="7654412" y="6072206"/>
            <a:ext cx="1489588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3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1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70" decel="100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770" decel="100000"/>
                                        <p:tgtEl>
                                          <p:spTgt spid="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1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8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9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5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8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6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7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7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0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2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5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8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9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2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1" fill="hold">
                      <p:stCondLst>
                        <p:cond delay="indefinite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6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2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4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9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0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1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2" dur="2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>
                      <p:stCondLst>
                        <p:cond delay="indefinite"/>
                      </p:stCondLst>
                      <p:childTnLst>
                        <p:par>
                          <p:cTn id="549" fill="hold">
                            <p:stCondLst>
                              <p:cond delay="0"/>
                            </p:stCondLst>
                            <p:childTnLst>
                              <p:par>
                                <p:cTn id="55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7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2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3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0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5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1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4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6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7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8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9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5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2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5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9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0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1" dur="2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2" fill="hold">
                      <p:stCondLst>
                        <p:cond delay="indefinite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>
                      <p:stCondLst>
                        <p:cond delay="indefinite"/>
                      </p:stCondLst>
                      <p:childTnLst>
                        <p:par>
                          <p:cTn id="648" fill="hold">
                            <p:stCondLst>
                              <p:cond delay="0"/>
                            </p:stCondLst>
                            <p:childTnLst>
                              <p:par>
                                <p:cTn id="6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8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5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7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121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5" grpId="0"/>
      <p:bldP spid="136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 animBg="1"/>
      <p:bldP spid="161" grpId="0" animBg="1"/>
      <p:bldP spid="162" grpId="0" animBg="1"/>
      <p:bldP spid="163" grpId="0" animBg="1"/>
      <p:bldP spid="164" grpId="0" animBg="1"/>
      <p:bldP spid="165" grpId="0"/>
      <p:bldP spid="166" grpId="0"/>
      <p:bldP spid="167" grpId="0"/>
      <p:bldP spid="168" grpId="0"/>
      <p:bldP spid="169" grpId="0"/>
      <p:bldP spid="100" grpId="0"/>
      <p:bldP spid="101" grpId="0"/>
      <p:bldP spid="102" grpId="0"/>
      <p:bldP spid="103" grpId="0"/>
      <p:bldP spid="104" grpId="0"/>
      <p:bldP spid="105" grpId="0"/>
      <p:bldP spid="10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/>
        </p:nvGraphicFramePr>
        <p:xfrm>
          <a:off x="1320800" y="1335312"/>
          <a:ext cx="6299200" cy="409395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574800"/>
                <a:gridCol w="1574800"/>
                <a:gridCol w="1574800"/>
                <a:gridCol w="1574800"/>
              </a:tblGrid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1023488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مثلث متساوي الساقين 3"/>
          <p:cNvSpPr/>
          <p:nvPr/>
        </p:nvSpPr>
        <p:spPr>
          <a:xfrm rot="10800000">
            <a:off x="1714480" y="1571612"/>
            <a:ext cx="785818" cy="642942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4" idx="0"/>
          </p:cNvCxnSpPr>
          <p:nvPr/>
        </p:nvCxnSpPr>
        <p:spPr>
          <a:xfrm rot="16200000" flipH="1">
            <a:off x="2411000" y="1910942"/>
            <a:ext cx="1588" cy="60722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>
            <a:off x="3821901" y="1750207"/>
            <a:ext cx="428628" cy="2143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V="1">
            <a:off x="3571868" y="1714488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3786182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4872267" y="1715622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5400000">
            <a:off x="5393537" y="1750207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5400000">
            <a:off x="5286380" y="2214554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>
            <a:off x="6500826" y="1643050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6200000" flipH="1">
            <a:off x="6500826" y="1643050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 rot="5400000">
            <a:off x="6679421" y="2178835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2000232" y="2714620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225026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1893075" y="2821777"/>
            <a:ext cx="571504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3643306" y="2643182"/>
            <a:ext cx="357190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>
            <a:off x="3822695" y="3178967"/>
            <a:ext cx="356396" cy="7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 rot="5400000">
            <a:off x="5286380" y="2571744"/>
            <a:ext cx="285752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5036347" y="3107529"/>
            <a:ext cx="50006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6893735" y="2607463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6500826" y="2571744"/>
            <a:ext cx="428628" cy="4286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10800000">
            <a:off x="6572264" y="3643314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0800000">
            <a:off x="4929190" y="3714752"/>
            <a:ext cx="92869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5179223" y="4179099"/>
            <a:ext cx="35719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>
            <a:off x="3286116" y="3714752"/>
            <a:ext cx="71438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679025" y="3750471"/>
            <a:ext cx="357190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 rot="5400000">
            <a:off x="3571868" y="4214818"/>
            <a:ext cx="28575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rot="10800000">
            <a:off x="1857356" y="3714752"/>
            <a:ext cx="78581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821637" y="3750471"/>
            <a:ext cx="428628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>
            <a:off x="2000232" y="4714884"/>
            <a:ext cx="428628" cy="2857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3643306" y="4643446"/>
            <a:ext cx="500066" cy="35719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 rot="5400000">
            <a:off x="4964909" y="4893479"/>
            <a:ext cx="64294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شكل بيضاوي 69"/>
          <p:cNvSpPr/>
          <p:nvPr/>
        </p:nvSpPr>
        <p:spPr>
          <a:xfrm>
            <a:off x="6357950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1" name="شكل بيضاوي 70"/>
          <p:cNvSpPr/>
          <p:nvPr/>
        </p:nvSpPr>
        <p:spPr>
          <a:xfrm>
            <a:off x="7215206" y="457200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2" name="شكل بيضاوي 71"/>
          <p:cNvSpPr/>
          <p:nvPr/>
        </p:nvSpPr>
        <p:spPr>
          <a:xfrm>
            <a:off x="6929454" y="4929198"/>
            <a:ext cx="45719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بيضاوي 72"/>
          <p:cNvSpPr/>
          <p:nvPr/>
        </p:nvSpPr>
        <p:spPr>
          <a:xfrm>
            <a:off x="6929454" y="5286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بيضاوي 39"/>
          <p:cNvSpPr/>
          <p:nvPr/>
        </p:nvSpPr>
        <p:spPr>
          <a:xfrm>
            <a:off x="4397829" y="15239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6248400" y="13570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3265714" y="1393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1371600" y="12990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43691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6161315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484915" y="2438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3026229" y="2445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1625601" y="2467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582057" y="44413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61758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542972" y="3497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2924629" y="34761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947886" y="14224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6277429" y="4463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4499429" y="4484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4" name="شكل بيضاوي 73"/>
          <p:cNvSpPr/>
          <p:nvPr/>
        </p:nvSpPr>
        <p:spPr>
          <a:xfrm>
            <a:off x="2982686" y="45066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2402115" y="2431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7228114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566229" y="15022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2322286" y="14078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3904344" y="3483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2518229" y="35197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5" name="شكل بيضاوي 84"/>
          <p:cNvSpPr/>
          <p:nvPr/>
        </p:nvSpPr>
        <p:spPr>
          <a:xfrm>
            <a:off x="7155543" y="2365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6" name="شكل بيضاوي 85"/>
          <p:cNvSpPr/>
          <p:nvPr/>
        </p:nvSpPr>
        <p:spPr>
          <a:xfrm>
            <a:off x="5479143" y="2358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7" name="شكل بيضاوي 86"/>
          <p:cNvSpPr/>
          <p:nvPr/>
        </p:nvSpPr>
        <p:spPr>
          <a:xfrm>
            <a:off x="2409372" y="4470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8" name="شكل بيضاوي 87"/>
          <p:cNvSpPr/>
          <p:nvPr/>
        </p:nvSpPr>
        <p:spPr>
          <a:xfrm>
            <a:off x="4013200" y="440508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9" name="شكل بيضاوي 88"/>
          <p:cNvSpPr/>
          <p:nvPr/>
        </p:nvSpPr>
        <p:spPr>
          <a:xfrm>
            <a:off x="7213601" y="34543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0" name="شكل بيضاوي 89"/>
          <p:cNvSpPr/>
          <p:nvPr/>
        </p:nvSpPr>
        <p:spPr>
          <a:xfrm>
            <a:off x="5653315" y="3418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1" name="شكل بيضاوي 90"/>
          <p:cNvSpPr/>
          <p:nvPr/>
        </p:nvSpPr>
        <p:spPr>
          <a:xfrm>
            <a:off x="7228115" y="4397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5595258" y="44341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3" name="شكل بيضاوي 92"/>
          <p:cNvSpPr/>
          <p:nvPr/>
        </p:nvSpPr>
        <p:spPr>
          <a:xfrm>
            <a:off x="5558971" y="19594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3911600" y="19521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1973943" y="3106056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6887029" y="18796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1611086" y="210457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351315" y="409302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6872515" y="29391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399314" y="278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3955144" y="24891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3918857" y="28593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6923315" y="3860800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5348515" y="38535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2249714" y="502194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3824515" y="39696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6966857" y="48332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5261428" y="44486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3381829" y="5021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6183086" y="3004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1" name="شكل بيضاوي 110"/>
          <p:cNvSpPr/>
          <p:nvPr/>
        </p:nvSpPr>
        <p:spPr>
          <a:xfrm>
            <a:off x="6335486" y="2082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2" name="شكل بيضاوي 111"/>
          <p:cNvSpPr/>
          <p:nvPr/>
        </p:nvSpPr>
        <p:spPr>
          <a:xfrm>
            <a:off x="4876800" y="21045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3" name="شكل بيضاوي 112"/>
          <p:cNvSpPr/>
          <p:nvPr/>
        </p:nvSpPr>
        <p:spPr>
          <a:xfrm>
            <a:off x="3519715" y="2111828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4" name="شكل بيضاوي 113"/>
          <p:cNvSpPr/>
          <p:nvPr/>
        </p:nvSpPr>
        <p:spPr>
          <a:xfrm>
            <a:off x="2452914" y="19739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4753429" y="31133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3396343" y="3062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9" name="شكل بيضاوي 118"/>
          <p:cNvSpPr/>
          <p:nvPr/>
        </p:nvSpPr>
        <p:spPr>
          <a:xfrm>
            <a:off x="1328057" y="2982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6255657" y="40204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4811486" y="4114799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3164114" y="4122057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3" name="شكل بيضاوي 122"/>
          <p:cNvSpPr/>
          <p:nvPr/>
        </p:nvSpPr>
        <p:spPr>
          <a:xfrm>
            <a:off x="1473201" y="4056742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6342743" y="5094513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5232401" y="5101771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6" name="شكل بيضاوي 125"/>
          <p:cNvSpPr/>
          <p:nvPr/>
        </p:nvSpPr>
        <p:spPr>
          <a:xfrm>
            <a:off x="3918858" y="4992914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531258" y="5014685"/>
            <a:ext cx="478971" cy="2902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3612940" y="162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بيضاوي 128"/>
          <p:cNvSpPr/>
          <p:nvPr/>
        </p:nvSpPr>
        <p:spPr>
          <a:xfrm>
            <a:off x="3895968" y="2006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بيضاوي 129"/>
          <p:cNvSpPr/>
          <p:nvPr/>
        </p:nvSpPr>
        <p:spPr>
          <a:xfrm>
            <a:off x="3888711" y="22601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بيضاوي 130"/>
          <p:cNvSpPr/>
          <p:nvPr/>
        </p:nvSpPr>
        <p:spPr>
          <a:xfrm>
            <a:off x="4839397" y="1686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2" name="شكل بيضاوي 131"/>
          <p:cNvSpPr/>
          <p:nvPr/>
        </p:nvSpPr>
        <p:spPr>
          <a:xfrm>
            <a:off x="5732026" y="173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3" name="شكل بيضاوي 132"/>
          <p:cNvSpPr/>
          <p:nvPr/>
        </p:nvSpPr>
        <p:spPr>
          <a:xfrm>
            <a:off x="5419968" y="2093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4" name="شكل بيضاوي 133"/>
          <p:cNvSpPr/>
          <p:nvPr/>
        </p:nvSpPr>
        <p:spPr>
          <a:xfrm>
            <a:off x="5383682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5" name="شكل بيضاوي 134"/>
          <p:cNvSpPr/>
          <p:nvPr/>
        </p:nvSpPr>
        <p:spPr>
          <a:xfrm>
            <a:off x="6494025" y="1614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6" name="شكل بيضاوي 135"/>
          <p:cNvSpPr/>
          <p:nvPr/>
        </p:nvSpPr>
        <p:spPr>
          <a:xfrm>
            <a:off x="7357625" y="1577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7" name="شكل بيضاوي 136"/>
          <p:cNvSpPr/>
          <p:nvPr/>
        </p:nvSpPr>
        <p:spPr>
          <a:xfrm>
            <a:off x="6798825" y="2035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8" name="شكل بيضاوي 137"/>
          <p:cNvSpPr/>
          <p:nvPr/>
        </p:nvSpPr>
        <p:spPr>
          <a:xfrm>
            <a:off x="6791568" y="22601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9" name="شكل بيضاوي 138"/>
          <p:cNvSpPr/>
          <p:nvPr/>
        </p:nvSpPr>
        <p:spPr>
          <a:xfrm>
            <a:off x="1747854" y="3152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0" name="شكل بيضاوي 139"/>
          <p:cNvSpPr/>
          <p:nvPr/>
        </p:nvSpPr>
        <p:spPr>
          <a:xfrm>
            <a:off x="3641968" y="25939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1" name="شكل بيضاوي 140"/>
          <p:cNvSpPr/>
          <p:nvPr/>
        </p:nvSpPr>
        <p:spPr>
          <a:xfrm>
            <a:off x="3961283" y="2942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2" name="شكل بيضاوي 141"/>
          <p:cNvSpPr/>
          <p:nvPr/>
        </p:nvSpPr>
        <p:spPr>
          <a:xfrm>
            <a:off x="4070139" y="27318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3" name="شكل بيضاوي 142"/>
          <p:cNvSpPr/>
          <p:nvPr/>
        </p:nvSpPr>
        <p:spPr>
          <a:xfrm>
            <a:off x="3975797" y="3247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4" name="شكل بيضاوي 143"/>
          <p:cNvSpPr/>
          <p:nvPr/>
        </p:nvSpPr>
        <p:spPr>
          <a:xfrm>
            <a:off x="4897454" y="264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5" name="شكل بيضاوي 144"/>
          <p:cNvSpPr/>
          <p:nvPr/>
        </p:nvSpPr>
        <p:spPr>
          <a:xfrm>
            <a:off x="5615911" y="25504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6" name="شكل بيضاوي 145"/>
          <p:cNvSpPr/>
          <p:nvPr/>
        </p:nvSpPr>
        <p:spPr>
          <a:xfrm>
            <a:off x="5274826" y="2818960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7" name="شكل بيضاوي 146"/>
          <p:cNvSpPr/>
          <p:nvPr/>
        </p:nvSpPr>
        <p:spPr>
          <a:xfrm>
            <a:off x="5238540" y="3319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8" name="شكل بيضاوي 147"/>
          <p:cNvSpPr/>
          <p:nvPr/>
        </p:nvSpPr>
        <p:spPr>
          <a:xfrm>
            <a:off x="5652197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9" name="شكل بيضاوي 148"/>
          <p:cNvSpPr/>
          <p:nvPr/>
        </p:nvSpPr>
        <p:spPr>
          <a:xfrm>
            <a:off x="6588369" y="31092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0" name="شكل بيضاوي 149"/>
          <p:cNvSpPr/>
          <p:nvPr/>
        </p:nvSpPr>
        <p:spPr>
          <a:xfrm>
            <a:off x="1885739" y="4205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1" name="شكل بيضاوي 150"/>
          <p:cNvSpPr/>
          <p:nvPr/>
        </p:nvSpPr>
        <p:spPr>
          <a:xfrm>
            <a:off x="3170254" y="36462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2" name="شكل بيضاوي 151"/>
          <p:cNvSpPr/>
          <p:nvPr/>
        </p:nvSpPr>
        <p:spPr>
          <a:xfrm>
            <a:off x="3961282" y="3682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3" name="شكل بيضاوي 152"/>
          <p:cNvSpPr/>
          <p:nvPr/>
        </p:nvSpPr>
        <p:spPr>
          <a:xfrm>
            <a:off x="3692768" y="40671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4" name="شكل بيضاوي 153"/>
          <p:cNvSpPr/>
          <p:nvPr/>
        </p:nvSpPr>
        <p:spPr>
          <a:xfrm>
            <a:off x="3714540" y="433570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5" name="شكل بيضاوي 154"/>
          <p:cNvSpPr/>
          <p:nvPr/>
        </p:nvSpPr>
        <p:spPr>
          <a:xfrm>
            <a:off x="4868426" y="3718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6" name="شكل بيضاوي 155"/>
          <p:cNvSpPr/>
          <p:nvPr/>
        </p:nvSpPr>
        <p:spPr>
          <a:xfrm>
            <a:off x="5790083" y="36390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7" name="شكل بيضاوي 156"/>
          <p:cNvSpPr/>
          <p:nvPr/>
        </p:nvSpPr>
        <p:spPr>
          <a:xfrm>
            <a:off x="5347397" y="4023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8" name="شكل بيضاوي 157"/>
          <p:cNvSpPr/>
          <p:nvPr/>
        </p:nvSpPr>
        <p:spPr>
          <a:xfrm>
            <a:off x="5340139" y="43139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9" name="شكل بيضاوي 158"/>
          <p:cNvSpPr/>
          <p:nvPr/>
        </p:nvSpPr>
        <p:spPr>
          <a:xfrm>
            <a:off x="6660939" y="4190559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0" name="شكل بيضاوي 159"/>
          <p:cNvSpPr/>
          <p:nvPr/>
        </p:nvSpPr>
        <p:spPr>
          <a:xfrm>
            <a:off x="7292311" y="35737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1" name="شكل بيضاوي 160"/>
          <p:cNvSpPr/>
          <p:nvPr/>
        </p:nvSpPr>
        <p:spPr>
          <a:xfrm>
            <a:off x="6530311" y="3624502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2" name="شكل بيضاوي 161"/>
          <p:cNvSpPr/>
          <p:nvPr/>
        </p:nvSpPr>
        <p:spPr>
          <a:xfrm>
            <a:off x="6943968" y="39655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3" name="شكل بيضاوي 162"/>
          <p:cNvSpPr/>
          <p:nvPr/>
        </p:nvSpPr>
        <p:spPr>
          <a:xfrm>
            <a:off x="2016368" y="5192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4" name="شكل بيضاوي 163"/>
          <p:cNvSpPr/>
          <p:nvPr/>
        </p:nvSpPr>
        <p:spPr>
          <a:xfrm>
            <a:off x="2473569" y="46187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5" name="شكل بيضاوي 164"/>
          <p:cNvSpPr/>
          <p:nvPr/>
        </p:nvSpPr>
        <p:spPr>
          <a:xfrm>
            <a:off x="2016369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6" name="شكل بيضاوي 165"/>
          <p:cNvSpPr/>
          <p:nvPr/>
        </p:nvSpPr>
        <p:spPr>
          <a:xfrm>
            <a:off x="2371968" y="50106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7" name="شكل بيضاوي 166"/>
          <p:cNvSpPr/>
          <p:nvPr/>
        </p:nvSpPr>
        <p:spPr>
          <a:xfrm>
            <a:off x="3409740" y="4611473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8" name="شكل بيضاوي 167"/>
          <p:cNvSpPr/>
          <p:nvPr/>
        </p:nvSpPr>
        <p:spPr>
          <a:xfrm>
            <a:off x="3997568" y="51847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9" name="شكل بيضاوي 168"/>
          <p:cNvSpPr/>
          <p:nvPr/>
        </p:nvSpPr>
        <p:spPr>
          <a:xfrm>
            <a:off x="4919225" y="4684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0" name="شكل بيضاوي 169"/>
          <p:cNvSpPr/>
          <p:nvPr/>
        </p:nvSpPr>
        <p:spPr>
          <a:xfrm>
            <a:off x="5260311" y="5228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1" name="شكل بيضاوي 170"/>
          <p:cNvSpPr/>
          <p:nvPr/>
        </p:nvSpPr>
        <p:spPr>
          <a:xfrm>
            <a:off x="5804597" y="4713074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2" name="شكل بيضاوي 171"/>
          <p:cNvSpPr/>
          <p:nvPr/>
        </p:nvSpPr>
        <p:spPr>
          <a:xfrm>
            <a:off x="5282083" y="4524388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3" name="شكل بيضاوي 172"/>
          <p:cNvSpPr/>
          <p:nvPr/>
        </p:nvSpPr>
        <p:spPr>
          <a:xfrm>
            <a:off x="6479511" y="2572216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4" name="شكل بيضاوي 173"/>
          <p:cNvSpPr/>
          <p:nvPr/>
        </p:nvSpPr>
        <p:spPr>
          <a:xfrm>
            <a:off x="7226997" y="2521417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5" name="شكل بيضاوي 174"/>
          <p:cNvSpPr/>
          <p:nvPr/>
        </p:nvSpPr>
        <p:spPr>
          <a:xfrm>
            <a:off x="6929454" y="30076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7" name="شكل بيضاوي 176"/>
          <p:cNvSpPr/>
          <p:nvPr/>
        </p:nvSpPr>
        <p:spPr>
          <a:xfrm>
            <a:off x="1827683" y="36680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8" name="شكل بيضاوي 177"/>
          <p:cNvSpPr/>
          <p:nvPr/>
        </p:nvSpPr>
        <p:spPr>
          <a:xfrm>
            <a:off x="2589683" y="37043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9" name="شكل بيضاوي 178"/>
          <p:cNvSpPr/>
          <p:nvPr/>
        </p:nvSpPr>
        <p:spPr>
          <a:xfrm>
            <a:off x="2205054" y="41615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0" name="شكل بيضاوي 179"/>
          <p:cNvSpPr/>
          <p:nvPr/>
        </p:nvSpPr>
        <p:spPr>
          <a:xfrm>
            <a:off x="3678254" y="5025131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1" name="شكل بيضاوي 180"/>
          <p:cNvSpPr/>
          <p:nvPr/>
        </p:nvSpPr>
        <p:spPr>
          <a:xfrm>
            <a:off x="4077396" y="4480845"/>
            <a:ext cx="45719" cy="7143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5" name="مستطيل 184"/>
          <p:cNvSpPr/>
          <p:nvPr/>
        </p:nvSpPr>
        <p:spPr>
          <a:xfrm>
            <a:off x="754743" y="188686"/>
            <a:ext cx="8389257" cy="10885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البيان الجزئي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2" name="سهم لأعلى 18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3" name="سهم إلى اليمين 182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5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5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5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5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5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5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3" dur="5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5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4" dur="5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5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5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5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8" dur="5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1" dur="5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7" dur="5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5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5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5" dur="5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4" dur="5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7" dur="5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6" dur="5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9" dur="5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2" dur="5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5" dur="5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8" dur="5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1" dur="5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7" dur="5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0" dur="5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3" dur="5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6" dur="5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9" dur="5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2" dur="5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5" dur="5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8" dur="5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1" dur="5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4" dur="5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7" dur="5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5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3" dur="5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6" dur="5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9" dur="5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2" dur="5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5" dur="5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8" dur="5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1" dur="5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4" dur="5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7" dur="5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0" dur="5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3" dur="5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6" dur="5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9" dur="5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5" dur="5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8" dur="5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1" dur="5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4" dur="5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7" dur="5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0" dur="5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3" dur="5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6" dur="5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9" dur="5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2" dur="5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5" dur="5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8" dur="5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1" dur="5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4" dur="5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7" dur="5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3" dur="5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6" dur="5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9" dur="5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2" dur="5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5" dur="5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8" dur="5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4" dur="5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5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0" dur="5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3" dur="5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6" dur="5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9" dur="5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0" grpId="0" animBg="1"/>
      <p:bldP spid="71" grpId="0" animBg="1"/>
      <p:bldP spid="72" grpId="0" animBg="1"/>
      <p:bldP spid="73" grpId="0" animBg="1"/>
      <p:bldP spid="40" grpId="0"/>
      <p:bldP spid="42" grpId="0"/>
      <p:bldP spid="44" grpId="0"/>
      <p:bldP spid="46" grpId="0"/>
      <p:bldP spid="48" grpId="0"/>
      <p:bldP spid="50" grpId="0"/>
      <p:bldP spid="52" grpId="0"/>
      <p:bldP spid="54" grpId="0"/>
      <p:bldP spid="56" grpId="0"/>
      <p:bldP spid="58" grpId="0"/>
      <p:bldP spid="60" grpId="0"/>
      <p:bldP spid="62" grpId="0"/>
      <p:bldP spid="64" grpId="0"/>
      <p:bldP spid="65" grpId="0"/>
      <p:bldP spid="66" grpId="0"/>
      <p:bldP spid="68" grpId="0"/>
      <p:bldP spid="74" grpId="0"/>
      <p:bldP spid="75" grpId="0"/>
      <p:bldP spid="76" grpId="0"/>
      <p:bldP spid="77" grpId="0"/>
      <p:bldP spid="78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مستطيل 41"/>
          <p:cNvSpPr/>
          <p:nvPr/>
        </p:nvSpPr>
        <p:spPr>
          <a:xfrm>
            <a:off x="571472" y="4214818"/>
            <a:ext cx="428628" cy="416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H</a:t>
            </a:r>
            <a:r>
              <a:rPr lang="en-US" sz="1400" b="1" dirty="0" smtClean="0">
                <a:solidFill>
                  <a:schemeClr val="tx1"/>
                </a:solidFill>
              </a:rPr>
              <a:t>1</a:t>
            </a:r>
            <a:endParaRPr lang="ar-IQ" sz="1600" b="1" dirty="0">
              <a:solidFill>
                <a:schemeClr val="tx1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85735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H2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28926" y="4214818"/>
            <a:ext cx="42862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H3</a:t>
            </a:r>
            <a:endParaRPr lang="ar-IQ" sz="1400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500034" y="5286388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857356" y="5357826"/>
            <a:ext cx="500066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3143240" y="5214950"/>
            <a:ext cx="42862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6000760" y="3000372"/>
            <a:ext cx="500066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500562" y="3071810"/>
            <a:ext cx="642942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3286116" y="3000372"/>
            <a:ext cx="57150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786446" y="2000240"/>
            <a:ext cx="5000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H3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500562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H2</a:t>
            </a:r>
            <a:endParaRPr lang="ar-IQ" sz="2000" dirty="0">
              <a:solidFill>
                <a:schemeClr val="tx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286116" y="2000240"/>
            <a:ext cx="57150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H1</a:t>
            </a:r>
            <a:endParaRPr lang="ar-IQ" sz="2000" dirty="0">
              <a:solidFill>
                <a:schemeClr val="tx1"/>
              </a:solidFill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714744" y="2285992"/>
            <a:ext cx="1000132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3714744" y="2285992"/>
            <a:ext cx="2500330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3357554" y="2643182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flipV="1">
            <a:off x="3643306" y="2357430"/>
            <a:ext cx="857256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flipV="1">
            <a:off x="3643306" y="2428868"/>
            <a:ext cx="2214578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5857884" y="2786058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10800000" flipV="1">
            <a:off x="4929190" y="2428868"/>
            <a:ext cx="857256" cy="7143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5400000">
            <a:off x="4536281" y="275033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شكل بيضاوي 26"/>
          <p:cNvSpPr/>
          <p:nvPr/>
        </p:nvSpPr>
        <p:spPr>
          <a:xfrm>
            <a:off x="2714612" y="3857628"/>
            <a:ext cx="285752" cy="2857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شكل حر 27"/>
          <p:cNvSpPr/>
          <p:nvPr/>
        </p:nvSpPr>
        <p:spPr>
          <a:xfrm>
            <a:off x="757238" y="3536157"/>
            <a:ext cx="3214688" cy="2021681"/>
          </a:xfrm>
          <a:custGeom>
            <a:avLst/>
            <a:gdLst>
              <a:gd name="connsiteX0" fmla="*/ 0 w 3214688"/>
              <a:gd name="connsiteY0" fmla="*/ 692943 h 2021681"/>
              <a:gd name="connsiteX1" fmla="*/ 1900237 w 3214688"/>
              <a:gd name="connsiteY1" fmla="*/ 78581 h 2021681"/>
              <a:gd name="connsiteX2" fmla="*/ 3086100 w 3214688"/>
              <a:gd name="connsiteY2" fmla="*/ 1164431 h 2021681"/>
              <a:gd name="connsiteX3" fmla="*/ 2671762 w 3214688"/>
              <a:gd name="connsiteY3" fmla="*/ 2021681 h 2021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4688" h="2021681">
                <a:moveTo>
                  <a:pt x="0" y="692943"/>
                </a:moveTo>
                <a:cubicBezTo>
                  <a:pt x="692943" y="346471"/>
                  <a:pt x="1385887" y="0"/>
                  <a:pt x="1900237" y="78581"/>
                </a:cubicBezTo>
                <a:cubicBezTo>
                  <a:pt x="2414587" y="157162"/>
                  <a:pt x="2957513" y="840581"/>
                  <a:pt x="3086100" y="1164431"/>
                </a:cubicBezTo>
                <a:cubicBezTo>
                  <a:pt x="3214688" y="1488281"/>
                  <a:pt x="2943225" y="1754981"/>
                  <a:pt x="2671762" y="202168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9" name="شكل حر 28"/>
          <p:cNvSpPr/>
          <p:nvPr/>
        </p:nvSpPr>
        <p:spPr>
          <a:xfrm>
            <a:off x="742028" y="3773821"/>
            <a:ext cx="2543175" cy="1654969"/>
          </a:xfrm>
          <a:custGeom>
            <a:avLst/>
            <a:gdLst>
              <a:gd name="connsiteX0" fmla="*/ 0 w 2543175"/>
              <a:gd name="connsiteY0" fmla="*/ 1554956 h 1654969"/>
              <a:gd name="connsiteX1" fmla="*/ 971550 w 2543175"/>
              <a:gd name="connsiteY1" fmla="*/ 297656 h 1654969"/>
              <a:gd name="connsiteX2" fmla="*/ 2157413 w 2543175"/>
              <a:gd name="connsiteY2" fmla="*/ 226219 h 1654969"/>
              <a:gd name="connsiteX3" fmla="*/ 2543175 w 2543175"/>
              <a:gd name="connsiteY3" fmla="*/ 1654969 h 1654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1654969">
                <a:moveTo>
                  <a:pt x="0" y="1554956"/>
                </a:moveTo>
                <a:cubicBezTo>
                  <a:pt x="305990" y="1037034"/>
                  <a:pt x="611981" y="519112"/>
                  <a:pt x="971550" y="297656"/>
                </a:cubicBezTo>
                <a:cubicBezTo>
                  <a:pt x="1331119" y="76200"/>
                  <a:pt x="1895476" y="0"/>
                  <a:pt x="2157413" y="226219"/>
                </a:cubicBezTo>
                <a:cubicBezTo>
                  <a:pt x="2419350" y="452438"/>
                  <a:pt x="2481262" y="1053703"/>
                  <a:pt x="2543175" y="165496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حر 29"/>
          <p:cNvSpPr/>
          <p:nvPr/>
        </p:nvSpPr>
        <p:spPr>
          <a:xfrm>
            <a:off x="957942" y="4525058"/>
            <a:ext cx="994683" cy="903285"/>
          </a:xfrm>
          <a:custGeom>
            <a:avLst/>
            <a:gdLst>
              <a:gd name="connsiteX0" fmla="*/ 0 w 1500187"/>
              <a:gd name="connsiteY0" fmla="*/ 1338262 h 1338262"/>
              <a:gd name="connsiteX1" fmla="*/ 1285875 w 1500187"/>
              <a:gd name="connsiteY1" fmla="*/ 195262 h 1338262"/>
              <a:gd name="connsiteX2" fmla="*/ 1285875 w 1500187"/>
              <a:gd name="connsiteY2" fmla="*/ 166687 h 1338262"/>
              <a:gd name="connsiteX3" fmla="*/ 1285875 w 1500187"/>
              <a:gd name="connsiteY3" fmla="*/ 180975 h 1338262"/>
              <a:gd name="connsiteX4" fmla="*/ 1285875 w 1500187"/>
              <a:gd name="connsiteY4" fmla="*/ 180975 h 133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00187" h="1338262">
                <a:moveTo>
                  <a:pt x="0" y="1338262"/>
                </a:moveTo>
                <a:lnTo>
                  <a:pt x="1285875" y="195262"/>
                </a:lnTo>
                <a:cubicBezTo>
                  <a:pt x="1500187" y="0"/>
                  <a:pt x="1285875" y="166687"/>
                  <a:pt x="1285875" y="166687"/>
                </a:cubicBezTo>
                <a:lnTo>
                  <a:pt x="1285875" y="180975"/>
                </a:lnTo>
                <a:lnTo>
                  <a:pt x="1285875" y="1809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حر 30"/>
          <p:cNvSpPr/>
          <p:nvPr/>
        </p:nvSpPr>
        <p:spPr>
          <a:xfrm>
            <a:off x="2100263" y="3810000"/>
            <a:ext cx="1300162" cy="1662113"/>
          </a:xfrm>
          <a:custGeom>
            <a:avLst/>
            <a:gdLst>
              <a:gd name="connsiteX0" fmla="*/ 0 w 1300162"/>
              <a:gd name="connsiteY0" fmla="*/ 476250 h 1662113"/>
              <a:gd name="connsiteX1" fmla="*/ 814387 w 1300162"/>
              <a:gd name="connsiteY1" fmla="*/ 176213 h 1662113"/>
              <a:gd name="connsiteX2" fmla="*/ 1071562 w 1300162"/>
              <a:gd name="connsiteY2" fmla="*/ 247650 h 1662113"/>
              <a:gd name="connsiteX3" fmla="*/ 1300162 w 1300162"/>
              <a:gd name="connsiteY3" fmla="*/ 1662113 h 1662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0162" h="1662113">
                <a:moveTo>
                  <a:pt x="0" y="476250"/>
                </a:moveTo>
                <a:cubicBezTo>
                  <a:pt x="317896" y="345281"/>
                  <a:pt x="635793" y="214313"/>
                  <a:pt x="814387" y="176213"/>
                </a:cubicBezTo>
                <a:cubicBezTo>
                  <a:pt x="992981" y="138113"/>
                  <a:pt x="990600" y="0"/>
                  <a:pt x="1071562" y="247650"/>
                </a:cubicBezTo>
                <a:cubicBezTo>
                  <a:pt x="1152524" y="495300"/>
                  <a:pt x="1226343" y="1078706"/>
                  <a:pt x="1300162" y="166211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شكل حر 31"/>
          <p:cNvSpPr/>
          <p:nvPr/>
        </p:nvSpPr>
        <p:spPr>
          <a:xfrm>
            <a:off x="28575" y="4529138"/>
            <a:ext cx="1928813" cy="1397794"/>
          </a:xfrm>
          <a:custGeom>
            <a:avLst/>
            <a:gdLst>
              <a:gd name="connsiteX0" fmla="*/ 557213 w 1928813"/>
              <a:gd name="connsiteY0" fmla="*/ 0 h 1397794"/>
              <a:gd name="connsiteX1" fmla="*/ 228600 w 1928813"/>
              <a:gd name="connsiteY1" fmla="*/ 1200150 h 1397794"/>
              <a:gd name="connsiteX2" fmla="*/ 1928813 w 1928813"/>
              <a:gd name="connsiteY2" fmla="*/ 1185862 h 139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28813" h="1397794">
                <a:moveTo>
                  <a:pt x="557213" y="0"/>
                </a:moveTo>
                <a:cubicBezTo>
                  <a:pt x="278606" y="501253"/>
                  <a:pt x="0" y="1002506"/>
                  <a:pt x="228600" y="1200150"/>
                </a:cubicBezTo>
                <a:cubicBezTo>
                  <a:pt x="457200" y="1397794"/>
                  <a:pt x="1193006" y="1291828"/>
                  <a:pt x="1928813" y="118586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4" name="رابط مستقيم 33"/>
          <p:cNvCxnSpPr/>
          <p:nvPr/>
        </p:nvCxnSpPr>
        <p:spPr>
          <a:xfrm rot="5400000">
            <a:off x="1678761" y="4964917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flipV="1">
            <a:off x="2071670" y="4500570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 rot="5400000">
            <a:off x="357158" y="5000636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مستطيل 32"/>
          <p:cNvSpPr/>
          <p:nvPr/>
        </p:nvSpPr>
        <p:spPr>
          <a:xfrm>
            <a:off x="1685608" y="239877"/>
            <a:ext cx="5372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مشكلة الخدمات   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proplem</a:t>
            </a:r>
            <a:r>
              <a:rPr lang="en-US" sz="2400" b="1" dirty="0" smtClean="0">
                <a:solidFill>
                  <a:srgbClr val="002060"/>
                </a:solidFill>
              </a:rPr>
              <a:t> of surface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1" y="869407"/>
            <a:ext cx="9143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توجد ثلاث مساكن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H2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،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H3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يراد توصيل الماء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والكهرباء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والغاز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فهل يمكن توصيل الخدمات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4296229" y="4078293"/>
            <a:ext cx="46663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ثم حاولوا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اعادة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التوزيع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ممكن من التقاطعات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5" name="رابط مستقيم 44"/>
          <p:cNvCxnSpPr>
            <a:stCxn id="4" idx="3"/>
          </p:cNvCxnSpPr>
          <p:nvPr/>
        </p:nvCxnSpPr>
        <p:spPr>
          <a:xfrm>
            <a:off x="5072066" y="2214554"/>
            <a:ext cx="1147070" cy="9090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203200" y="1857830"/>
            <a:ext cx="2714171" cy="1030514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rgbClr val="FF0000"/>
                </a:solidFill>
              </a:rPr>
              <a:t>تقاطع واحد فقط</a:t>
            </a:r>
            <a:endParaRPr lang="ar-IQ" sz="2000" b="1" dirty="0">
              <a:solidFill>
                <a:srgbClr val="FF0000"/>
              </a:solidFill>
            </a:endParaRPr>
          </a:p>
        </p:txBody>
      </p:sp>
      <p:cxnSp>
        <p:nvCxnSpPr>
          <p:cNvPr id="52" name="رابط كسهم مستقيم 51"/>
          <p:cNvCxnSpPr>
            <a:endCxn id="27" idx="1"/>
          </p:cNvCxnSpPr>
          <p:nvPr/>
        </p:nvCxnSpPr>
        <p:spPr>
          <a:xfrm rot="16200000" flipH="1">
            <a:off x="1953978" y="3096994"/>
            <a:ext cx="1025646" cy="579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سهم لأعلى 45">
            <a:hlinkClick r:id="rId3" action="ppaction://hlinksldjump"/>
          </p:cNvPr>
          <p:cNvSpPr/>
          <p:nvPr/>
        </p:nvSpPr>
        <p:spPr>
          <a:xfrm>
            <a:off x="0" y="6128394"/>
            <a:ext cx="1932039" cy="729606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2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4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1" grpId="0" animBg="1"/>
      <p:bldP spid="40" grpId="0" animBg="1"/>
      <p:bldP spid="39" grpId="0" animBg="1"/>
      <p:bldP spid="38" grpId="0" animBg="1"/>
      <p:bldP spid="37" grpId="0" animBg="1"/>
      <p:bldP spid="8" grpId="0" animBg="1"/>
      <p:bldP spid="7" grpId="0" animBg="1"/>
      <p:bldP spid="6" grpId="0" animBg="1"/>
      <p:bldP spid="5" grpId="0" animBg="1"/>
      <p:bldP spid="4" grpId="0" animBg="1"/>
      <p:bldP spid="3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/>
      <p:bldP spid="5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2818699" y="5362115"/>
            <a:ext cx="1357322" cy="85725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مستطيل 4"/>
          <p:cNvSpPr/>
          <p:nvPr/>
        </p:nvSpPr>
        <p:spPr>
          <a:xfrm>
            <a:off x="0" y="319314"/>
            <a:ext cx="89407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</a:rPr>
              <a:t>مبرهنة التصافح  </a:t>
            </a:r>
            <a:r>
              <a:rPr lang="en-US" sz="2400" b="1" dirty="0" smtClean="0">
                <a:solidFill>
                  <a:srgbClr val="002060"/>
                </a:solidFill>
              </a:rPr>
              <a:t>hand shaking theorem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927466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err="1" smtClean="0"/>
              <a:t>اذا</a:t>
            </a:r>
            <a:r>
              <a:rPr lang="ar-IQ" sz="2000" b="1" dirty="0" smtClean="0"/>
              <a:t> كان </a:t>
            </a:r>
            <a:r>
              <a:rPr lang="en-US" sz="2000" b="1" dirty="0" smtClean="0"/>
              <a:t>g=(</a:t>
            </a:r>
            <a:r>
              <a:rPr lang="en-US" sz="2000" b="1" dirty="0" err="1" smtClean="0"/>
              <a:t>v,e</a:t>
            </a:r>
            <a:r>
              <a:rPr lang="en-US" sz="2000" b="1" dirty="0" smtClean="0"/>
              <a:t>) </a:t>
            </a:r>
            <a:r>
              <a:rPr lang="ar-IQ" sz="2000" b="1" dirty="0" smtClean="0"/>
              <a:t> بياناً عدد رؤوسه </a:t>
            </a:r>
            <a:r>
              <a:rPr lang="en-US" sz="2000" b="1" dirty="0" smtClean="0"/>
              <a:t>(n)</a:t>
            </a:r>
            <a:r>
              <a:rPr lang="ar-IQ" sz="2000" b="1" dirty="0" smtClean="0"/>
              <a:t> و عدد </a:t>
            </a:r>
            <a:r>
              <a:rPr lang="ar-IQ" sz="2000" b="1" dirty="0" err="1" smtClean="0"/>
              <a:t>حافاته</a:t>
            </a:r>
            <a:r>
              <a:rPr lang="ar-IQ" sz="2000" b="1" dirty="0" smtClean="0"/>
              <a:t> (</a:t>
            </a:r>
            <a:r>
              <a:rPr lang="en-US" sz="2000" b="1" dirty="0" smtClean="0"/>
              <a:t>m</a:t>
            </a:r>
            <a:r>
              <a:rPr lang="ar-IQ" sz="2000" b="1" dirty="0" smtClean="0"/>
              <a:t> ) فأن مجموع درجات جميع رؤوسه يساوي </a:t>
            </a:r>
            <a:r>
              <a:rPr lang="en-US" sz="2000" b="1" dirty="0" smtClean="0"/>
              <a:t>2m)</a:t>
            </a:r>
            <a:r>
              <a:rPr lang="ar-IQ" sz="2000" b="1" dirty="0" smtClean="0"/>
              <a:t>) </a:t>
            </a:r>
            <a:r>
              <a:rPr lang="ar-IQ" sz="2000" b="1" dirty="0" err="1" smtClean="0"/>
              <a:t>اي</a:t>
            </a:r>
            <a:r>
              <a:rPr lang="ar-IQ" sz="2000" b="1" dirty="0" smtClean="0"/>
              <a:t>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 </a:t>
            </a:r>
            <a:r>
              <a:rPr lang="en-US" sz="2000" b="1" dirty="0" smtClean="0"/>
              <a:t>d(v) = 2m 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7" name="مستطيل 6"/>
          <p:cNvSpPr/>
          <p:nvPr/>
        </p:nvSpPr>
        <p:spPr>
          <a:xfrm>
            <a:off x="261257" y="1712686"/>
            <a:ext cx="88827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 if g = ( </a:t>
            </a:r>
            <a:r>
              <a:rPr lang="en-US" sz="2000" b="1" dirty="0" err="1" smtClean="0"/>
              <a:t>v,e</a:t>
            </a:r>
            <a:r>
              <a:rPr lang="en-US" sz="2000" b="1" dirty="0" smtClean="0"/>
              <a:t>) be graph have (n) vertex and (m) edges then the sum of degree all vertices equal (2m)        d (v) = 2m</a:t>
            </a:r>
            <a:endParaRPr lang="ar-IQ" sz="2000" b="1" dirty="0"/>
          </a:p>
        </p:txBody>
      </p:sp>
      <p:sp>
        <p:nvSpPr>
          <p:cNvPr id="8" name="مستطيل 7"/>
          <p:cNvSpPr/>
          <p:nvPr/>
        </p:nvSpPr>
        <p:spPr>
          <a:xfrm>
            <a:off x="217714" y="2496234"/>
            <a:ext cx="80409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every edge incident exactly on two different or </a:t>
            </a:r>
            <a:r>
              <a:rPr lang="en-US" sz="2000" b="1" dirty="0" err="1" smtClean="0"/>
              <a:t>vertecies</a:t>
            </a:r>
            <a:endParaRPr lang="ar-IQ" sz="2000" b="1" dirty="0"/>
          </a:p>
        </p:txBody>
      </p:sp>
      <p:sp>
        <p:nvSpPr>
          <p:cNvPr id="9" name="مستطيل 8"/>
          <p:cNvSpPr/>
          <p:nvPr/>
        </p:nvSpPr>
        <p:spPr>
          <a:xfrm>
            <a:off x="232229" y="3090093"/>
            <a:ext cx="89117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so every edge addition (?) to the sum of degree vertices so the sum of degree of vertices equal </a:t>
            </a:r>
            <a:r>
              <a:rPr lang="en-US" sz="2000" b="1" dirty="0" err="1" smtClean="0"/>
              <a:t>dabal</a:t>
            </a:r>
            <a:r>
              <a:rPr lang="en-US" sz="2000" b="1" dirty="0" smtClean="0"/>
              <a:t> the number of edges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-e (2m) </a:t>
            </a:r>
            <a:endParaRPr lang="ar-IQ" sz="2000" b="1" dirty="0"/>
          </a:p>
        </p:txBody>
      </p:sp>
      <p:sp>
        <p:nvSpPr>
          <p:cNvPr id="10" name="مستطيل 9"/>
          <p:cNvSpPr/>
          <p:nvPr/>
        </p:nvSpPr>
        <p:spPr>
          <a:xfrm>
            <a:off x="206478" y="3988751"/>
            <a:ext cx="89375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كل حافة تقع بالضبط على راسين مختلفين </a:t>
            </a:r>
            <a:r>
              <a:rPr lang="ar-IQ" sz="2000" b="1" dirty="0" err="1" smtClean="0"/>
              <a:t>ااو</a:t>
            </a:r>
            <a:r>
              <a:rPr lang="ar-IQ" sz="2000" b="1" dirty="0" smtClean="0"/>
              <a:t> متساويين </a:t>
            </a:r>
            <a:r>
              <a:rPr lang="ar-IQ" sz="2000" b="1" dirty="0" err="1" smtClean="0"/>
              <a:t>اذن</a:t>
            </a:r>
            <a:r>
              <a:rPr lang="ar-IQ" sz="2000" b="1" dirty="0" smtClean="0"/>
              <a:t> كل حافة تساهم في زيادة مقدارها </a:t>
            </a:r>
            <a:r>
              <a:rPr lang="en-US" sz="2000" b="1" dirty="0" smtClean="0"/>
              <a:t>(2) </a:t>
            </a:r>
            <a:r>
              <a:rPr lang="ar-IQ" sz="2000" b="1" dirty="0" err="1" smtClean="0"/>
              <a:t>الى</a:t>
            </a:r>
            <a:r>
              <a:rPr lang="ar-IQ" sz="2000" b="1" dirty="0" smtClean="0"/>
              <a:t> مجموع درجات الرؤوس وبذلك يكون مجموع درجات الرؤوس يساوي ضعف عدد الحافات </a:t>
            </a:r>
            <a:r>
              <a:rPr lang="ar-IQ" sz="2000" b="1" dirty="0" err="1" smtClean="0"/>
              <a:t>اي</a:t>
            </a:r>
            <a:r>
              <a:rPr lang="ar-IQ" sz="2000" b="1" dirty="0" smtClean="0"/>
              <a:t> </a:t>
            </a:r>
            <a:r>
              <a:rPr lang="en-US" sz="2000" b="1" dirty="0" smtClean="0"/>
              <a:t>2m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11" name="شكل بيضاوي 10"/>
          <p:cNvSpPr/>
          <p:nvPr/>
        </p:nvSpPr>
        <p:spPr>
          <a:xfrm>
            <a:off x="2699658" y="5283200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4129314" y="6190343"/>
            <a:ext cx="116114" cy="101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سهم إلى اليسار 12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308140" y="4019006"/>
            <a:ext cx="1852569" cy="88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230777" y="3091549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2800063" y="4023621"/>
            <a:ext cx="1863116" cy="5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rot="10800000">
            <a:off x="1230777" y="4948937"/>
            <a:ext cx="250033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1230777" y="3091549"/>
            <a:ext cx="2500330" cy="1857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مستطيل 10"/>
          <p:cNvSpPr/>
          <p:nvPr/>
        </p:nvSpPr>
        <p:spPr>
          <a:xfrm>
            <a:off x="339213" y="290305"/>
            <a:ext cx="8170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 V(G) =[A,B,C,D]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53681" y="982995"/>
            <a:ext cx="88903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E(G)= [A,B],[B,C],[C,D],[D,A],[D,D],[B,B],[A,C]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3132944" y="1711750"/>
            <a:ext cx="60110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البيان ثم جد مجموع درجات البيان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4796853" y="2389894"/>
            <a:ext cx="43471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باستخدام الطريقة العادية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751882" y="2974511"/>
            <a:ext cx="43921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باستخدام مبرهنة التصافح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4572000" y="343053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الطريقة العادية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599064" y="2694273"/>
            <a:ext cx="698793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665793" y="278697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440822" y="5014921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669764" y="4941648"/>
            <a:ext cx="870857" cy="4644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02079" y="2474920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شكل بيضاوي 23"/>
          <p:cNvSpPr/>
          <p:nvPr/>
        </p:nvSpPr>
        <p:spPr>
          <a:xfrm>
            <a:off x="575890" y="4892249"/>
            <a:ext cx="928915" cy="957943"/>
          </a:xfrm>
          <a:prstGeom prst="ellipse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شكل بيضاوي 24"/>
          <p:cNvSpPr/>
          <p:nvPr/>
        </p:nvSpPr>
        <p:spPr>
          <a:xfrm>
            <a:off x="2337735" y="3592520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3898022" y="1945149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1222945" y="544917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28210" y="3889828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090993" y="50874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810936" y="371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829735" y="2445892"/>
            <a:ext cx="928915" cy="5660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904190" y="4048707"/>
            <a:ext cx="19884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d(A)=0+3=3</a:t>
            </a:r>
            <a:endParaRPr lang="ar-IQ" sz="2400" b="1" dirty="0"/>
          </a:p>
        </p:txBody>
      </p:sp>
      <p:sp>
        <p:nvSpPr>
          <p:cNvPr id="33" name="مستطيل 32"/>
          <p:cNvSpPr/>
          <p:nvPr/>
        </p:nvSpPr>
        <p:spPr>
          <a:xfrm>
            <a:off x="7082972" y="4128535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d(B)=2+2=4 </a:t>
            </a:r>
            <a:endParaRPr lang="ar-IQ" sz="2400" b="1" dirty="0"/>
          </a:p>
        </p:txBody>
      </p:sp>
      <p:sp>
        <p:nvSpPr>
          <p:cNvPr id="34" name="مستطيل 33"/>
          <p:cNvSpPr/>
          <p:nvPr/>
        </p:nvSpPr>
        <p:spPr>
          <a:xfrm>
            <a:off x="4796973" y="4651751"/>
            <a:ext cx="20610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d (C)=0+3=3 </a:t>
            </a:r>
            <a:endParaRPr lang="ar-IQ" sz="2400" b="1" dirty="0"/>
          </a:p>
        </p:txBody>
      </p:sp>
      <p:sp>
        <p:nvSpPr>
          <p:cNvPr id="35" name="مستطيل 34"/>
          <p:cNvSpPr/>
          <p:nvPr/>
        </p:nvSpPr>
        <p:spPr>
          <a:xfrm>
            <a:off x="6969409" y="4806492"/>
            <a:ext cx="19111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/>
              <a:t>d(D)=2+2=4</a:t>
            </a:r>
            <a:r>
              <a:rPr lang="ar-IQ" sz="2400" b="1" dirty="0" smtClean="0"/>
              <a:t> </a:t>
            </a:r>
            <a:endParaRPr lang="ar-IQ" sz="2400" b="1" dirty="0"/>
          </a:p>
        </p:txBody>
      </p:sp>
      <p:sp>
        <p:nvSpPr>
          <p:cNvPr id="36" name="سهم إلى اليسار 3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3" action="ppaction://hlinksldjump"/>
          </p:cNvPr>
          <p:cNvSpPr/>
          <p:nvPr/>
        </p:nvSpPr>
        <p:spPr>
          <a:xfrm>
            <a:off x="7288948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6" dur="3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قوس كبير أيمن 2"/>
          <p:cNvSpPr/>
          <p:nvPr/>
        </p:nvSpPr>
        <p:spPr>
          <a:xfrm rot="5400000">
            <a:off x="2185868" y="4145299"/>
            <a:ext cx="480317" cy="3421090"/>
          </a:xfrm>
          <a:prstGeom prst="rightBrace">
            <a:avLst>
              <a:gd name="adj1" fmla="val 8333"/>
              <a:gd name="adj2" fmla="val 4366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قوس كبير أيمن 3"/>
          <p:cNvSpPr/>
          <p:nvPr/>
        </p:nvSpPr>
        <p:spPr>
          <a:xfrm rot="5400000">
            <a:off x="5506475" y="5187160"/>
            <a:ext cx="379851" cy="1292685"/>
          </a:xfrm>
          <a:prstGeom prst="rightBrace">
            <a:avLst>
              <a:gd name="adj1" fmla="val 8333"/>
              <a:gd name="adj2" fmla="val 42546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2859314" y="341477"/>
            <a:ext cx="6015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وحسب مبرهنة التصافح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74172" y="965591"/>
            <a:ext cx="3740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d( V) = 2 (7) = 14 </a:t>
            </a:r>
            <a:endParaRPr lang="ar-IQ" sz="2400" b="1" dirty="0"/>
          </a:p>
        </p:txBody>
      </p:sp>
      <p:sp>
        <p:nvSpPr>
          <p:cNvPr id="15" name="مستطيل 14"/>
          <p:cNvSpPr/>
          <p:nvPr/>
        </p:nvSpPr>
        <p:spPr>
          <a:xfrm>
            <a:off x="428172" y="1001485"/>
            <a:ext cx="5007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4</a:t>
            </a:r>
            <a:r>
              <a:rPr lang="ar-IQ" sz="2000" b="1" dirty="0" smtClean="0"/>
              <a:t/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16" name="مستطيل 15"/>
          <p:cNvSpPr/>
          <p:nvPr/>
        </p:nvSpPr>
        <p:spPr>
          <a:xfrm>
            <a:off x="4274457" y="111737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/>
              <a:t>نتيجة المبرهنة   </a:t>
            </a:r>
            <a:r>
              <a:rPr lang="en-US" sz="2400" b="1" dirty="0" err="1" smtClean="0"/>
              <a:t>corallel</a:t>
            </a:r>
            <a:r>
              <a:rPr lang="en-US" sz="2400" b="1" dirty="0" smtClean="0"/>
              <a:t> </a:t>
            </a:r>
            <a:r>
              <a:rPr lang="ar-IQ" sz="2400" b="1" dirty="0" smtClean="0"/>
              <a:t> </a:t>
            </a:r>
            <a:br>
              <a:rPr lang="ar-IQ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195943" y="1690077"/>
            <a:ext cx="8948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فأن عدد الرؤوس الفردية الدرجة يكون زوجي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2220464"/>
            <a:ext cx="802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be graph then the number of add degree is even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0" y="2663061"/>
            <a:ext cx="26510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proof   :- </a:t>
            </a:r>
            <a:endParaRPr lang="ar-IQ" sz="2800" b="1" dirty="0"/>
          </a:p>
        </p:txBody>
      </p:sp>
      <p:sp>
        <p:nvSpPr>
          <p:cNvPr id="21" name="مستطيل 20"/>
          <p:cNvSpPr/>
          <p:nvPr/>
        </p:nvSpPr>
        <p:spPr>
          <a:xfrm>
            <a:off x="3937819" y="3497720"/>
            <a:ext cx="5017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 نفرض أن </a:t>
            </a:r>
            <a:r>
              <a:rPr lang="en-US" sz="2000" b="1" dirty="0" smtClean="0"/>
              <a:t>=V </a:t>
            </a:r>
            <a:r>
              <a:rPr lang="ar-IQ" sz="2000" b="1" dirty="0" smtClean="0"/>
              <a:t>عدد الرؤوس الفردية الدرجة </a:t>
            </a:r>
            <a:br>
              <a:rPr lang="ar-IQ" sz="2000" b="1" dirty="0" smtClean="0"/>
            </a:b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628825" y="2852449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k</a:t>
            </a:r>
            <a:r>
              <a:rPr lang="ar-IQ" sz="2000" b="1" dirty="0" smtClean="0"/>
              <a:t> = عدد الرؤوس الزوجية الدرجة </a:t>
            </a:r>
            <a:endParaRPr lang="ar-IQ" sz="2000" b="1" dirty="0"/>
          </a:p>
        </p:txBody>
      </p:sp>
      <p:sp>
        <p:nvSpPr>
          <p:cNvPr id="23" name="مستطيل 22"/>
          <p:cNvSpPr/>
          <p:nvPr/>
        </p:nvSpPr>
        <p:spPr>
          <a:xfrm>
            <a:off x="3716206" y="4013591"/>
            <a:ext cx="52100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k</a:t>
            </a:r>
            <a:r>
              <a:rPr lang="ar-IQ" sz="2000" b="1" dirty="0" smtClean="0"/>
              <a:t> = عدد الرؤوس الزوجية الدرجة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4470401" y="4434506"/>
            <a:ext cx="4392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نفرض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</a:t>
            </a:r>
            <a:r>
              <a:rPr lang="en-US" sz="2000" b="1" dirty="0" smtClean="0"/>
              <a:t>d  </a:t>
            </a:r>
            <a:r>
              <a:rPr lang="ar-IQ" sz="2000" b="1" dirty="0" smtClean="0"/>
              <a:t> = درجة الرأس </a:t>
            </a:r>
            <a:endParaRPr lang="ar-IQ" sz="2000" b="1" dirty="0"/>
          </a:p>
        </p:txBody>
      </p:sp>
      <p:sp>
        <p:nvSpPr>
          <p:cNvPr id="25" name="مستطيل 24"/>
          <p:cNvSpPr/>
          <p:nvPr/>
        </p:nvSpPr>
        <p:spPr>
          <a:xfrm>
            <a:off x="0" y="4260333"/>
            <a:ext cx="38172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000" b="1" dirty="0" smtClean="0"/>
              <a:t>أي عدد فردي=</a:t>
            </a:r>
            <a:r>
              <a:rPr lang="en-US" sz="2000" b="1" dirty="0" smtClean="0"/>
              <a:t> 1±2k </a:t>
            </a: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46742" y="4927992"/>
            <a:ext cx="296091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أي عدد زوجي =</a:t>
            </a:r>
            <a:r>
              <a:rPr lang="en-US" sz="2000" b="1" dirty="0" smtClean="0"/>
              <a:t> 2k</a:t>
            </a:r>
            <a:endParaRPr lang="ar-IQ" sz="2000" b="1" dirty="0"/>
          </a:p>
        </p:txBody>
      </p:sp>
      <p:sp>
        <p:nvSpPr>
          <p:cNvPr id="27" name="مستطيل 26"/>
          <p:cNvSpPr/>
          <p:nvPr/>
        </p:nvSpPr>
        <p:spPr>
          <a:xfrm>
            <a:off x="0" y="539122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smtClean="0"/>
              <a:t>حسب مبرهنة التصافح </a:t>
            </a:r>
            <a:r>
              <a:rPr lang="en-US" sz="2000" b="1" dirty="0" smtClean="0"/>
              <a:t>d1+d2+………………+dr+dr+1+ ………………+</a:t>
            </a:r>
            <a:r>
              <a:rPr lang="en-US" sz="2000" b="1" dirty="0" err="1" smtClean="0"/>
              <a:t>dn</a:t>
            </a:r>
            <a:r>
              <a:rPr lang="en-US" sz="2000" b="1" dirty="0" smtClean="0"/>
              <a:t> = 2m </a:t>
            </a:r>
            <a:endParaRPr lang="ar-IQ" sz="20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1190171" y="6154057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فردي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4535714" y="6161315"/>
            <a:ext cx="2859315" cy="457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tx1"/>
                </a:solidFill>
              </a:rPr>
              <a:t>زوجي</a:t>
            </a:r>
            <a:endParaRPr lang="ar-IQ" sz="2000" b="1" dirty="0">
              <a:solidFill>
                <a:schemeClr val="tx1"/>
              </a:solidFill>
            </a:endParaRPr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1" y="6000768"/>
            <a:ext cx="11503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سهم إلى اليمين 2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0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 animBg="1"/>
      <p:bldP spid="2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686629" y="6107237"/>
            <a:ext cx="2037447" cy="13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3116589" y="557124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3652374" y="5035455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4709429" y="5092379"/>
            <a:ext cx="1071570" cy="9286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 flipV="1">
            <a:off x="3652374" y="5035455"/>
            <a:ext cx="1143008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شكل حر 12"/>
          <p:cNvSpPr/>
          <p:nvPr/>
        </p:nvSpPr>
        <p:spPr>
          <a:xfrm>
            <a:off x="3652384" y="4563961"/>
            <a:ext cx="2512441" cy="1645110"/>
          </a:xfrm>
          <a:custGeom>
            <a:avLst/>
            <a:gdLst>
              <a:gd name="connsiteX0" fmla="*/ 0 w 2450306"/>
              <a:gd name="connsiteY0" fmla="*/ 471487 h 1745456"/>
              <a:gd name="connsiteX1" fmla="*/ 1285875 w 2450306"/>
              <a:gd name="connsiteY1" fmla="*/ 57150 h 1745456"/>
              <a:gd name="connsiteX2" fmla="*/ 2000250 w 2450306"/>
              <a:gd name="connsiteY2" fmla="*/ 128587 h 1745456"/>
              <a:gd name="connsiteX3" fmla="*/ 2443162 w 2450306"/>
              <a:gd name="connsiteY3" fmla="*/ 671512 h 1745456"/>
              <a:gd name="connsiteX4" fmla="*/ 2043112 w 2450306"/>
              <a:gd name="connsiteY4" fmla="*/ 1600200 h 1745456"/>
              <a:gd name="connsiteX5" fmla="*/ 2028825 w 2450306"/>
              <a:gd name="connsiteY5" fmla="*/ 1543050 h 1745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50306" h="1745456">
                <a:moveTo>
                  <a:pt x="0" y="471487"/>
                </a:moveTo>
                <a:cubicBezTo>
                  <a:pt x="476250" y="292893"/>
                  <a:pt x="952500" y="114300"/>
                  <a:pt x="1285875" y="57150"/>
                </a:cubicBezTo>
                <a:cubicBezTo>
                  <a:pt x="1619250" y="0"/>
                  <a:pt x="1807369" y="26193"/>
                  <a:pt x="2000250" y="128587"/>
                </a:cubicBezTo>
                <a:cubicBezTo>
                  <a:pt x="2193131" y="230981"/>
                  <a:pt x="2436018" y="426243"/>
                  <a:pt x="2443162" y="671512"/>
                </a:cubicBezTo>
                <a:cubicBezTo>
                  <a:pt x="2450306" y="916781"/>
                  <a:pt x="2112168" y="1454944"/>
                  <a:pt x="2043112" y="1600200"/>
                </a:cubicBezTo>
                <a:cubicBezTo>
                  <a:pt x="1974056" y="1745456"/>
                  <a:pt x="2001440" y="1644253"/>
                  <a:pt x="2028825" y="15430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8"/>
          <p:cNvSpPr/>
          <p:nvPr/>
        </p:nvSpPr>
        <p:spPr>
          <a:xfrm>
            <a:off x="4390572" y="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u="sng" dirty="0" smtClean="0"/>
              <a:t>مثال</a:t>
            </a:r>
            <a:r>
              <a:rPr lang="ar-IQ" sz="2400" b="1" dirty="0" smtClean="0"/>
              <a:t> :-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1" name="مستطيل 10"/>
          <p:cNvSpPr/>
          <p:nvPr/>
        </p:nvSpPr>
        <p:spPr>
          <a:xfrm>
            <a:off x="0" y="60692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حفله يوجد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الاشخاص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تصافح عدد فردي من الحاضرين في نهاية الحفلة سوف يكون 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التصافحات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زوجي مثل خاصية قابلية القسمة بين العناصر المختلفة للمجموعة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0" y="1589238"/>
            <a:ext cx="399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A= [ 1,2,3,4,5.6.7.8.]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4302080" y="148585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والتي لها عوامل مشتركة غير الواحد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39252" y="2148448"/>
            <a:ext cx="8686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drawing the graph where the element of edges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qnotion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division on the element [ 1,2,……………8]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421148" y="3020064"/>
            <a:ext cx="58782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sol:-   A= [ 1, ………………,8]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384629" y="3637012"/>
            <a:ext cx="8759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 (A) = [ 2,4 ] ,[ [ 2,8],[2,6],[3,6][4,8],[8,6],[ 6,4]]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1" name="رابط مستقيم 20"/>
          <p:cNvCxnSpPr/>
          <p:nvPr/>
        </p:nvCxnSpPr>
        <p:spPr>
          <a:xfrm rot="10800000" flipV="1">
            <a:off x="2554514" y="6121752"/>
            <a:ext cx="1117600" cy="14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شكل بيضاوي 22"/>
          <p:cNvSpPr/>
          <p:nvPr/>
        </p:nvSpPr>
        <p:spPr>
          <a:xfrm>
            <a:off x="3213979" y="6069547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1494972" y="47138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5580743" y="591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1814286" y="5831466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4593771" y="4721123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553200" y="4370673"/>
            <a:ext cx="798286" cy="42255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6925889" y="4794162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2169885" y="4909809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1" name="شكل بيضاوي 30"/>
          <p:cNvSpPr/>
          <p:nvPr/>
        </p:nvSpPr>
        <p:spPr>
          <a:xfrm>
            <a:off x="7598227" y="5363028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120572" y="4641294"/>
            <a:ext cx="798286" cy="49348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656285" y="5537200"/>
            <a:ext cx="116114" cy="15965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9" grpId="0"/>
      <p:bldP spid="11" grpId="0"/>
      <p:bldP spid="14" grpId="0"/>
      <p:bldP spid="15" grpId="0"/>
      <p:bldP spid="16" grpId="0"/>
      <p:bldP spid="17" grpId="0"/>
      <p:bldP spid="18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/>
      <p:bldP spid="32" grpId="0"/>
      <p:bldP spid="3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1558235" y="5439404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شكل بيضاوي 5"/>
          <p:cNvSpPr/>
          <p:nvPr/>
        </p:nvSpPr>
        <p:spPr>
          <a:xfrm>
            <a:off x="3461641" y="3353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شكل بيضاوي 8"/>
          <p:cNvSpPr/>
          <p:nvPr/>
        </p:nvSpPr>
        <p:spPr>
          <a:xfrm>
            <a:off x="5821582" y="3861028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1558235" y="343914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1558235" y="443927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شكل بيضاوي 6"/>
          <p:cNvSpPr/>
          <p:nvPr/>
        </p:nvSpPr>
        <p:spPr>
          <a:xfrm>
            <a:off x="3461641" y="428172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3461641" y="5353292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شكل بيضاوي 9"/>
          <p:cNvSpPr/>
          <p:nvPr/>
        </p:nvSpPr>
        <p:spPr>
          <a:xfrm>
            <a:off x="5821582" y="4861160"/>
            <a:ext cx="500066" cy="5000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2" name="رابط مستقيم 11"/>
          <p:cNvCxnSpPr>
            <a:stCxn id="4" idx="6"/>
            <a:endCxn id="5" idx="6"/>
          </p:cNvCxnSpPr>
          <p:nvPr/>
        </p:nvCxnSpPr>
        <p:spPr>
          <a:xfrm>
            <a:off x="2058301" y="4689305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>
            <a:stCxn id="7" idx="6"/>
            <a:endCxn id="8" idx="6"/>
          </p:cNvCxnSpPr>
          <p:nvPr/>
        </p:nvCxnSpPr>
        <p:spPr>
          <a:xfrm>
            <a:off x="3961707" y="4531755"/>
            <a:ext cx="1588" cy="107157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stCxn id="9" idx="6"/>
            <a:endCxn id="10" idx="6"/>
          </p:cNvCxnSpPr>
          <p:nvPr/>
        </p:nvCxnSpPr>
        <p:spPr>
          <a:xfrm>
            <a:off x="6321648" y="4111061"/>
            <a:ext cx="1588" cy="10001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شكل حر 17"/>
          <p:cNvSpPr/>
          <p:nvPr/>
        </p:nvSpPr>
        <p:spPr>
          <a:xfrm>
            <a:off x="3933145" y="3595914"/>
            <a:ext cx="616743" cy="2057400"/>
          </a:xfrm>
          <a:custGeom>
            <a:avLst/>
            <a:gdLst>
              <a:gd name="connsiteX0" fmla="*/ 0 w 616743"/>
              <a:gd name="connsiteY0" fmla="*/ 0 h 2057400"/>
              <a:gd name="connsiteX1" fmla="*/ 614362 w 616743"/>
              <a:gd name="connsiteY1" fmla="*/ 1071563 h 2057400"/>
              <a:gd name="connsiteX2" fmla="*/ 14287 w 616743"/>
              <a:gd name="connsiteY2" fmla="*/ 205740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6743" h="2057400">
                <a:moveTo>
                  <a:pt x="0" y="0"/>
                </a:moveTo>
                <a:cubicBezTo>
                  <a:pt x="305990" y="364331"/>
                  <a:pt x="611981" y="728663"/>
                  <a:pt x="614362" y="1071563"/>
                </a:cubicBezTo>
                <a:cubicBezTo>
                  <a:pt x="616743" y="1414463"/>
                  <a:pt x="315515" y="1735931"/>
                  <a:pt x="14287" y="20574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شكل حر 18"/>
          <p:cNvSpPr/>
          <p:nvPr/>
        </p:nvSpPr>
        <p:spPr>
          <a:xfrm>
            <a:off x="2029747" y="3710602"/>
            <a:ext cx="559594" cy="2071687"/>
          </a:xfrm>
          <a:custGeom>
            <a:avLst/>
            <a:gdLst>
              <a:gd name="connsiteX0" fmla="*/ 0 w 559594"/>
              <a:gd name="connsiteY0" fmla="*/ 0 h 2071687"/>
              <a:gd name="connsiteX1" fmla="*/ 557213 w 559594"/>
              <a:gd name="connsiteY1" fmla="*/ 1071562 h 2071687"/>
              <a:gd name="connsiteX2" fmla="*/ 14288 w 559594"/>
              <a:gd name="connsiteY2" fmla="*/ 2071687 h 207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9594" h="2071687">
                <a:moveTo>
                  <a:pt x="0" y="0"/>
                </a:moveTo>
                <a:cubicBezTo>
                  <a:pt x="277416" y="363140"/>
                  <a:pt x="554832" y="726281"/>
                  <a:pt x="557213" y="1071562"/>
                </a:cubicBezTo>
                <a:cubicBezTo>
                  <a:pt x="559594" y="1416843"/>
                  <a:pt x="14288" y="2071687"/>
                  <a:pt x="14288" y="2071687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مستطيل 19"/>
          <p:cNvSpPr/>
          <p:nvPr/>
        </p:nvSpPr>
        <p:spPr>
          <a:xfrm>
            <a:off x="0" y="17417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Ex : let v= [ v1 …………….,v8 ]  </a:t>
            </a:r>
            <a:r>
              <a:rPr lang="en-US" sz="2000" b="1" dirty="0" err="1" smtClean="0"/>
              <a:t>bevertex</a:t>
            </a:r>
            <a:r>
              <a:rPr lang="en-US" sz="2000" b="1" dirty="0" smtClean="0"/>
              <a:t> of 1- graph then v1 ,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is </a:t>
            </a:r>
            <a:r>
              <a:rPr lang="en-US" sz="2000" b="1" dirty="0" err="1" smtClean="0"/>
              <a:t>adja,cent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iff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= j( mod 3) then fin the edges of the </a:t>
            </a:r>
            <a:r>
              <a:rPr lang="en-US" sz="2000" b="1" dirty="0" err="1" smtClean="0"/>
              <a:t>grapg</a:t>
            </a:r>
            <a:r>
              <a:rPr lang="en-US" sz="2000" b="1" dirty="0" smtClean="0"/>
              <a:t> c is the graph simple</a:t>
            </a:r>
            <a:endParaRPr lang="ar-IQ" sz="2000" b="1" dirty="0"/>
          </a:p>
        </p:txBody>
      </p:sp>
      <p:sp>
        <p:nvSpPr>
          <p:cNvPr id="22" name="مستطيل 21"/>
          <p:cNvSpPr/>
          <p:nvPr/>
        </p:nvSpPr>
        <p:spPr>
          <a:xfrm>
            <a:off x="333829" y="928692"/>
            <a:ext cx="8585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000" b="1" dirty="0" err="1" smtClean="0"/>
              <a:t>اذا</a:t>
            </a:r>
            <a:r>
              <a:rPr lang="ar-IQ" sz="2000" b="1" dirty="0" smtClean="0"/>
              <a:t> كان </a:t>
            </a:r>
            <a:r>
              <a:rPr lang="en-US" sz="2000" b="1" dirty="0" err="1" smtClean="0"/>
              <a:t>vj</a:t>
            </a:r>
            <a:r>
              <a:rPr lang="en-US" sz="2000" b="1" dirty="0" smtClean="0"/>
              <a:t> , vi</a:t>
            </a:r>
            <a:r>
              <a:rPr lang="ar-IQ" sz="2000" b="1" dirty="0" smtClean="0"/>
              <a:t> متجاورين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وفقط </a:t>
            </a:r>
            <a:r>
              <a:rPr lang="ar-IQ" sz="2000" b="1" dirty="0" err="1" smtClean="0"/>
              <a:t>اذا</a:t>
            </a:r>
            <a:r>
              <a:rPr lang="ar-IQ" sz="2000" b="1" dirty="0" smtClean="0"/>
              <a:t> </a:t>
            </a:r>
            <a:r>
              <a:rPr lang="en-US" sz="2000" b="1" dirty="0" smtClean="0"/>
              <a:t>I = j ( mod 3) </a:t>
            </a:r>
            <a:r>
              <a:rPr lang="ar-IQ" sz="2000" b="1" dirty="0" smtClean="0"/>
              <a:t>  اوجد حافات البيان </a:t>
            </a:r>
            <a:r>
              <a:rPr lang="en-US" sz="2000" b="1" dirty="0" smtClean="0"/>
              <a:t>G </a:t>
            </a:r>
            <a:r>
              <a:rPr lang="ar-IQ" sz="2000" b="1" dirty="0" smtClean="0"/>
              <a:t> وهل </a:t>
            </a:r>
            <a:r>
              <a:rPr lang="ar-IQ" sz="2000" b="1" dirty="0" err="1" smtClean="0"/>
              <a:t>ان</a:t>
            </a:r>
            <a:r>
              <a:rPr lang="ar-IQ" sz="2000" b="1" dirty="0" smtClean="0"/>
              <a:t> البيان بسيط </a:t>
            </a:r>
            <a:endParaRPr lang="ar-IQ" sz="2000" b="1" dirty="0"/>
          </a:p>
        </p:txBody>
      </p:sp>
      <p:sp>
        <p:nvSpPr>
          <p:cNvPr id="24" name="مستطيل 23"/>
          <p:cNvSpPr/>
          <p:nvPr/>
        </p:nvSpPr>
        <p:spPr>
          <a:xfrm>
            <a:off x="326571" y="1567321"/>
            <a:ext cx="47824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ar-IQ" sz="2000" b="1" dirty="0" smtClean="0"/>
              <a:t>مضاعفات </a:t>
            </a:r>
            <a:r>
              <a:rPr lang="en-US" sz="2000" b="1" dirty="0" smtClean="0"/>
              <a:t>3</a:t>
            </a:r>
            <a:r>
              <a:rPr lang="ar-IQ" sz="2000" b="1" dirty="0" smtClean="0"/>
              <a:t> </a:t>
            </a:r>
            <a:r>
              <a:rPr lang="en-US" sz="2400" b="1" dirty="0" smtClean="0"/>
              <a:t>proof</a:t>
            </a:r>
            <a:r>
              <a:rPr lang="en-US" sz="2000" b="1" dirty="0" smtClean="0"/>
              <a:t>:- I – j = 3k             </a:t>
            </a:r>
            <a:br>
              <a:rPr lang="en-US" sz="2000" b="1" dirty="0" smtClean="0"/>
            </a:br>
            <a:endParaRPr lang="ar-IQ" sz="2000" b="1" dirty="0"/>
          </a:p>
        </p:txBody>
      </p:sp>
      <p:sp>
        <p:nvSpPr>
          <p:cNvPr id="26" name="مستطيل 25"/>
          <p:cNvSpPr/>
          <p:nvPr/>
        </p:nvSpPr>
        <p:spPr>
          <a:xfrm>
            <a:off x="253999" y="2022679"/>
            <a:ext cx="85561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EG)=[[v1,1],[v1,v4],[v1,v7],[v2,v2],[v2,v5],[ v2,v8],[ v3,v3],[v3,v6],[v4,v4],[ v4,v7],[ v5,v5],[ v5,v8],[ v6,v6] ,[ v3,v3],[ v3,v6],[ v4,v4],[ v4,v7],[ v5,v5],[ v5,v8],[ v6,v6],[ v7.v7],[ v8 ,v8] </a:t>
            </a:r>
            <a:endParaRPr lang="ar-IQ" sz="2000" b="1" dirty="0"/>
          </a:p>
        </p:txBody>
      </p:sp>
      <p:sp>
        <p:nvSpPr>
          <p:cNvPr id="27" name="شكل بيضاوي 26"/>
          <p:cNvSpPr/>
          <p:nvPr/>
        </p:nvSpPr>
        <p:spPr>
          <a:xfrm>
            <a:off x="6342743" y="387531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349999" y="4927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5805714" y="348342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5675085" y="5544457"/>
            <a:ext cx="841829" cy="2612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6458857" y="4412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3962399" y="342537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5" name="رابط مستقيم 34"/>
          <p:cNvCxnSpPr>
            <a:stCxn id="18" idx="0"/>
            <a:endCxn id="7" idx="6"/>
          </p:cNvCxnSpPr>
          <p:nvPr/>
        </p:nvCxnSpPr>
        <p:spPr>
          <a:xfrm>
            <a:off x="3933145" y="3595914"/>
            <a:ext cx="28562" cy="935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بيضاوي 35"/>
          <p:cNvSpPr/>
          <p:nvPr/>
        </p:nvSpPr>
        <p:spPr>
          <a:xfrm>
            <a:off x="3802743" y="4296229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005942" y="542834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2975428" y="320765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360056" y="3911600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3730171" y="4934856"/>
            <a:ext cx="914400" cy="27577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07657" y="5907315"/>
            <a:ext cx="1088572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4223657" y="3904341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2419671" y="4557954"/>
            <a:ext cx="870857" cy="37737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3865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2046983" y="3474063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1299497" y="3132977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1916354" y="4373948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00982" y="40038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045497" y="4461034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e9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6" name="رابط مستقيم 55"/>
          <p:cNvCxnSpPr>
            <a:stCxn id="19" idx="0"/>
            <a:endCxn id="4" idx="6"/>
          </p:cNvCxnSpPr>
          <p:nvPr/>
        </p:nvCxnSpPr>
        <p:spPr>
          <a:xfrm>
            <a:off x="2029747" y="3710602"/>
            <a:ext cx="28554" cy="9787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شكل بيضاوي 56"/>
          <p:cNvSpPr/>
          <p:nvPr/>
        </p:nvSpPr>
        <p:spPr>
          <a:xfrm>
            <a:off x="1183382" y="5005320"/>
            <a:ext cx="1059543" cy="3628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e10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1433168" y="5948748"/>
            <a:ext cx="1146629" cy="33383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1996183" y="5585892"/>
            <a:ext cx="638629" cy="31931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7228114" y="4170984"/>
            <a:ext cx="1915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البيان ليس بسيط </a:t>
            </a:r>
            <a:r>
              <a:rPr lang="ar-IQ" sz="2400" b="1" dirty="0" err="1" smtClean="0"/>
              <a:t>لانه</a:t>
            </a:r>
            <a:r>
              <a:rPr lang="ar-IQ" sz="2400" b="1" dirty="0" smtClean="0"/>
              <a:t> توجد فيه لفات </a:t>
            </a:r>
            <a:endParaRPr lang="ar-IQ" sz="2400" b="1" dirty="0"/>
          </a:p>
        </p:txBody>
      </p:sp>
      <p:sp>
        <p:nvSpPr>
          <p:cNvPr id="45" name="سهم لأعلى 44">
            <a:hlinkClick r:id="rId2" action="ppaction://hlinksldjump"/>
          </p:cNvPr>
          <p:cNvSpPr/>
          <p:nvPr/>
        </p:nvSpPr>
        <p:spPr>
          <a:xfrm>
            <a:off x="0" y="607218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سهم إلى اليمين 4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1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2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6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1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3" grpId="0" animBg="1"/>
      <p:bldP spid="4" grpId="0" animBg="1"/>
      <p:bldP spid="7" grpId="0" animBg="1"/>
      <p:bldP spid="8" grpId="0" animBg="1"/>
      <p:bldP spid="10" grpId="0" animBg="1"/>
      <p:bldP spid="18" grpId="0" animBg="1"/>
      <p:bldP spid="19" grpId="0" animBg="1"/>
      <p:bldP spid="24" grpId="0"/>
      <p:bldP spid="27" grpId="0"/>
      <p:bldP spid="28" grpId="0"/>
      <p:bldP spid="29" grpId="0"/>
      <p:bldP spid="30" grpId="0"/>
      <p:bldP spid="31" grpId="0"/>
      <p:bldP spid="32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7" grpId="0"/>
      <p:bldP spid="48" grpId="0"/>
      <p:bldP spid="49" grpId="0"/>
      <p:bldP spid="51" grpId="0"/>
      <p:bldP spid="52" grpId="0"/>
      <p:bldP spid="53" grpId="0"/>
      <p:bldP spid="57" grpId="0"/>
      <p:bldP spid="58" grpId="0"/>
      <p:bldP spid="5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4294967295"/>
          </p:nvPr>
        </p:nvSpPr>
        <p:spPr>
          <a:xfrm>
            <a:off x="457200" y="543899"/>
            <a:ext cx="8686800" cy="3143198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1-مسألة مدينة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كونجيسبيرج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</a:p>
          <a:p>
            <a:pPr algn="r">
              <a:buNone/>
            </a:pP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تتكون هذه المدينة من ضفتا نهر وجزيرتين في الوسط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انها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تتكون من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تجزاء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هي </a:t>
            </a:r>
          </a:p>
          <a:p>
            <a:pPr algn="r">
              <a:buNone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 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وسبع جسور هي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a,b,c,d,e,f,g</a:t>
            </a:r>
            <a:r>
              <a:rPr lang="ar-IQ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r"/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قوس 3"/>
          <p:cNvSpPr/>
          <p:nvPr/>
        </p:nvSpPr>
        <p:spPr>
          <a:xfrm>
            <a:off x="3714744" y="4286256"/>
            <a:ext cx="1357322" cy="500066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قوس 4"/>
          <p:cNvSpPr/>
          <p:nvPr/>
        </p:nvSpPr>
        <p:spPr>
          <a:xfrm flipV="1">
            <a:off x="3714744" y="4929198"/>
            <a:ext cx="1357322" cy="561980"/>
          </a:xfrm>
          <a:prstGeom prst="arc">
            <a:avLst>
              <a:gd name="adj1" fmla="val 11029882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مستقيم 6"/>
          <p:cNvCxnSpPr>
            <a:stCxn id="4" idx="2"/>
          </p:cNvCxnSpPr>
          <p:nvPr/>
        </p:nvCxnSpPr>
        <p:spPr>
          <a:xfrm rot="16200000" flipH="1">
            <a:off x="5697149" y="3911206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5711902" y="4589873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083441" y="3833549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3053943" y="4589867"/>
            <a:ext cx="35719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714876" y="4714884"/>
            <a:ext cx="285752" cy="357190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FF0000"/>
                </a:solidFill>
              </a:rPr>
              <a:t>D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3857620" y="4714884"/>
            <a:ext cx="285752" cy="35719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dirty="0" smtClean="0">
                <a:solidFill>
                  <a:srgbClr val="00FF00"/>
                </a:solidFill>
              </a:rPr>
              <a:t>B</a:t>
            </a:r>
            <a:endParaRPr lang="ar-IQ" dirty="0">
              <a:solidFill>
                <a:srgbClr val="00FF00"/>
              </a:solidFill>
            </a:endParaRPr>
          </a:p>
        </p:txBody>
      </p:sp>
      <p:cxnSp>
        <p:nvCxnSpPr>
          <p:cNvPr id="14" name="رابط مستقيم 13"/>
          <p:cNvCxnSpPr>
            <a:stCxn id="4" idx="2"/>
            <a:endCxn id="11" idx="7"/>
          </p:cNvCxnSpPr>
          <p:nvPr/>
        </p:nvCxnSpPr>
        <p:spPr>
          <a:xfrm rot="5400000">
            <a:off x="4899972" y="4595099"/>
            <a:ext cx="230904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>
            <a:endCxn id="11" idx="0"/>
          </p:cNvCxnSpPr>
          <p:nvPr/>
        </p:nvCxnSpPr>
        <p:spPr>
          <a:xfrm rot="5400000">
            <a:off x="4750595" y="4536289"/>
            <a:ext cx="285752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>
            <a:endCxn id="12" idx="7"/>
          </p:cNvCxnSpPr>
          <p:nvPr/>
        </p:nvCxnSpPr>
        <p:spPr>
          <a:xfrm rot="5400000">
            <a:off x="3917700" y="4470082"/>
            <a:ext cx="480937" cy="1132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12" idx="0"/>
          </p:cNvCxnSpPr>
          <p:nvPr/>
        </p:nvCxnSpPr>
        <p:spPr>
          <a:xfrm rot="5400000">
            <a:off x="3857620" y="4429132"/>
            <a:ext cx="428628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4" idx="0"/>
            <a:endCxn id="12" idx="1"/>
          </p:cNvCxnSpPr>
          <p:nvPr/>
        </p:nvCxnSpPr>
        <p:spPr>
          <a:xfrm rot="16200000" flipH="1">
            <a:off x="3674766" y="4542491"/>
            <a:ext cx="275621" cy="1737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>
            <a:endCxn id="12" idx="2"/>
          </p:cNvCxnSpPr>
          <p:nvPr/>
        </p:nvCxnSpPr>
        <p:spPr>
          <a:xfrm rot="16200000" flipH="1">
            <a:off x="3518290" y="4554148"/>
            <a:ext cx="392909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>
            <a:stCxn id="12" idx="7"/>
            <a:endCxn id="11" idx="1"/>
          </p:cNvCxnSpPr>
          <p:nvPr/>
        </p:nvCxnSpPr>
        <p:spPr>
          <a:xfrm rot="5400000" flipH="1" flipV="1">
            <a:off x="4429124" y="4439594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5400000">
            <a:off x="4398739" y="4602393"/>
            <a:ext cx="1588" cy="6551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>
            <a:stCxn id="11" idx="3"/>
          </p:cNvCxnSpPr>
          <p:nvPr/>
        </p:nvCxnSpPr>
        <p:spPr>
          <a:xfrm rot="16200000" flipH="1">
            <a:off x="4566769" y="5209718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4709645" y="5220181"/>
            <a:ext cx="338061" cy="418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>
            <a:stCxn id="12" idx="3"/>
            <a:endCxn id="5" idx="0"/>
          </p:cNvCxnSpPr>
          <p:nvPr/>
        </p:nvCxnSpPr>
        <p:spPr>
          <a:xfrm rot="5400000">
            <a:off x="3693814" y="5049402"/>
            <a:ext cx="235290" cy="176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>
            <a:stCxn id="12" idx="4"/>
          </p:cNvCxnSpPr>
          <p:nvPr/>
        </p:nvCxnSpPr>
        <p:spPr>
          <a:xfrm rot="5400000">
            <a:off x="3754621" y="5107789"/>
            <a:ext cx="281591" cy="2101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>
            <a:stCxn id="12" idx="5"/>
          </p:cNvCxnSpPr>
          <p:nvPr/>
        </p:nvCxnSpPr>
        <p:spPr>
          <a:xfrm rot="5400000">
            <a:off x="3881981" y="5209719"/>
            <a:ext cx="409499" cy="295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>
            <a:stCxn id="12" idx="6"/>
          </p:cNvCxnSpPr>
          <p:nvPr/>
        </p:nvCxnSpPr>
        <p:spPr>
          <a:xfrm>
            <a:off x="4143372" y="4893479"/>
            <a:ext cx="71438" cy="6072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3857620" y="3929066"/>
            <a:ext cx="428628" cy="3571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000496" y="5643578"/>
            <a:ext cx="642942" cy="214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280218" y="2887406"/>
            <a:ext cx="8863781" cy="798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مشكلة هذه المدينة هو الانطلاق من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جزء من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اجزاءالمدينة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والعبور على كل هذه الجسور السبعة مره واحدة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فقطثم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الرجوع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نفس نقطة الانطلاق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سهم لأعلى 3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6" name="سهم إلى اليمين 35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2" grpId="0" animBg="1"/>
      <p:bldP spid="29" grpId="0" animBg="1"/>
      <p:bldP spid="3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شكل بيضاوي 16"/>
          <p:cNvSpPr/>
          <p:nvPr/>
        </p:nvSpPr>
        <p:spPr>
          <a:xfrm>
            <a:off x="7643834" y="1928802"/>
            <a:ext cx="714380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>
            <a:endCxn id="33" idx="0"/>
          </p:cNvCxnSpPr>
          <p:nvPr/>
        </p:nvCxnSpPr>
        <p:spPr>
          <a:xfrm rot="5400000">
            <a:off x="1173717" y="2749327"/>
            <a:ext cx="1432727" cy="79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142976" y="2786058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endCxn id="38" idx="7"/>
          </p:cNvCxnSpPr>
          <p:nvPr/>
        </p:nvCxnSpPr>
        <p:spPr>
          <a:xfrm rot="10800000" flipV="1">
            <a:off x="1311870" y="2214552"/>
            <a:ext cx="1188428" cy="10444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6200000" flipH="1">
            <a:off x="1282408" y="2329073"/>
            <a:ext cx="1196303" cy="9672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شكل بيضاوي 10"/>
          <p:cNvSpPr/>
          <p:nvPr/>
        </p:nvSpPr>
        <p:spPr>
          <a:xfrm>
            <a:off x="4572000" y="2071678"/>
            <a:ext cx="500066" cy="85725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حر 11"/>
          <p:cNvSpPr/>
          <p:nvPr/>
        </p:nvSpPr>
        <p:spPr>
          <a:xfrm>
            <a:off x="4800600" y="1916206"/>
            <a:ext cx="2003612" cy="1230406"/>
          </a:xfrm>
          <a:custGeom>
            <a:avLst/>
            <a:gdLst>
              <a:gd name="connsiteX0" fmla="*/ 0 w 2003612"/>
              <a:gd name="connsiteY0" fmla="*/ 141194 h 1230406"/>
              <a:gd name="connsiteX1" fmla="*/ 1344706 w 2003612"/>
              <a:gd name="connsiteY1" fmla="*/ 181535 h 1230406"/>
              <a:gd name="connsiteX2" fmla="*/ 2003612 w 2003612"/>
              <a:gd name="connsiteY2" fmla="*/ 1230406 h 123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3612" h="1230406">
                <a:moveTo>
                  <a:pt x="0" y="141194"/>
                </a:moveTo>
                <a:cubicBezTo>
                  <a:pt x="505385" y="70597"/>
                  <a:pt x="1010771" y="0"/>
                  <a:pt x="1344706" y="181535"/>
                </a:cubicBezTo>
                <a:cubicBezTo>
                  <a:pt x="1678641" y="363070"/>
                  <a:pt x="1841126" y="796738"/>
                  <a:pt x="2003612" y="123040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شكل حر 12"/>
          <p:cNvSpPr/>
          <p:nvPr/>
        </p:nvSpPr>
        <p:spPr>
          <a:xfrm>
            <a:off x="4827494" y="2205318"/>
            <a:ext cx="1479177" cy="739588"/>
          </a:xfrm>
          <a:custGeom>
            <a:avLst/>
            <a:gdLst>
              <a:gd name="connsiteX0" fmla="*/ 0 w 1479177"/>
              <a:gd name="connsiteY0" fmla="*/ 739588 h 739588"/>
              <a:gd name="connsiteX1" fmla="*/ 1196788 w 1479177"/>
              <a:gd name="connsiteY1" fmla="*/ 363070 h 739588"/>
              <a:gd name="connsiteX2" fmla="*/ 1479177 w 1479177"/>
              <a:gd name="connsiteY2" fmla="*/ 0 h 739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79177" h="739588">
                <a:moveTo>
                  <a:pt x="0" y="739588"/>
                </a:moveTo>
                <a:cubicBezTo>
                  <a:pt x="475129" y="612961"/>
                  <a:pt x="950259" y="486335"/>
                  <a:pt x="1196788" y="363070"/>
                </a:cubicBezTo>
                <a:cubicBezTo>
                  <a:pt x="1443317" y="239805"/>
                  <a:pt x="1461247" y="119902"/>
                  <a:pt x="1479177" y="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5" name="رابط مستقيم 14"/>
          <p:cNvCxnSpPr>
            <a:stCxn id="13" idx="2"/>
          </p:cNvCxnSpPr>
          <p:nvPr/>
        </p:nvCxnSpPr>
        <p:spPr>
          <a:xfrm flipH="1">
            <a:off x="6143636" y="2205318"/>
            <a:ext cx="163035" cy="10093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flipV="1">
            <a:off x="3218298" y="4772028"/>
            <a:ext cx="1214446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4432744" y="4772028"/>
            <a:ext cx="785818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 flipV="1">
            <a:off x="4504182" y="512921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10800000" flipV="1">
            <a:off x="3817697" y="5692876"/>
            <a:ext cx="724806" cy="937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2932546" y="5557846"/>
            <a:ext cx="92869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6200000" flipH="1">
            <a:off x="4004116" y="5200656"/>
            <a:ext cx="928694" cy="714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646926" y="498634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>
            <a:stCxn id="12" idx="0"/>
          </p:cNvCxnSpPr>
          <p:nvPr/>
        </p:nvCxnSpPr>
        <p:spPr>
          <a:xfrm>
            <a:off x="4800600" y="2057400"/>
            <a:ext cx="557218" cy="857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مستطيل 19"/>
          <p:cNvSpPr/>
          <p:nvPr/>
        </p:nvSpPr>
        <p:spPr>
          <a:xfrm>
            <a:off x="2685143" y="181819"/>
            <a:ext cx="64588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الرأس المتدلي الطرفي  </a:t>
            </a:r>
            <a:r>
              <a:rPr lang="en-US" sz="2400" b="1" dirty="0" smtClean="0">
                <a:solidFill>
                  <a:srgbClr val="002060"/>
                </a:solidFill>
              </a:rPr>
              <a:t>terminate vertex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246742" y="746649"/>
            <a:ext cx="86722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رأساً متدلياً (طرفياً)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درجة ذلك الرأس=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1277258"/>
            <a:ext cx="1669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ar-IQ" sz="2800" b="1" dirty="0" smtClean="0"/>
              <a:t/>
            </a:r>
            <a:br>
              <a:rPr lang="ar-IQ" sz="2800" b="1" dirty="0" smtClean="0"/>
            </a:br>
            <a:endParaRPr lang="ar-IQ" sz="2800" b="1" dirty="0"/>
          </a:p>
        </p:txBody>
      </p:sp>
      <p:sp>
        <p:nvSpPr>
          <p:cNvPr id="28" name="شكل بيضاوي 27"/>
          <p:cNvSpPr/>
          <p:nvPr/>
        </p:nvSpPr>
        <p:spPr>
          <a:xfrm>
            <a:off x="2322285" y="18578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850571" y="27214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235200" y="32947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473200" y="350519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598057" y="25835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863600" y="1836057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391885" y="2569029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25885" y="32294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667657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574800" y="166188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V9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4368801" y="16110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6161314" y="190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560456" y="3193143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4405085" y="30262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7649029" y="28157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5232400" y="20973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32629" y="5827485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2394856" y="5544456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5232399" y="4898571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4281715" y="5718628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7939314" y="2801257"/>
            <a:ext cx="101600" cy="870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8" name="شكل بيضاوي 57"/>
          <p:cNvSpPr/>
          <p:nvPr/>
        </p:nvSpPr>
        <p:spPr>
          <a:xfrm>
            <a:off x="2452914" y="4717142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4027714" y="4332514"/>
            <a:ext cx="754743" cy="44994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سهم إلى اليسار 4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1" grpId="0" animBg="1"/>
      <p:bldP spid="12" grpId="0" animBg="1"/>
      <p:bldP spid="13" grpId="0" animBg="1"/>
      <p:bldP spid="24" grpId="0"/>
      <p:bldP spid="26" grpId="0"/>
      <p:bldP spid="28" grpId="0"/>
      <p:bldP spid="30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/>
      <p:bldP spid="54" grpId="0"/>
      <p:bldP spid="55" grpId="0" animBg="1"/>
      <p:bldP spid="58" grpId="0"/>
      <p:bldP spid="5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6531529" y="2892611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7674537" y="2678297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شكل بيضاوي 6"/>
          <p:cNvSpPr/>
          <p:nvPr/>
        </p:nvSpPr>
        <p:spPr>
          <a:xfrm>
            <a:off x="7888851" y="2249669"/>
            <a:ext cx="285752" cy="35719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5168393" y="4844845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شكل بيضاوي 9"/>
          <p:cNvSpPr/>
          <p:nvPr/>
        </p:nvSpPr>
        <p:spPr>
          <a:xfrm rot="10800000">
            <a:off x="6393928" y="4633546"/>
            <a:ext cx="1353656" cy="35281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مستطيل 23"/>
          <p:cNvSpPr/>
          <p:nvPr/>
        </p:nvSpPr>
        <p:spPr>
          <a:xfrm>
            <a:off x="205674" y="225362"/>
            <a:ext cx="15940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EX:- </a:t>
            </a:r>
            <a:endParaRPr lang="ar-IQ" sz="2400" b="1" dirty="0"/>
          </a:p>
        </p:txBody>
      </p:sp>
      <p:sp>
        <p:nvSpPr>
          <p:cNvPr id="25" name="مستطيل 24"/>
          <p:cNvSpPr/>
          <p:nvPr/>
        </p:nvSpPr>
        <p:spPr>
          <a:xfrm>
            <a:off x="239486" y="681950"/>
            <a:ext cx="8904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الغير اتجاهي والمتكون من الرؤوس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v=[v1,v2,v3]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0" y="1337198"/>
            <a:ext cx="894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drawing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graph with the vertices          v=[v1,v2,v3] </a:t>
            </a:r>
            <a:endParaRPr lang="ar-IQ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53999" y="2449181"/>
            <a:ext cx="53651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 .   D(v1)=1      ,   d(v2)=2  ,d(v3)=3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6048243" y="2937972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7173101" y="2103401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7441615" y="2996029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06119" y="3620770"/>
            <a:ext cx="52687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  .    D(v1) =2   , d(v2)=3   ,  d(v3)=1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7843565" y="4586514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5882500" y="4485616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4554678" y="4591666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سهم إلى اليسار 1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سهم إلى اليمين 18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  <p:bldP spid="3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بيضاوي 11"/>
          <p:cNvSpPr/>
          <p:nvPr/>
        </p:nvSpPr>
        <p:spPr>
          <a:xfrm>
            <a:off x="6382999" y="1628108"/>
            <a:ext cx="714380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شكل بيضاوي 10"/>
          <p:cNvSpPr/>
          <p:nvPr/>
        </p:nvSpPr>
        <p:spPr>
          <a:xfrm>
            <a:off x="7126408" y="1628108"/>
            <a:ext cx="714380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4230691" y="420097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شكل حر 16"/>
          <p:cNvSpPr/>
          <p:nvPr/>
        </p:nvSpPr>
        <p:spPr>
          <a:xfrm>
            <a:off x="5425801" y="4200117"/>
            <a:ext cx="257735" cy="833718"/>
          </a:xfrm>
          <a:custGeom>
            <a:avLst/>
            <a:gdLst>
              <a:gd name="connsiteX0" fmla="*/ 94130 w 257735"/>
              <a:gd name="connsiteY0" fmla="*/ 0 h 833718"/>
              <a:gd name="connsiteX1" fmla="*/ 242047 w 257735"/>
              <a:gd name="connsiteY1" fmla="*/ 389965 h 833718"/>
              <a:gd name="connsiteX2" fmla="*/ 0 w 257735"/>
              <a:gd name="connsiteY2" fmla="*/ 833718 h 833718"/>
              <a:gd name="connsiteX3" fmla="*/ 0 w 257735"/>
              <a:gd name="connsiteY3" fmla="*/ 833718 h 83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7735" h="833718">
                <a:moveTo>
                  <a:pt x="94130" y="0"/>
                </a:moveTo>
                <a:cubicBezTo>
                  <a:pt x="175932" y="125506"/>
                  <a:pt x="257735" y="251012"/>
                  <a:pt x="242047" y="389965"/>
                </a:cubicBezTo>
                <a:cubicBezTo>
                  <a:pt x="226359" y="528918"/>
                  <a:pt x="0" y="833718"/>
                  <a:pt x="0" y="833718"/>
                </a:cubicBezTo>
                <a:lnTo>
                  <a:pt x="0" y="833718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شكل حر 17"/>
          <p:cNvSpPr/>
          <p:nvPr/>
        </p:nvSpPr>
        <p:spPr>
          <a:xfrm>
            <a:off x="5208407" y="4200117"/>
            <a:ext cx="284630" cy="941294"/>
          </a:xfrm>
          <a:custGeom>
            <a:avLst/>
            <a:gdLst>
              <a:gd name="connsiteX0" fmla="*/ 284630 w 284630"/>
              <a:gd name="connsiteY0" fmla="*/ 0 h 941294"/>
              <a:gd name="connsiteX1" fmla="*/ 15688 w 284630"/>
              <a:gd name="connsiteY1" fmla="*/ 295835 h 941294"/>
              <a:gd name="connsiteX2" fmla="*/ 190500 w 284630"/>
              <a:gd name="connsiteY2" fmla="*/ 860612 h 941294"/>
              <a:gd name="connsiteX3" fmla="*/ 190500 w 284630"/>
              <a:gd name="connsiteY3" fmla="*/ 779929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630" h="941294">
                <a:moveTo>
                  <a:pt x="284630" y="0"/>
                </a:moveTo>
                <a:cubicBezTo>
                  <a:pt x="158003" y="76200"/>
                  <a:pt x="31376" y="152400"/>
                  <a:pt x="15688" y="295835"/>
                </a:cubicBezTo>
                <a:cubicBezTo>
                  <a:pt x="0" y="439270"/>
                  <a:pt x="161365" y="779930"/>
                  <a:pt x="190500" y="860612"/>
                </a:cubicBezTo>
                <a:cubicBezTo>
                  <a:pt x="219635" y="941294"/>
                  <a:pt x="205067" y="860611"/>
                  <a:pt x="190500" y="779929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شكل حر 18"/>
          <p:cNvSpPr/>
          <p:nvPr/>
        </p:nvSpPr>
        <p:spPr>
          <a:xfrm>
            <a:off x="4226772" y="4200117"/>
            <a:ext cx="1158688" cy="833718"/>
          </a:xfrm>
          <a:custGeom>
            <a:avLst/>
            <a:gdLst>
              <a:gd name="connsiteX0" fmla="*/ 96371 w 1158688"/>
              <a:gd name="connsiteY0" fmla="*/ 0 h 833718"/>
              <a:gd name="connsiteX1" fmla="*/ 177053 w 1158688"/>
              <a:gd name="connsiteY1" fmla="*/ 564777 h 833718"/>
              <a:gd name="connsiteX2" fmla="*/ 1158688 w 1158688"/>
              <a:gd name="connsiteY2" fmla="*/ 833718 h 833718"/>
              <a:gd name="connsiteX3" fmla="*/ 1158688 w 1158688"/>
              <a:gd name="connsiteY3" fmla="*/ 833718 h 833718"/>
              <a:gd name="connsiteX4" fmla="*/ 1158688 w 1158688"/>
              <a:gd name="connsiteY4" fmla="*/ 820271 h 833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8688" h="833718">
                <a:moveTo>
                  <a:pt x="96371" y="0"/>
                </a:moveTo>
                <a:cubicBezTo>
                  <a:pt x="48185" y="212912"/>
                  <a:pt x="0" y="425824"/>
                  <a:pt x="177053" y="564777"/>
                </a:cubicBezTo>
                <a:cubicBezTo>
                  <a:pt x="354106" y="703730"/>
                  <a:pt x="1158688" y="833718"/>
                  <a:pt x="1158688" y="833718"/>
                </a:cubicBezTo>
                <a:lnTo>
                  <a:pt x="1158688" y="833718"/>
                </a:lnTo>
                <a:lnTo>
                  <a:pt x="1158688" y="820271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حر 19"/>
          <p:cNvSpPr/>
          <p:nvPr/>
        </p:nvSpPr>
        <p:spPr>
          <a:xfrm>
            <a:off x="4245206" y="4200972"/>
            <a:ext cx="1183341" cy="905436"/>
          </a:xfrm>
          <a:custGeom>
            <a:avLst/>
            <a:gdLst>
              <a:gd name="connsiteX0" fmla="*/ 0 w 1183341"/>
              <a:gd name="connsiteY0" fmla="*/ 0 h 905436"/>
              <a:gd name="connsiteX1" fmla="*/ 605118 w 1183341"/>
              <a:gd name="connsiteY1" fmla="*/ 282388 h 905436"/>
              <a:gd name="connsiteX2" fmla="*/ 1102659 w 1183341"/>
              <a:gd name="connsiteY2" fmla="*/ 820271 h 905436"/>
              <a:gd name="connsiteX3" fmla="*/ 1089212 w 1183341"/>
              <a:gd name="connsiteY3" fmla="*/ 793377 h 905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341" h="905436">
                <a:moveTo>
                  <a:pt x="0" y="0"/>
                </a:moveTo>
                <a:cubicBezTo>
                  <a:pt x="210671" y="72838"/>
                  <a:pt x="421342" y="145676"/>
                  <a:pt x="605118" y="282388"/>
                </a:cubicBezTo>
                <a:cubicBezTo>
                  <a:pt x="788894" y="419100"/>
                  <a:pt x="1021977" y="735106"/>
                  <a:pt x="1102659" y="820271"/>
                </a:cubicBezTo>
                <a:cubicBezTo>
                  <a:pt x="1183341" y="905436"/>
                  <a:pt x="1136276" y="849406"/>
                  <a:pt x="1089212" y="793377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حر 20"/>
          <p:cNvSpPr/>
          <p:nvPr/>
        </p:nvSpPr>
        <p:spPr>
          <a:xfrm>
            <a:off x="5385460" y="4489229"/>
            <a:ext cx="1385047" cy="544606"/>
          </a:xfrm>
          <a:custGeom>
            <a:avLst/>
            <a:gdLst>
              <a:gd name="connsiteX0" fmla="*/ 0 w 1385047"/>
              <a:gd name="connsiteY0" fmla="*/ 544606 h 544606"/>
              <a:gd name="connsiteX1" fmla="*/ 739588 w 1385047"/>
              <a:gd name="connsiteY1" fmla="*/ 423582 h 544606"/>
              <a:gd name="connsiteX2" fmla="*/ 1290918 w 1385047"/>
              <a:gd name="connsiteY2" fmla="*/ 60512 h 544606"/>
              <a:gd name="connsiteX3" fmla="*/ 1304365 w 1385047"/>
              <a:gd name="connsiteY3" fmla="*/ 60512 h 544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85047" h="544606">
                <a:moveTo>
                  <a:pt x="0" y="544606"/>
                </a:moveTo>
                <a:cubicBezTo>
                  <a:pt x="262217" y="524435"/>
                  <a:pt x="524435" y="504264"/>
                  <a:pt x="739588" y="423582"/>
                </a:cubicBezTo>
                <a:cubicBezTo>
                  <a:pt x="954741" y="342900"/>
                  <a:pt x="1196789" y="121024"/>
                  <a:pt x="1290918" y="60512"/>
                </a:cubicBezTo>
                <a:cubicBezTo>
                  <a:pt x="1385047" y="0"/>
                  <a:pt x="1344706" y="30256"/>
                  <a:pt x="1304365" y="605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بيضاوي 21"/>
          <p:cNvSpPr/>
          <p:nvPr/>
        </p:nvSpPr>
        <p:spPr>
          <a:xfrm>
            <a:off x="6633262" y="4056040"/>
            <a:ext cx="478972" cy="5735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شكل بيضاوي 22"/>
          <p:cNvSpPr/>
          <p:nvPr/>
        </p:nvSpPr>
        <p:spPr>
          <a:xfrm>
            <a:off x="5458518" y="3751241"/>
            <a:ext cx="405488" cy="4340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ستطيل 37"/>
          <p:cNvSpPr/>
          <p:nvPr/>
        </p:nvSpPr>
        <p:spPr>
          <a:xfrm>
            <a:off x="183488" y="478191"/>
            <a:ext cx="53303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  . d(v1)=0  , d(v2)=0   ,d(v3)=4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3239964" y="1575034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4836536" y="1647605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6731118" y="1945383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014993" y="1654862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بيضاوي 42"/>
          <p:cNvSpPr/>
          <p:nvPr/>
        </p:nvSpPr>
        <p:spPr>
          <a:xfrm>
            <a:off x="7028193" y="1734690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بيضاوي 43"/>
          <p:cNvSpPr/>
          <p:nvPr/>
        </p:nvSpPr>
        <p:spPr>
          <a:xfrm>
            <a:off x="4771220" y="1669377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مستطيل 44"/>
          <p:cNvSpPr/>
          <p:nvPr/>
        </p:nvSpPr>
        <p:spPr>
          <a:xfrm>
            <a:off x="280217" y="2706225"/>
            <a:ext cx="7329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4 . D(1) =3  ,  d(2)=5   , d(3) =5  , d(u)=0   ,   d(5) =3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3360290" y="4048783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341489" y="3881872"/>
            <a:ext cx="580572" cy="24674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6299433" y="3548040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993147" y="5079298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6531662" y="4179412"/>
            <a:ext cx="798286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6480861" y="3555298"/>
            <a:ext cx="101600" cy="15965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سهم لأعلى 2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إلى اليمين 27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0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5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8" grpId="0"/>
      <p:bldP spid="39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0" grpId="0"/>
      <p:bldP spid="5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143829" y="202978"/>
            <a:ext cx="482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البيانات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graph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77372" y="1341767"/>
            <a:ext cx="851590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البيانات المتكونة من مجموعة غير خالية من عناصر تسمى الرؤوس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عائلةمن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الحافات وهي مجموعة (الحافات)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الازواج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المرتبة يرمز له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(e)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فأن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يسمى رأس ابتداء ويسمى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1885" y="3257709"/>
            <a:ext cx="87521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graph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containe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non empty set of set of vertices  v  and set of edges which is the set of order pair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where  u is called initial vertex and v is called end vertex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4302081" y="454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اللفة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r>
              <a:rPr lang="en-US" sz="2400" b="1" dirty="0" smtClean="0">
                <a:solidFill>
                  <a:srgbClr val="002060"/>
                </a:solidFill>
              </a:rPr>
              <a:t>direct loop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76474" y="1287570"/>
            <a:ext cx="8635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تسمى اللفة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موجهه باللفة الموجه وتمثل حافة البيان باتجاه يميزها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48343" y="2146487"/>
            <a:ext cx="87956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loop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in direct graph the direct loop which the edge have direct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2146007" y="3399720"/>
            <a:ext cx="66548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الحافة المضاعفة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  </a:t>
            </a:r>
            <a:r>
              <a:rPr lang="en-US" sz="2400" b="1" dirty="0" smtClean="0">
                <a:solidFill>
                  <a:srgbClr val="002060"/>
                </a:solidFill>
              </a:rPr>
              <a:t>direct </a:t>
            </a:r>
            <a:r>
              <a:rPr lang="en-US" sz="2400" b="1" dirty="0" err="1" smtClean="0">
                <a:solidFill>
                  <a:srgbClr val="002060"/>
                </a:solidFill>
              </a:rPr>
              <a:t>multile</a:t>
            </a:r>
            <a:r>
              <a:rPr lang="en-US" sz="2400" b="1" dirty="0" smtClean="0">
                <a:solidFill>
                  <a:srgbClr val="002060"/>
                </a:solidFill>
              </a:rPr>
              <a:t> edges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05736" y="4260277"/>
            <a:ext cx="86505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انه هناك حافة مضاعفة موجهه بين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ويكون اتجاه الحافة المضاعفة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سهم إلى اليسار 1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سهم إلى اليمين 11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شكل بيضاوي 28"/>
          <p:cNvSpPr/>
          <p:nvPr/>
        </p:nvSpPr>
        <p:spPr>
          <a:xfrm>
            <a:off x="5359651" y="3266768"/>
            <a:ext cx="500066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3002197" y="3623958"/>
            <a:ext cx="500066" cy="10715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5" name="رابط كسهم مستقيم 4"/>
          <p:cNvCxnSpPr>
            <a:stCxn id="3" idx="0"/>
          </p:cNvCxnSpPr>
          <p:nvPr/>
        </p:nvCxnSpPr>
        <p:spPr>
          <a:xfrm rot="5400000" flipH="1" flipV="1">
            <a:off x="3841594" y="3033802"/>
            <a:ext cx="793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4359519" y="3623958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5038180" y="394542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5095569" y="4431891"/>
            <a:ext cx="501445" cy="147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>
            <a:stCxn id="3" idx="4"/>
          </p:cNvCxnSpPr>
          <p:nvPr/>
        </p:nvCxnSpPr>
        <p:spPr>
          <a:xfrm rot="16200000" flipH="1">
            <a:off x="3841593" y="4106165"/>
            <a:ext cx="794" cy="1179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4430957" y="4695528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10800000" flipV="1">
            <a:off x="3805083" y="3623958"/>
            <a:ext cx="1554568" cy="800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endCxn id="3" idx="4"/>
          </p:cNvCxnSpPr>
          <p:nvPr/>
        </p:nvCxnSpPr>
        <p:spPr>
          <a:xfrm rot="10800000" flipV="1">
            <a:off x="3252231" y="3838272"/>
            <a:ext cx="1678793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312057" y="348121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/>
              <a:t>Ex:-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15" name="مستطيل 14"/>
          <p:cNvSpPr/>
          <p:nvPr/>
        </p:nvSpPr>
        <p:spPr>
          <a:xfrm>
            <a:off x="217714" y="928692"/>
            <a:ext cx="5406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(D) = [A,B,C,W]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04799" y="1480235"/>
            <a:ext cx="8057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E(D)= [[A,W],[B,A],[A,B] , [W,B]  [W,C],[B,C] ,[W,W] 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مستطيل 20"/>
          <p:cNvSpPr/>
          <p:nvPr/>
        </p:nvSpPr>
        <p:spPr>
          <a:xfrm>
            <a:off x="1466411" y="2157812"/>
            <a:ext cx="7351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ارسم 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                                                                                    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28263" y="480142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731107" y="3168797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710821" y="3205317"/>
            <a:ext cx="746082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744136" y="4794396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812492" y="319033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404536" y="3713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3923537" y="4830448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5429279" y="4025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2199849" y="3785654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471335" y="3967083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7" name="رابط بشكل مرفق 36"/>
          <p:cNvCxnSpPr/>
          <p:nvPr/>
        </p:nvCxnSpPr>
        <p:spPr>
          <a:xfrm rot="5400000">
            <a:off x="3462594" y="4192053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بشكل مرفق 37"/>
          <p:cNvCxnSpPr/>
          <p:nvPr/>
        </p:nvCxnSpPr>
        <p:spPr>
          <a:xfrm rot="5400000">
            <a:off x="5806652" y="3575196"/>
            <a:ext cx="116114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بشكل مرفق 42"/>
          <p:cNvCxnSpPr/>
          <p:nvPr/>
        </p:nvCxnSpPr>
        <p:spPr>
          <a:xfrm rot="16200000" flipV="1">
            <a:off x="2933616" y="4229133"/>
            <a:ext cx="129835" cy="2823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شكل بيضاوي 44"/>
          <p:cNvSpPr/>
          <p:nvPr/>
        </p:nvSpPr>
        <p:spPr>
          <a:xfrm>
            <a:off x="5719563" y="3009140"/>
            <a:ext cx="812800" cy="39188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5" name="سهم إلى اليمين 3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7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9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4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" grpId="0" animBg="1"/>
      <p:bldP spid="13" grpId="0"/>
      <p:bldP spid="15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2" grpId="0"/>
      <p:bldP spid="33" grpId="0"/>
      <p:bldP spid="45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كسهم مستقيم 4"/>
          <p:cNvCxnSpPr/>
          <p:nvPr/>
        </p:nvCxnSpPr>
        <p:spPr>
          <a:xfrm rot="5400000" flipH="1" flipV="1">
            <a:off x="4761425" y="4837479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 flipH="1" flipV="1">
            <a:off x="5010664" y="4230256"/>
            <a:ext cx="357984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3377002" y="4165848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3370009" y="4785854"/>
            <a:ext cx="707925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شكل حر 18"/>
          <p:cNvSpPr/>
          <p:nvPr/>
        </p:nvSpPr>
        <p:spPr>
          <a:xfrm>
            <a:off x="2816942" y="2846439"/>
            <a:ext cx="1002890" cy="2330245"/>
          </a:xfrm>
          <a:custGeom>
            <a:avLst/>
            <a:gdLst>
              <a:gd name="connsiteX0" fmla="*/ 986118 w 1118348"/>
              <a:gd name="connsiteY0" fmla="*/ 2767853 h 2767853"/>
              <a:gd name="connsiteX1" fmla="*/ 4482 w 1118348"/>
              <a:gd name="connsiteY1" fmla="*/ 1692088 h 2767853"/>
              <a:gd name="connsiteX2" fmla="*/ 959224 w 1118348"/>
              <a:gd name="connsiteY2" fmla="*/ 239806 h 2767853"/>
              <a:gd name="connsiteX3" fmla="*/ 959224 w 1118348"/>
              <a:gd name="connsiteY3" fmla="*/ 253253 h 2767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8348" h="2767853">
                <a:moveTo>
                  <a:pt x="986118" y="2767853"/>
                </a:moveTo>
                <a:cubicBezTo>
                  <a:pt x="497541" y="2440641"/>
                  <a:pt x="8964" y="2113429"/>
                  <a:pt x="4482" y="1692088"/>
                </a:cubicBezTo>
                <a:cubicBezTo>
                  <a:pt x="0" y="1270747"/>
                  <a:pt x="800100" y="479612"/>
                  <a:pt x="959224" y="239806"/>
                </a:cubicBezTo>
                <a:cubicBezTo>
                  <a:pt x="1118348" y="0"/>
                  <a:pt x="1038786" y="126626"/>
                  <a:pt x="959224" y="25325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شكل بيضاوي 19"/>
          <p:cNvSpPr/>
          <p:nvPr/>
        </p:nvSpPr>
        <p:spPr>
          <a:xfrm>
            <a:off x="3297084" y="5163767"/>
            <a:ext cx="723668" cy="68783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بيضاوي 20"/>
          <p:cNvSpPr/>
          <p:nvPr/>
        </p:nvSpPr>
        <p:spPr>
          <a:xfrm>
            <a:off x="5175538" y="5064039"/>
            <a:ext cx="690105" cy="716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7" name="رابط كسهم مستقيم 16"/>
          <p:cNvCxnSpPr/>
          <p:nvPr/>
        </p:nvCxnSpPr>
        <p:spPr>
          <a:xfrm>
            <a:off x="4567292" y="293768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3576486" y="3134033"/>
            <a:ext cx="39820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 rot="10800000" flipV="1">
            <a:off x="4405378" y="3574729"/>
            <a:ext cx="139468" cy="192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كسهم مستقيم 29"/>
          <p:cNvCxnSpPr/>
          <p:nvPr/>
        </p:nvCxnSpPr>
        <p:spPr>
          <a:xfrm rot="5400000" flipH="1" flipV="1">
            <a:off x="2839166" y="3846456"/>
            <a:ext cx="231373" cy="128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>
            <a:off x="4306529" y="5206181"/>
            <a:ext cx="193760" cy="45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مستطيل 21"/>
          <p:cNvSpPr/>
          <p:nvPr/>
        </p:nvSpPr>
        <p:spPr>
          <a:xfrm>
            <a:off x="176645" y="268905"/>
            <a:ext cx="2058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EX:-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614057" y="515648"/>
            <a:ext cx="53159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ارسم المخطط للبيان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81744" y="1023649"/>
            <a:ext cx="519014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V=[1,2,3,4,5,6]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0" y="1287102"/>
            <a:ext cx="8294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 (V) = [[1,2] ,[1,3],[3,4], [3,5] ,[4,3],[5,5]  , [5,1] ,[5,6],[6,4] ,[6,6]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383702" y="2457129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5292330" y="272564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3035357" y="3705357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3701845" y="4815702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4675472" y="5258387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147187" y="3669071"/>
            <a:ext cx="696686" cy="4064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4211016" y="2428099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3704603" y="5194668"/>
            <a:ext cx="1501578" cy="55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 rot="5400000">
            <a:off x="3347421" y="3364032"/>
            <a:ext cx="813022" cy="437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10800000" flipV="1">
            <a:off x="3632317" y="5829831"/>
            <a:ext cx="181428" cy="217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 rot="5400000">
            <a:off x="5764045" y="5505130"/>
            <a:ext cx="174170" cy="29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شكل بيضاوي 54"/>
          <p:cNvSpPr/>
          <p:nvPr/>
        </p:nvSpPr>
        <p:spPr>
          <a:xfrm>
            <a:off x="3844412" y="3043552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4240044" y="4184327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3042615" y="4394785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4748044" y="3313470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2984559" y="6063928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5314101" y="4387528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e9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4218273" y="5338213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e8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2382216" y="3386041"/>
            <a:ext cx="725714" cy="3338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حر 66"/>
          <p:cNvSpPr/>
          <p:nvPr/>
        </p:nvSpPr>
        <p:spPr>
          <a:xfrm>
            <a:off x="3701846" y="3760839"/>
            <a:ext cx="1607574" cy="324464"/>
          </a:xfrm>
          <a:custGeom>
            <a:avLst/>
            <a:gdLst>
              <a:gd name="connsiteX0" fmla="*/ 0 w 1628020"/>
              <a:gd name="connsiteY0" fmla="*/ 0 h 350762"/>
              <a:gd name="connsiteX1" fmla="*/ 711200 w 1628020"/>
              <a:gd name="connsiteY1" fmla="*/ 304800 h 350762"/>
              <a:gd name="connsiteX2" fmla="*/ 1494972 w 1628020"/>
              <a:gd name="connsiteY2" fmla="*/ 275772 h 350762"/>
              <a:gd name="connsiteX3" fmla="*/ 1509486 w 1628020"/>
              <a:gd name="connsiteY3" fmla="*/ 275772 h 350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8020" h="350762">
                <a:moveTo>
                  <a:pt x="0" y="0"/>
                </a:moveTo>
                <a:cubicBezTo>
                  <a:pt x="231019" y="129419"/>
                  <a:pt x="462038" y="258838"/>
                  <a:pt x="711200" y="304800"/>
                </a:cubicBezTo>
                <a:cubicBezTo>
                  <a:pt x="960362" y="350762"/>
                  <a:pt x="1361924" y="280610"/>
                  <a:pt x="1494972" y="275772"/>
                </a:cubicBezTo>
                <a:cubicBezTo>
                  <a:pt x="1628020" y="270934"/>
                  <a:pt x="1568753" y="273353"/>
                  <a:pt x="1509486" y="27577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3" name="شكل حر 72"/>
          <p:cNvSpPr/>
          <p:nvPr/>
        </p:nvSpPr>
        <p:spPr>
          <a:xfrm>
            <a:off x="3732043" y="3560216"/>
            <a:ext cx="1524000" cy="464457"/>
          </a:xfrm>
          <a:custGeom>
            <a:avLst/>
            <a:gdLst>
              <a:gd name="connsiteX0" fmla="*/ 1524000 w 1524000"/>
              <a:gd name="connsiteY0" fmla="*/ 437848 h 437848"/>
              <a:gd name="connsiteX1" fmla="*/ 1451428 w 1524000"/>
              <a:gd name="connsiteY1" fmla="*/ 307219 h 437848"/>
              <a:gd name="connsiteX2" fmla="*/ 1146628 w 1524000"/>
              <a:gd name="connsiteY2" fmla="*/ 45962 h 437848"/>
              <a:gd name="connsiteX3" fmla="*/ 449943 w 1524000"/>
              <a:gd name="connsiteY3" fmla="*/ 31448 h 437848"/>
              <a:gd name="connsiteX4" fmla="*/ 0 w 1524000"/>
              <a:gd name="connsiteY4" fmla="*/ 191105 h 437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4000" h="437848">
                <a:moveTo>
                  <a:pt x="1524000" y="437848"/>
                </a:moveTo>
                <a:cubicBezTo>
                  <a:pt x="1519161" y="405190"/>
                  <a:pt x="1514323" y="372533"/>
                  <a:pt x="1451428" y="307219"/>
                </a:cubicBezTo>
                <a:cubicBezTo>
                  <a:pt x="1388533" y="241905"/>
                  <a:pt x="1313542" y="91924"/>
                  <a:pt x="1146628" y="45962"/>
                </a:cubicBezTo>
                <a:cubicBezTo>
                  <a:pt x="979714" y="0"/>
                  <a:pt x="641048" y="7258"/>
                  <a:pt x="449943" y="31448"/>
                </a:cubicBezTo>
                <a:cubicBezTo>
                  <a:pt x="258838" y="55638"/>
                  <a:pt x="129419" y="123371"/>
                  <a:pt x="0" y="19110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4" name="رابط كسهم مستقيم 73"/>
          <p:cNvCxnSpPr/>
          <p:nvPr/>
        </p:nvCxnSpPr>
        <p:spPr>
          <a:xfrm>
            <a:off x="4268371" y="4023970"/>
            <a:ext cx="188686" cy="435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شكل بيضاوي 93"/>
          <p:cNvSpPr/>
          <p:nvPr/>
        </p:nvSpPr>
        <p:spPr>
          <a:xfrm>
            <a:off x="5292328" y="5809928"/>
            <a:ext cx="965201" cy="3120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e10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102" name="رابط مستقيم 101"/>
          <p:cNvCxnSpPr/>
          <p:nvPr/>
        </p:nvCxnSpPr>
        <p:spPr>
          <a:xfrm>
            <a:off x="3742166" y="2926825"/>
            <a:ext cx="1746107" cy="237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سهم لأعلى 4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4" name="سهم إلى اليمين 4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5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2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4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8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9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7" grpId="0" animBg="1"/>
      <p:bldP spid="73" grpId="0" animBg="1"/>
      <p:bldP spid="9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5413830" y="196334"/>
            <a:ext cx="3522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17948" y="908883"/>
            <a:ext cx="86940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لم يتكرر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عنصر من عناصر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(n)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المرات يسمى بيان موجهه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4702" y="1878443"/>
            <a:ext cx="848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any element of set direct edges    (n)  times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sowe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called (n) direct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2477729" y="2578404"/>
            <a:ext cx="64111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موجهه بسيط </a:t>
            </a:r>
            <a:r>
              <a:rPr lang="en-US" sz="2400" b="1" dirty="0" smtClean="0">
                <a:solidFill>
                  <a:srgbClr val="002060"/>
                </a:solidFill>
              </a:rPr>
              <a:t>direct simple graph  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754508" y="3358283"/>
            <a:ext cx="8171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الذي لا يحتوي على لفة موجهه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مضاعفة موجهه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97700" y="4138223"/>
            <a:ext cx="78522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graph which not contain direct loop or direct multiple edges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1843783" y="742726"/>
            <a:ext cx="70677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التام   </a:t>
            </a:r>
            <a:r>
              <a:rPr lang="en-US" sz="2400" b="1" dirty="0" smtClean="0">
                <a:solidFill>
                  <a:srgbClr val="002060"/>
                </a:solidFill>
              </a:rPr>
              <a:t>complete direct graph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80376" y="1689609"/>
            <a:ext cx="843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الذي يحتوي عل حافتين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موجههين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باتجاهيين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مختلفين بين كل رأسين  مختلفين يسمى موجهه تام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20953" y="2892043"/>
            <a:ext cx="8635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called the simple graph contain two direct edges by two different direct between two </a:t>
            </a:r>
          </a:p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different vertex                                                                   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مين 5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سار 6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كسهم مستقيم 3"/>
          <p:cNvCxnSpPr/>
          <p:nvPr/>
        </p:nvCxnSpPr>
        <p:spPr>
          <a:xfrm rot="5400000" flipH="1" flipV="1">
            <a:off x="3792409" y="2908423"/>
            <a:ext cx="797331" cy="496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 flipH="1" flipV="1">
            <a:off x="4256195" y="2439831"/>
            <a:ext cx="557658" cy="3782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6200000" flipH="1">
            <a:off x="4658853" y="2458999"/>
            <a:ext cx="551541" cy="4209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4998571" y="3030948"/>
            <a:ext cx="718466" cy="5034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شكل حر 19"/>
          <p:cNvSpPr/>
          <p:nvPr/>
        </p:nvSpPr>
        <p:spPr>
          <a:xfrm>
            <a:off x="3461424" y="2377741"/>
            <a:ext cx="1267225" cy="1250362"/>
          </a:xfrm>
          <a:custGeom>
            <a:avLst/>
            <a:gdLst>
              <a:gd name="connsiteX0" fmla="*/ 705970 w 705970"/>
              <a:gd name="connsiteY0" fmla="*/ 0 h 874059"/>
              <a:gd name="connsiteX1" fmla="*/ 73959 w 705970"/>
              <a:gd name="connsiteY1" fmla="*/ 268941 h 874059"/>
              <a:gd name="connsiteX2" fmla="*/ 262217 w 705970"/>
              <a:gd name="connsiteY2" fmla="*/ 874059 h 874059"/>
              <a:gd name="connsiteX3" fmla="*/ 262217 w 705970"/>
              <a:gd name="connsiteY3" fmla="*/ 874059 h 8740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970" h="874059">
                <a:moveTo>
                  <a:pt x="705970" y="0"/>
                </a:moveTo>
                <a:cubicBezTo>
                  <a:pt x="426944" y="61632"/>
                  <a:pt x="147918" y="123265"/>
                  <a:pt x="73959" y="268941"/>
                </a:cubicBezTo>
                <a:cubicBezTo>
                  <a:pt x="0" y="414617"/>
                  <a:pt x="262217" y="874059"/>
                  <a:pt x="262217" y="874059"/>
                </a:cubicBezTo>
                <a:lnTo>
                  <a:pt x="262217" y="874059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شكل حر 20"/>
          <p:cNvSpPr/>
          <p:nvPr/>
        </p:nvSpPr>
        <p:spPr>
          <a:xfrm>
            <a:off x="4675239" y="2344993"/>
            <a:ext cx="1291992" cy="1297859"/>
          </a:xfrm>
          <a:custGeom>
            <a:avLst/>
            <a:gdLst>
              <a:gd name="connsiteX0" fmla="*/ 685800 w 1019735"/>
              <a:gd name="connsiteY0" fmla="*/ 916641 h 916641"/>
              <a:gd name="connsiteX1" fmla="*/ 927847 w 1019735"/>
              <a:gd name="connsiteY1" fmla="*/ 365311 h 916641"/>
              <a:gd name="connsiteX2" fmla="*/ 134471 w 1019735"/>
              <a:gd name="connsiteY2" fmla="*/ 56029 h 916641"/>
              <a:gd name="connsiteX3" fmla="*/ 121023 w 1019735"/>
              <a:gd name="connsiteY3" fmla="*/ 29135 h 91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9735" h="916641">
                <a:moveTo>
                  <a:pt x="685800" y="916641"/>
                </a:moveTo>
                <a:cubicBezTo>
                  <a:pt x="852767" y="712693"/>
                  <a:pt x="1019735" y="508746"/>
                  <a:pt x="927847" y="365311"/>
                </a:cubicBezTo>
                <a:cubicBezTo>
                  <a:pt x="835959" y="221876"/>
                  <a:pt x="268942" y="112058"/>
                  <a:pt x="134471" y="56029"/>
                </a:cubicBezTo>
                <a:cubicBezTo>
                  <a:pt x="0" y="0"/>
                  <a:pt x="60511" y="14567"/>
                  <a:pt x="121023" y="291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شكل حر 21"/>
          <p:cNvSpPr/>
          <p:nvPr/>
        </p:nvSpPr>
        <p:spPr>
          <a:xfrm>
            <a:off x="3907057" y="3480619"/>
            <a:ext cx="1815318" cy="654783"/>
          </a:xfrm>
          <a:custGeom>
            <a:avLst/>
            <a:gdLst>
              <a:gd name="connsiteX0" fmla="*/ 0 w 1183341"/>
              <a:gd name="connsiteY0" fmla="*/ 91888 h 472887"/>
              <a:gd name="connsiteX1" fmla="*/ 537883 w 1183341"/>
              <a:gd name="connsiteY1" fmla="*/ 468405 h 472887"/>
              <a:gd name="connsiteX2" fmla="*/ 1089212 w 1183341"/>
              <a:gd name="connsiteY2" fmla="*/ 64994 h 472887"/>
              <a:gd name="connsiteX3" fmla="*/ 1102659 w 1183341"/>
              <a:gd name="connsiteY3" fmla="*/ 78441 h 47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83341" h="472887">
                <a:moveTo>
                  <a:pt x="0" y="91888"/>
                </a:moveTo>
                <a:cubicBezTo>
                  <a:pt x="178174" y="282387"/>
                  <a:pt x="356348" y="472887"/>
                  <a:pt x="537883" y="468405"/>
                </a:cubicBezTo>
                <a:cubicBezTo>
                  <a:pt x="719418" y="463923"/>
                  <a:pt x="995083" y="129988"/>
                  <a:pt x="1089212" y="64994"/>
                </a:cubicBezTo>
                <a:cubicBezTo>
                  <a:pt x="1183341" y="0"/>
                  <a:pt x="1143000" y="39220"/>
                  <a:pt x="1102659" y="784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24" name="رابط كسهم مستقيم 23"/>
          <p:cNvCxnSpPr/>
          <p:nvPr/>
        </p:nvCxnSpPr>
        <p:spPr>
          <a:xfrm rot="10800000" flipV="1">
            <a:off x="3849329" y="2492478"/>
            <a:ext cx="309716" cy="884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4321278" y="3967316"/>
            <a:ext cx="200392" cy="1402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>
            <a:off x="5349847" y="2611207"/>
            <a:ext cx="328283" cy="1024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4822723" y="3598607"/>
            <a:ext cx="772302" cy="288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4347028" y="2029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البيانات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      direct graph    </a:t>
            </a:r>
            <a:r>
              <a:rPr lang="ar-IQ" sz="2400" b="1" dirty="0" smtClean="0">
                <a:solidFill>
                  <a:srgbClr val="002060"/>
                </a:solidFill>
              </a:rPr>
              <a:t>    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0" y="971209"/>
            <a:ext cx="4382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called complete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رابط مستقيم 35"/>
          <p:cNvCxnSpPr/>
          <p:nvPr/>
        </p:nvCxnSpPr>
        <p:spPr>
          <a:xfrm>
            <a:off x="3925881" y="3583858"/>
            <a:ext cx="1045028" cy="290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3679137" y="2756546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5094281" y="292346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4390337" y="37144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4441137" y="4273287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841765" y="2538830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888108" y="2683971"/>
            <a:ext cx="783771" cy="23948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272738" y="3496773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4295994" y="2022635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478909" y="3482259"/>
            <a:ext cx="783771" cy="2612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90573" y="4681248"/>
            <a:ext cx="72177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represent the graph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elevtronic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ciruit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سهم إلى اليمين 25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سهم لأعلى 27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770" decel="100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5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7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770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8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18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مستطيل مستدير الزوايا 38"/>
          <p:cNvSpPr/>
          <p:nvPr/>
        </p:nvSpPr>
        <p:spPr>
          <a:xfrm>
            <a:off x="0" y="339213"/>
            <a:ext cx="9144000" cy="2462981"/>
          </a:xfrm>
          <a:prstGeom prst="round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2. مسألة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الالوان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ar-IQ" sz="2400" b="1" dirty="0" err="1" smtClean="0">
                <a:solidFill>
                  <a:srgbClr val="002060"/>
                </a:solidFill>
                <a:latin typeface="Arial" pitchFamily="34" charset="0"/>
              </a:rPr>
              <a:t>الاربعة</a:t>
            </a:r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: </a:t>
            </a:r>
          </a:p>
          <a:p>
            <a:endParaRPr lang="ar-IQ" sz="2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ظهرت في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بريطانيا : قدموا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رساموا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الخرائط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اساتذة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الجامعة الملاحظة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تكون كافية لتلوين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خريطة تحتوي على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عدد من البلدان بحيث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لايكون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بلدين متجاورين ملونين بنفس اللون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0" y="2123766"/>
            <a:ext cx="9144000" cy="3613355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تمكن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في نهاية القرن الثامن عشر بالتحديد عام 1736 من 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الاسس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النظرية لها  بين مسألتين ونشأت من بعده علم نظرية البيانات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وضع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في البيانات واستنتج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كونجيزبيرج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غير ممكنة الحل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مسألة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الالوان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الاربعة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مدينة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كامبرج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فلم يتمكن احد من حلها حتى عام 1976 حيث استعملت الحاسبة الالكترونية كل هذه المسألة .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مستطيل 60"/>
          <p:cNvSpPr/>
          <p:nvPr/>
        </p:nvSpPr>
        <p:spPr>
          <a:xfrm>
            <a:off x="1364108" y="598521"/>
            <a:ext cx="75062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تمثيل البيانات باستخدام الدوائر الالكترونية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217713" y="1811989"/>
            <a:ext cx="8694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نستخدم البيانات في تمثيل الدوائر الكهربائية وذلك بتحويل حافات الدائرة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حافات البيانات وعناصر الدائرة التي تشمل مقاومات ومتسعات بالرؤوس البيانات والتي تمثل الاتصال بين الكهربائية عناصر الدائرة الكهربائية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/>
          <p:cNvCxnSpPr/>
          <p:nvPr/>
        </p:nvCxnSpPr>
        <p:spPr>
          <a:xfrm rot="5400000">
            <a:off x="2578426" y="138621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5400000">
            <a:off x="2614145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2828459" y="2422067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114343" y="2422067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5971731" y="2422067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6078888" y="2172034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5400000" flipH="1" flipV="1">
            <a:off x="6186045" y="1279059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مستقيم 18"/>
          <p:cNvCxnSpPr/>
          <p:nvPr/>
        </p:nvCxnSpPr>
        <p:spPr>
          <a:xfrm rot="10800000">
            <a:off x="5614541" y="1064745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10800000">
            <a:off x="4372200" y="1050231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10800000">
            <a:off x="2828459" y="1064745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4471533" y="1279059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4471533" y="2207753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0800000" flipV="1">
            <a:off x="3971467" y="1064745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3328525" y="1993439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/>
          <p:nvPr/>
        </p:nvCxnSpPr>
        <p:spPr>
          <a:xfrm rot="16200000" flipV="1">
            <a:off x="2964645" y="2087215"/>
            <a:ext cx="642942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 rot="16200000" flipV="1">
            <a:off x="2792740" y="1100464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شكل حر 35"/>
          <p:cNvSpPr/>
          <p:nvPr/>
        </p:nvSpPr>
        <p:spPr>
          <a:xfrm>
            <a:off x="5322900" y="2321218"/>
            <a:ext cx="681143" cy="153180"/>
          </a:xfrm>
          <a:custGeom>
            <a:avLst/>
            <a:gdLst>
              <a:gd name="connsiteX0" fmla="*/ 0 w 681143"/>
              <a:gd name="connsiteY0" fmla="*/ 107577 h 153180"/>
              <a:gd name="connsiteX1" fmla="*/ 26895 w 681143"/>
              <a:gd name="connsiteY1" fmla="*/ 26894 h 153180"/>
              <a:gd name="connsiteX2" fmla="*/ 107577 w 681143"/>
              <a:gd name="connsiteY2" fmla="*/ 53788 h 153180"/>
              <a:gd name="connsiteX3" fmla="*/ 174812 w 681143"/>
              <a:gd name="connsiteY3" fmla="*/ 13447 h 153180"/>
              <a:gd name="connsiteX4" fmla="*/ 215153 w 681143"/>
              <a:gd name="connsiteY4" fmla="*/ 0 h 153180"/>
              <a:gd name="connsiteX5" fmla="*/ 228600 w 681143"/>
              <a:gd name="connsiteY5" fmla="*/ 121024 h 153180"/>
              <a:gd name="connsiteX6" fmla="*/ 255495 w 681143"/>
              <a:gd name="connsiteY6" fmla="*/ 94129 h 153180"/>
              <a:gd name="connsiteX7" fmla="*/ 268942 w 681143"/>
              <a:gd name="connsiteY7" fmla="*/ 53788 h 153180"/>
              <a:gd name="connsiteX8" fmla="*/ 295836 w 681143"/>
              <a:gd name="connsiteY8" fmla="*/ 13447 h 153180"/>
              <a:gd name="connsiteX9" fmla="*/ 363071 w 681143"/>
              <a:gd name="connsiteY9" fmla="*/ 80682 h 153180"/>
              <a:gd name="connsiteX10" fmla="*/ 389965 w 681143"/>
              <a:gd name="connsiteY10" fmla="*/ 40341 h 153180"/>
              <a:gd name="connsiteX11" fmla="*/ 430306 w 681143"/>
              <a:gd name="connsiteY11" fmla="*/ 26894 h 153180"/>
              <a:gd name="connsiteX12" fmla="*/ 470647 w 681143"/>
              <a:gd name="connsiteY12" fmla="*/ 67235 h 153180"/>
              <a:gd name="connsiteX13" fmla="*/ 484095 w 681143"/>
              <a:gd name="connsiteY13" fmla="*/ 13447 h 153180"/>
              <a:gd name="connsiteX14" fmla="*/ 510989 w 681143"/>
              <a:gd name="connsiteY14" fmla="*/ 94129 h 153180"/>
              <a:gd name="connsiteX15" fmla="*/ 524436 w 681143"/>
              <a:gd name="connsiteY15" fmla="*/ 134471 h 153180"/>
              <a:gd name="connsiteX16" fmla="*/ 564777 w 681143"/>
              <a:gd name="connsiteY16" fmla="*/ 147918 h 153180"/>
              <a:gd name="connsiteX17" fmla="*/ 605118 w 681143"/>
              <a:gd name="connsiteY17" fmla="*/ 107577 h 153180"/>
              <a:gd name="connsiteX18" fmla="*/ 645459 w 681143"/>
              <a:gd name="connsiteY18" fmla="*/ 53788 h 15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81143" h="153180">
                <a:moveTo>
                  <a:pt x="0" y="107577"/>
                </a:moveTo>
                <a:cubicBezTo>
                  <a:pt x="8965" y="80683"/>
                  <a:pt x="1" y="17929"/>
                  <a:pt x="26895" y="26894"/>
                </a:cubicBezTo>
                <a:lnTo>
                  <a:pt x="107577" y="53788"/>
                </a:lnTo>
                <a:cubicBezTo>
                  <a:pt x="140708" y="153180"/>
                  <a:pt x="91584" y="41190"/>
                  <a:pt x="174812" y="13447"/>
                </a:cubicBezTo>
                <a:lnTo>
                  <a:pt x="215153" y="0"/>
                </a:lnTo>
                <a:cubicBezTo>
                  <a:pt x="219635" y="40341"/>
                  <a:pt x="212611" y="83716"/>
                  <a:pt x="228600" y="121024"/>
                </a:cubicBezTo>
                <a:cubicBezTo>
                  <a:pt x="233594" y="132677"/>
                  <a:pt x="248972" y="105001"/>
                  <a:pt x="255495" y="94129"/>
                </a:cubicBezTo>
                <a:cubicBezTo>
                  <a:pt x="262788" y="81975"/>
                  <a:pt x="262603" y="66466"/>
                  <a:pt x="268942" y="53788"/>
                </a:cubicBezTo>
                <a:cubicBezTo>
                  <a:pt x="276170" y="39333"/>
                  <a:pt x="286871" y="26894"/>
                  <a:pt x="295836" y="13447"/>
                </a:cubicBezTo>
                <a:cubicBezTo>
                  <a:pt x="304273" y="26103"/>
                  <a:pt x="336704" y="85955"/>
                  <a:pt x="363071" y="80682"/>
                </a:cubicBezTo>
                <a:cubicBezTo>
                  <a:pt x="378918" y="77513"/>
                  <a:pt x="377345" y="50437"/>
                  <a:pt x="389965" y="40341"/>
                </a:cubicBezTo>
                <a:cubicBezTo>
                  <a:pt x="401033" y="31486"/>
                  <a:pt x="416859" y="31376"/>
                  <a:pt x="430306" y="26894"/>
                </a:cubicBezTo>
                <a:cubicBezTo>
                  <a:pt x="458236" y="110684"/>
                  <a:pt x="449959" y="139642"/>
                  <a:pt x="470647" y="67235"/>
                </a:cubicBezTo>
                <a:cubicBezTo>
                  <a:pt x="475724" y="49465"/>
                  <a:pt x="479612" y="31376"/>
                  <a:pt x="484095" y="13447"/>
                </a:cubicBezTo>
                <a:lnTo>
                  <a:pt x="510989" y="94129"/>
                </a:lnTo>
                <a:cubicBezTo>
                  <a:pt x="515471" y="107576"/>
                  <a:pt x="510989" y="129989"/>
                  <a:pt x="524436" y="134471"/>
                </a:cubicBezTo>
                <a:lnTo>
                  <a:pt x="564777" y="147918"/>
                </a:lnTo>
                <a:cubicBezTo>
                  <a:pt x="578224" y="134471"/>
                  <a:pt x="592944" y="122186"/>
                  <a:pt x="605118" y="107577"/>
                </a:cubicBezTo>
                <a:cubicBezTo>
                  <a:pt x="681143" y="16345"/>
                  <a:pt x="602693" y="96554"/>
                  <a:pt x="645459" y="5378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7" name="شكل حر 36"/>
          <p:cNvSpPr/>
          <p:nvPr/>
        </p:nvSpPr>
        <p:spPr>
          <a:xfrm>
            <a:off x="5040512" y="953459"/>
            <a:ext cx="578224" cy="170971"/>
          </a:xfrm>
          <a:custGeom>
            <a:avLst/>
            <a:gdLst>
              <a:gd name="connsiteX0" fmla="*/ 0 w 578224"/>
              <a:gd name="connsiteY0" fmla="*/ 117183 h 170971"/>
              <a:gd name="connsiteX1" fmla="*/ 40341 w 578224"/>
              <a:gd name="connsiteY1" fmla="*/ 76841 h 170971"/>
              <a:gd name="connsiteX2" fmla="*/ 94130 w 578224"/>
              <a:gd name="connsiteY2" fmla="*/ 144077 h 170971"/>
              <a:gd name="connsiteX3" fmla="*/ 121024 w 578224"/>
              <a:gd name="connsiteY3" fmla="*/ 103736 h 170971"/>
              <a:gd name="connsiteX4" fmla="*/ 134471 w 578224"/>
              <a:gd name="connsiteY4" fmla="*/ 49947 h 170971"/>
              <a:gd name="connsiteX5" fmla="*/ 174812 w 578224"/>
              <a:gd name="connsiteY5" fmla="*/ 36500 h 170971"/>
              <a:gd name="connsiteX6" fmla="*/ 188259 w 578224"/>
              <a:gd name="connsiteY6" fmla="*/ 76841 h 170971"/>
              <a:gd name="connsiteX7" fmla="*/ 201706 w 578224"/>
              <a:gd name="connsiteY7" fmla="*/ 130630 h 170971"/>
              <a:gd name="connsiteX8" fmla="*/ 242047 w 578224"/>
              <a:gd name="connsiteY8" fmla="*/ 117183 h 170971"/>
              <a:gd name="connsiteX9" fmla="*/ 282388 w 578224"/>
              <a:gd name="connsiteY9" fmla="*/ 76841 h 170971"/>
              <a:gd name="connsiteX10" fmla="*/ 295835 w 578224"/>
              <a:gd name="connsiteY10" fmla="*/ 144077 h 170971"/>
              <a:gd name="connsiteX11" fmla="*/ 363071 w 578224"/>
              <a:gd name="connsiteY11" fmla="*/ 36500 h 170971"/>
              <a:gd name="connsiteX12" fmla="*/ 389965 w 578224"/>
              <a:gd name="connsiteY12" fmla="*/ 76841 h 170971"/>
              <a:gd name="connsiteX13" fmla="*/ 416859 w 578224"/>
              <a:gd name="connsiteY13" fmla="*/ 157524 h 170971"/>
              <a:gd name="connsiteX14" fmla="*/ 443753 w 578224"/>
              <a:gd name="connsiteY14" fmla="*/ 117183 h 170971"/>
              <a:gd name="connsiteX15" fmla="*/ 470647 w 578224"/>
              <a:gd name="connsiteY15" fmla="*/ 90288 h 170971"/>
              <a:gd name="connsiteX16" fmla="*/ 484094 w 578224"/>
              <a:gd name="connsiteY16" fmla="*/ 170971 h 170971"/>
              <a:gd name="connsiteX17" fmla="*/ 537883 w 578224"/>
              <a:gd name="connsiteY17" fmla="*/ 103736 h 170971"/>
              <a:gd name="connsiteX18" fmla="*/ 578224 w 578224"/>
              <a:gd name="connsiteY18" fmla="*/ 103736 h 170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78224" h="170971">
                <a:moveTo>
                  <a:pt x="0" y="117183"/>
                </a:moveTo>
                <a:cubicBezTo>
                  <a:pt x="13447" y="103736"/>
                  <a:pt x="22300" y="82855"/>
                  <a:pt x="40341" y="76841"/>
                </a:cubicBezTo>
                <a:cubicBezTo>
                  <a:pt x="89312" y="60517"/>
                  <a:pt x="88854" y="122973"/>
                  <a:pt x="94130" y="144077"/>
                </a:cubicBezTo>
                <a:cubicBezTo>
                  <a:pt x="103095" y="130630"/>
                  <a:pt x="114658" y="118591"/>
                  <a:pt x="121024" y="103736"/>
                </a:cubicBezTo>
                <a:cubicBezTo>
                  <a:pt x="128304" y="86749"/>
                  <a:pt x="122926" y="64379"/>
                  <a:pt x="134471" y="49947"/>
                </a:cubicBezTo>
                <a:cubicBezTo>
                  <a:pt x="143326" y="38879"/>
                  <a:pt x="161365" y="40982"/>
                  <a:pt x="174812" y="36500"/>
                </a:cubicBezTo>
                <a:cubicBezTo>
                  <a:pt x="179294" y="49947"/>
                  <a:pt x="184365" y="63212"/>
                  <a:pt x="188259" y="76841"/>
                </a:cubicBezTo>
                <a:cubicBezTo>
                  <a:pt x="193336" y="94611"/>
                  <a:pt x="186921" y="119541"/>
                  <a:pt x="201706" y="130630"/>
                </a:cubicBezTo>
                <a:cubicBezTo>
                  <a:pt x="213045" y="139135"/>
                  <a:pt x="228600" y="121665"/>
                  <a:pt x="242047" y="117183"/>
                </a:cubicBezTo>
                <a:cubicBezTo>
                  <a:pt x="267020" y="42264"/>
                  <a:pt x="263178" y="0"/>
                  <a:pt x="282388" y="76841"/>
                </a:cubicBezTo>
                <a:cubicBezTo>
                  <a:pt x="287931" y="99014"/>
                  <a:pt x="291353" y="121665"/>
                  <a:pt x="295835" y="144077"/>
                </a:cubicBezTo>
                <a:cubicBezTo>
                  <a:pt x="327841" y="48062"/>
                  <a:pt x="299142" y="79119"/>
                  <a:pt x="363071" y="36500"/>
                </a:cubicBezTo>
                <a:cubicBezTo>
                  <a:pt x="372036" y="49947"/>
                  <a:pt x="383401" y="62073"/>
                  <a:pt x="389965" y="76841"/>
                </a:cubicBezTo>
                <a:cubicBezTo>
                  <a:pt x="401479" y="102747"/>
                  <a:pt x="416859" y="157524"/>
                  <a:pt x="416859" y="157524"/>
                </a:cubicBezTo>
                <a:cubicBezTo>
                  <a:pt x="425824" y="144077"/>
                  <a:pt x="433657" y="129803"/>
                  <a:pt x="443753" y="117183"/>
                </a:cubicBezTo>
                <a:cubicBezTo>
                  <a:pt x="451673" y="107283"/>
                  <a:pt x="463040" y="80145"/>
                  <a:pt x="470647" y="90288"/>
                </a:cubicBezTo>
                <a:cubicBezTo>
                  <a:pt x="487006" y="112100"/>
                  <a:pt x="479612" y="144077"/>
                  <a:pt x="484094" y="170971"/>
                </a:cubicBezTo>
                <a:cubicBezTo>
                  <a:pt x="491376" y="160048"/>
                  <a:pt x="520462" y="110704"/>
                  <a:pt x="537883" y="103736"/>
                </a:cubicBezTo>
                <a:cubicBezTo>
                  <a:pt x="550368" y="98742"/>
                  <a:pt x="564777" y="103736"/>
                  <a:pt x="578224" y="10373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شكل حر 37"/>
          <p:cNvSpPr/>
          <p:nvPr/>
        </p:nvSpPr>
        <p:spPr>
          <a:xfrm>
            <a:off x="6195551" y="1447159"/>
            <a:ext cx="149326" cy="466425"/>
          </a:xfrm>
          <a:custGeom>
            <a:avLst/>
            <a:gdLst>
              <a:gd name="connsiteX0" fmla="*/ 122432 w 149326"/>
              <a:gd name="connsiteY0" fmla="*/ 0 h 466425"/>
              <a:gd name="connsiteX1" fmla="*/ 55196 w 149326"/>
              <a:gd name="connsiteY1" fmla="*/ 26894 h 466425"/>
              <a:gd name="connsiteX2" fmla="*/ 14855 w 149326"/>
              <a:gd name="connsiteY2" fmla="*/ 53788 h 466425"/>
              <a:gd name="connsiteX3" fmla="*/ 149326 w 149326"/>
              <a:gd name="connsiteY3" fmla="*/ 67236 h 466425"/>
              <a:gd name="connsiteX4" fmla="*/ 82091 w 149326"/>
              <a:gd name="connsiteY4" fmla="*/ 134471 h 466425"/>
              <a:gd name="connsiteX5" fmla="*/ 122432 w 149326"/>
              <a:gd name="connsiteY5" fmla="*/ 161365 h 466425"/>
              <a:gd name="connsiteX6" fmla="*/ 82091 w 149326"/>
              <a:gd name="connsiteY6" fmla="*/ 188259 h 466425"/>
              <a:gd name="connsiteX7" fmla="*/ 135879 w 149326"/>
              <a:gd name="connsiteY7" fmla="*/ 268941 h 466425"/>
              <a:gd name="connsiteX8" fmla="*/ 82091 w 149326"/>
              <a:gd name="connsiteY8" fmla="*/ 336177 h 466425"/>
              <a:gd name="connsiteX9" fmla="*/ 95538 w 149326"/>
              <a:gd name="connsiteY9" fmla="*/ 376518 h 466425"/>
              <a:gd name="connsiteX10" fmla="*/ 95538 w 149326"/>
              <a:gd name="connsiteY10" fmla="*/ 457200 h 466425"/>
              <a:gd name="connsiteX11" fmla="*/ 149326 w 149326"/>
              <a:gd name="connsiteY11" fmla="*/ 457200 h 466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9326" h="466425">
                <a:moveTo>
                  <a:pt x="122432" y="0"/>
                </a:moveTo>
                <a:cubicBezTo>
                  <a:pt x="100020" y="8965"/>
                  <a:pt x="76786" y="16099"/>
                  <a:pt x="55196" y="26894"/>
                </a:cubicBezTo>
                <a:cubicBezTo>
                  <a:pt x="40741" y="34121"/>
                  <a:pt x="0" y="47422"/>
                  <a:pt x="14855" y="53788"/>
                </a:cubicBezTo>
                <a:cubicBezTo>
                  <a:pt x="56260" y="71533"/>
                  <a:pt x="104502" y="62753"/>
                  <a:pt x="149326" y="67236"/>
                </a:cubicBezTo>
                <a:cubicBezTo>
                  <a:pt x="136670" y="75673"/>
                  <a:pt x="76818" y="108104"/>
                  <a:pt x="82091" y="134471"/>
                </a:cubicBezTo>
                <a:cubicBezTo>
                  <a:pt x="85260" y="150318"/>
                  <a:pt x="108985" y="152400"/>
                  <a:pt x="122432" y="161365"/>
                </a:cubicBezTo>
                <a:cubicBezTo>
                  <a:pt x="108985" y="170330"/>
                  <a:pt x="87202" y="172927"/>
                  <a:pt x="82091" y="188259"/>
                </a:cubicBezTo>
                <a:cubicBezTo>
                  <a:pt x="66303" y="235623"/>
                  <a:pt x="109154" y="251124"/>
                  <a:pt x="135879" y="268941"/>
                </a:cubicBezTo>
                <a:cubicBezTo>
                  <a:pt x="121511" y="283310"/>
                  <a:pt x="85483" y="315822"/>
                  <a:pt x="82091" y="336177"/>
                </a:cubicBezTo>
                <a:cubicBezTo>
                  <a:pt x="79761" y="350159"/>
                  <a:pt x="91056" y="363071"/>
                  <a:pt x="95538" y="376518"/>
                </a:cubicBezTo>
                <a:cubicBezTo>
                  <a:pt x="89562" y="394447"/>
                  <a:pt x="65656" y="439271"/>
                  <a:pt x="95538" y="457200"/>
                </a:cubicBezTo>
                <a:cubicBezTo>
                  <a:pt x="110912" y="466425"/>
                  <a:pt x="131397" y="457200"/>
                  <a:pt x="149326" y="4572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شكل حر 38"/>
          <p:cNvSpPr/>
          <p:nvPr/>
        </p:nvSpPr>
        <p:spPr>
          <a:xfrm>
            <a:off x="3763042" y="1635418"/>
            <a:ext cx="228600" cy="380770"/>
          </a:xfrm>
          <a:custGeom>
            <a:avLst/>
            <a:gdLst>
              <a:gd name="connsiteX0" fmla="*/ 228600 w 228600"/>
              <a:gd name="connsiteY0" fmla="*/ 0 h 380770"/>
              <a:gd name="connsiteX1" fmla="*/ 215153 w 228600"/>
              <a:gd name="connsiteY1" fmla="*/ 67235 h 380770"/>
              <a:gd name="connsiteX2" fmla="*/ 201705 w 228600"/>
              <a:gd name="connsiteY2" fmla="*/ 121024 h 380770"/>
              <a:gd name="connsiteX3" fmla="*/ 161364 w 228600"/>
              <a:gd name="connsiteY3" fmla="*/ 107577 h 380770"/>
              <a:gd name="connsiteX4" fmla="*/ 174811 w 228600"/>
              <a:gd name="connsiteY4" fmla="*/ 147918 h 380770"/>
              <a:gd name="connsiteX5" fmla="*/ 201705 w 228600"/>
              <a:gd name="connsiteY5" fmla="*/ 188259 h 380770"/>
              <a:gd name="connsiteX6" fmla="*/ 161364 w 228600"/>
              <a:gd name="connsiteY6" fmla="*/ 201706 h 380770"/>
              <a:gd name="connsiteX7" fmla="*/ 134470 w 228600"/>
              <a:gd name="connsiteY7" fmla="*/ 242047 h 380770"/>
              <a:gd name="connsiteX8" fmla="*/ 121023 w 228600"/>
              <a:gd name="connsiteY8" fmla="*/ 309282 h 380770"/>
              <a:gd name="connsiteX9" fmla="*/ 67235 w 228600"/>
              <a:gd name="connsiteY9" fmla="*/ 322729 h 380770"/>
              <a:gd name="connsiteX10" fmla="*/ 80682 w 228600"/>
              <a:gd name="connsiteY10" fmla="*/ 363071 h 380770"/>
              <a:gd name="connsiteX11" fmla="*/ 0 w 228600"/>
              <a:gd name="connsiteY11" fmla="*/ 376518 h 380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8600" h="380770">
                <a:moveTo>
                  <a:pt x="228600" y="0"/>
                </a:moveTo>
                <a:cubicBezTo>
                  <a:pt x="224118" y="22412"/>
                  <a:pt x="220111" y="44924"/>
                  <a:pt x="215153" y="67235"/>
                </a:cubicBezTo>
                <a:cubicBezTo>
                  <a:pt x="211144" y="85276"/>
                  <a:pt x="216490" y="109935"/>
                  <a:pt x="201705" y="121024"/>
                </a:cubicBezTo>
                <a:cubicBezTo>
                  <a:pt x="190366" y="129529"/>
                  <a:pt x="174811" y="112059"/>
                  <a:pt x="161364" y="107577"/>
                </a:cubicBezTo>
                <a:cubicBezTo>
                  <a:pt x="165846" y="121024"/>
                  <a:pt x="168472" y="135240"/>
                  <a:pt x="174811" y="147918"/>
                </a:cubicBezTo>
                <a:cubicBezTo>
                  <a:pt x="182039" y="162373"/>
                  <a:pt x="205625" y="172580"/>
                  <a:pt x="201705" y="188259"/>
                </a:cubicBezTo>
                <a:cubicBezTo>
                  <a:pt x="198267" y="202010"/>
                  <a:pt x="174811" y="197224"/>
                  <a:pt x="161364" y="201706"/>
                </a:cubicBezTo>
                <a:cubicBezTo>
                  <a:pt x="152399" y="215153"/>
                  <a:pt x="140145" y="226915"/>
                  <a:pt x="134470" y="242047"/>
                </a:cubicBezTo>
                <a:cubicBezTo>
                  <a:pt x="126445" y="263447"/>
                  <a:pt x="135655" y="291724"/>
                  <a:pt x="121023" y="309282"/>
                </a:cubicBezTo>
                <a:cubicBezTo>
                  <a:pt x="109192" y="323480"/>
                  <a:pt x="85164" y="318247"/>
                  <a:pt x="67235" y="322729"/>
                </a:cubicBezTo>
                <a:cubicBezTo>
                  <a:pt x="71717" y="336176"/>
                  <a:pt x="87021" y="350393"/>
                  <a:pt x="80682" y="363071"/>
                </a:cubicBezTo>
                <a:cubicBezTo>
                  <a:pt x="71833" y="380770"/>
                  <a:pt x="12538" y="376518"/>
                  <a:pt x="0" y="37651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0" name="شكل حر 39"/>
          <p:cNvSpPr/>
          <p:nvPr/>
        </p:nvSpPr>
        <p:spPr>
          <a:xfrm>
            <a:off x="2668780" y="1606038"/>
            <a:ext cx="229900" cy="419345"/>
          </a:xfrm>
          <a:custGeom>
            <a:avLst/>
            <a:gdLst>
              <a:gd name="connsiteX0" fmla="*/ 139520 w 229900"/>
              <a:gd name="connsiteY0" fmla="*/ 419345 h 419345"/>
              <a:gd name="connsiteX1" fmla="*/ 139520 w 229900"/>
              <a:gd name="connsiteY1" fmla="*/ 392451 h 419345"/>
              <a:gd name="connsiteX2" fmla="*/ 166415 w 229900"/>
              <a:gd name="connsiteY2" fmla="*/ 365557 h 419345"/>
              <a:gd name="connsiteX3" fmla="*/ 179862 w 229900"/>
              <a:gd name="connsiteY3" fmla="*/ 325215 h 419345"/>
              <a:gd name="connsiteX4" fmla="*/ 220203 w 229900"/>
              <a:gd name="connsiteY4" fmla="*/ 298321 h 419345"/>
              <a:gd name="connsiteX5" fmla="*/ 139520 w 229900"/>
              <a:gd name="connsiteY5" fmla="*/ 271427 h 419345"/>
              <a:gd name="connsiteX6" fmla="*/ 166415 w 229900"/>
              <a:gd name="connsiteY6" fmla="*/ 244533 h 419345"/>
              <a:gd name="connsiteX7" fmla="*/ 112626 w 229900"/>
              <a:gd name="connsiteY7" fmla="*/ 204192 h 419345"/>
              <a:gd name="connsiteX8" fmla="*/ 99179 w 229900"/>
              <a:gd name="connsiteY8" fmla="*/ 150404 h 419345"/>
              <a:gd name="connsiteX9" fmla="*/ 126073 w 229900"/>
              <a:gd name="connsiteY9" fmla="*/ 123509 h 419345"/>
              <a:gd name="connsiteX10" fmla="*/ 166415 w 229900"/>
              <a:gd name="connsiteY10" fmla="*/ 96615 h 419345"/>
              <a:gd name="connsiteX11" fmla="*/ 179862 w 229900"/>
              <a:gd name="connsiteY11" fmla="*/ 56274 h 419345"/>
              <a:gd name="connsiteX12" fmla="*/ 152967 w 229900"/>
              <a:gd name="connsiteY12" fmla="*/ 29380 h 419345"/>
              <a:gd name="connsiteX13" fmla="*/ 99179 w 229900"/>
              <a:gd name="connsiteY13" fmla="*/ 2486 h 41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9900" h="419345">
                <a:moveTo>
                  <a:pt x="139520" y="419345"/>
                </a:moveTo>
                <a:cubicBezTo>
                  <a:pt x="17275" y="394896"/>
                  <a:pt x="82472" y="416900"/>
                  <a:pt x="139520" y="392451"/>
                </a:cubicBezTo>
                <a:cubicBezTo>
                  <a:pt x="151173" y="387457"/>
                  <a:pt x="157450" y="374522"/>
                  <a:pt x="166415" y="365557"/>
                </a:cubicBezTo>
                <a:cubicBezTo>
                  <a:pt x="170897" y="352110"/>
                  <a:pt x="171007" y="336284"/>
                  <a:pt x="179862" y="325215"/>
                </a:cubicBezTo>
                <a:cubicBezTo>
                  <a:pt x="189958" y="312595"/>
                  <a:pt x="229900" y="311250"/>
                  <a:pt x="220203" y="298321"/>
                </a:cubicBezTo>
                <a:cubicBezTo>
                  <a:pt x="203193" y="275642"/>
                  <a:pt x="139520" y="271427"/>
                  <a:pt x="139520" y="271427"/>
                </a:cubicBezTo>
                <a:cubicBezTo>
                  <a:pt x="148485" y="262462"/>
                  <a:pt x="177755" y="250203"/>
                  <a:pt x="166415" y="244533"/>
                </a:cubicBezTo>
                <a:cubicBezTo>
                  <a:pt x="86748" y="204699"/>
                  <a:pt x="0" y="260505"/>
                  <a:pt x="112626" y="204192"/>
                </a:cubicBezTo>
                <a:cubicBezTo>
                  <a:pt x="184999" y="95633"/>
                  <a:pt x="121860" y="218449"/>
                  <a:pt x="99179" y="150404"/>
                </a:cubicBezTo>
                <a:cubicBezTo>
                  <a:pt x="95170" y="138376"/>
                  <a:pt x="116173" y="131429"/>
                  <a:pt x="126073" y="123509"/>
                </a:cubicBezTo>
                <a:cubicBezTo>
                  <a:pt x="138693" y="113413"/>
                  <a:pt x="152968" y="105580"/>
                  <a:pt x="166415" y="96615"/>
                </a:cubicBezTo>
                <a:cubicBezTo>
                  <a:pt x="170897" y="83168"/>
                  <a:pt x="182642" y="70173"/>
                  <a:pt x="179862" y="56274"/>
                </a:cubicBezTo>
                <a:cubicBezTo>
                  <a:pt x="177375" y="43842"/>
                  <a:pt x="162867" y="37300"/>
                  <a:pt x="152967" y="29380"/>
                </a:cubicBezTo>
                <a:cubicBezTo>
                  <a:pt x="116241" y="0"/>
                  <a:pt x="126750" y="2486"/>
                  <a:pt x="99179" y="2486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1" name="شكل حر 40"/>
          <p:cNvSpPr/>
          <p:nvPr/>
        </p:nvSpPr>
        <p:spPr>
          <a:xfrm>
            <a:off x="2953427" y="1366477"/>
            <a:ext cx="258285" cy="519875"/>
          </a:xfrm>
          <a:custGeom>
            <a:avLst/>
            <a:gdLst>
              <a:gd name="connsiteX0" fmla="*/ 70026 w 258285"/>
              <a:gd name="connsiteY0" fmla="*/ 0 h 519875"/>
              <a:gd name="connsiteX1" fmla="*/ 16238 w 258285"/>
              <a:gd name="connsiteY1" fmla="*/ 67235 h 519875"/>
              <a:gd name="connsiteX2" fmla="*/ 56579 w 258285"/>
              <a:gd name="connsiteY2" fmla="*/ 80682 h 519875"/>
              <a:gd name="connsiteX3" fmla="*/ 16238 w 258285"/>
              <a:gd name="connsiteY3" fmla="*/ 147918 h 519875"/>
              <a:gd name="connsiteX4" fmla="*/ 2791 w 258285"/>
              <a:gd name="connsiteY4" fmla="*/ 188259 h 519875"/>
              <a:gd name="connsiteX5" fmla="*/ 56579 w 258285"/>
              <a:gd name="connsiteY5" fmla="*/ 215153 h 519875"/>
              <a:gd name="connsiteX6" fmla="*/ 96920 w 258285"/>
              <a:gd name="connsiteY6" fmla="*/ 255494 h 519875"/>
              <a:gd name="connsiteX7" fmla="*/ 123815 w 258285"/>
              <a:gd name="connsiteY7" fmla="*/ 282388 h 519875"/>
              <a:gd name="connsiteX8" fmla="*/ 177603 w 258285"/>
              <a:gd name="connsiteY8" fmla="*/ 336176 h 519875"/>
              <a:gd name="connsiteX9" fmla="*/ 258285 w 258285"/>
              <a:gd name="connsiteY9" fmla="*/ 497541 h 519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8285" h="519875">
                <a:moveTo>
                  <a:pt x="70026" y="0"/>
                </a:moveTo>
                <a:cubicBezTo>
                  <a:pt x="57564" y="8308"/>
                  <a:pt x="0" y="34759"/>
                  <a:pt x="16238" y="67235"/>
                </a:cubicBezTo>
                <a:cubicBezTo>
                  <a:pt x="22577" y="79913"/>
                  <a:pt x="43132" y="76200"/>
                  <a:pt x="56579" y="80682"/>
                </a:cubicBezTo>
                <a:cubicBezTo>
                  <a:pt x="18486" y="194960"/>
                  <a:pt x="71613" y="55625"/>
                  <a:pt x="16238" y="147918"/>
                </a:cubicBezTo>
                <a:cubicBezTo>
                  <a:pt x="8945" y="160072"/>
                  <a:pt x="7273" y="174812"/>
                  <a:pt x="2791" y="188259"/>
                </a:cubicBezTo>
                <a:cubicBezTo>
                  <a:pt x="20720" y="197224"/>
                  <a:pt x="37379" y="209393"/>
                  <a:pt x="56579" y="215153"/>
                </a:cubicBezTo>
                <a:cubicBezTo>
                  <a:pt x="139876" y="240142"/>
                  <a:pt x="167848" y="208210"/>
                  <a:pt x="96920" y="255494"/>
                </a:cubicBezTo>
                <a:cubicBezTo>
                  <a:pt x="105885" y="264459"/>
                  <a:pt x="112162" y="277394"/>
                  <a:pt x="123815" y="282388"/>
                </a:cubicBezTo>
                <a:cubicBezTo>
                  <a:pt x="199540" y="314841"/>
                  <a:pt x="201632" y="264089"/>
                  <a:pt x="177603" y="336176"/>
                </a:cubicBezTo>
                <a:cubicBezTo>
                  <a:pt x="192911" y="519875"/>
                  <a:pt x="137075" y="497541"/>
                  <a:pt x="258285" y="497541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4594102" y="1527842"/>
            <a:ext cx="100180" cy="504628"/>
          </a:xfrm>
          <a:custGeom>
            <a:avLst/>
            <a:gdLst>
              <a:gd name="connsiteX0" fmla="*/ 83340 w 100180"/>
              <a:gd name="connsiteY0" fmla="*/ 0 h 504628"/>
              <a:gd name="connsiteX1" fmla="*/ 2657 w 100180"/>
              <a:gd name="connsiteY1" fmla="*/ 53788 h 504628"/>
              <a:gd name="connsiteX2" fmla="*/ 29551 w 100180"/>
              <a:gd name="connsiteY2" fmla="*/ 94129 h 504628"/>
              <a:gd name="connsiteX3" fmla="*/ 69893 w 100180"/>
              <a:gd name="connsiteY3" fmla="*/ 107576 h 504628"/>
              <a:gd name="connsiteX4" fmla="*/ 83340 w 100180"/>
              <a:gd name="connsiteY4" fmla="*/ 147917 h 504628"/>
              <a:gd name="connsiteX5" fmla="*/ 42998 w 100180"/>
              <a:gd name="connsiteY5" fmla="*/ 215153 h 504628"/>
              <a:gd name="connsiteX6" fmla="*/ 96787 w 100180"/>
              <a:gd name="connsiteY6" fmla="*/ 282388 h 504628"/>
              <a:gd name="connsiteX7" fmla="*/ 56445 w 100180"/>
              <a:gd name="connsiteY7" fmla="*/ 295835 h 504628"/>
              <a:gd name="connsiteX8" fmla="*/ 69893 w 100180"/>
              <a:gd name="connsiteY8" fmla="*/ 389964 h 504628"/>
              <a:gd name="connsiteX9" fmla="*/ 69893 w 100180"/>
              <a:gd name="connsiteY9" fmla="*/ 497541 h 504628"/>
              <a:gd name="connsiteX10" fmla="*/ 96787 w 100180"/>
              <a:gd name="connsiteY10" fmla="*/ 484094 h 504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180" h="504628">
                <a:moveTo>
                  <a:pt x="83340" y="0"/>
                </a:moveTo>
                <a:cubicBezTo>
                  <a:pt x="58080" y="8420"/>
                  <a:pt x="8582" y="18237"/>
                  <a:pt x="2657" y="53788"/>
                </a:cubicBezTo>
                <a:cubicBezTo>
                  <a:pt x="0" y="69729"/>
                  <a:pt x="16931" y="84033"/>
                  <a:pt x="29551" y="94129"/>
                </a:cubicBezTo>
                <a:cubicBezTo>
                  <a:pt x="40620" y="102984"/>
                  <a:pt x="56446" y="103094"/>
                  <a:pt x="69893" y="107576"/>
                </a:cubicBezTo>
                <a:cubicBezTo>
                  <a:pt x="74375" y="121023"/>
                  <a:pt x="83340" y="133743"/>
                  <a:pt x="83340" y="147917"/>
                </a:cubicBezTo>
                <a:cubicBezTo>
                  <a:pt x="83340" y="182830"/>
                  <a:pt x="64302" y="193849"/>
                  <a:pt x="42998" y="215153"/>
                </a:cubicBezTo>
                <a:cubicBezTo>
                  <a:pt x="52044" y="224199"/>
                  <a:pt x="100180" y="268816"/>
                  <a:pt x="96787" y="282388"/>
                </a:cubicBezTo>
                <a:cubicBezTo>
                  <a:pt x="93349" y="296139"/>
                  <a:pt x="69892" y="291353"/>
                  <a:pt x="56445" y="295835"/>
                </a:cubicBezTo>
                <a:cubicBezTo>
                  <a:pt x="60928" y="327211"/>
                  <a:pt x="69893" y="358269"/>
                  <a:pt x="69893" y="389964"/>
                </a:cubicBezTo>
                <a:cubicBezTo>
                  <a:pt x="69893" y="425824"/>
                  <a:pt x="34032" y="461681"/>
                  <a:pt x="69893" y="497541"/>
                </a:cubicBezTo>
                <a:cubicBezTo>
                  <a:pt x="76980" y="504628"/>
                  <a:pt x="87822" y="488576"/>
                  <a:pt x="96787" y="484094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4" name="رابط مستقيم 43"/>
          <p:cNvCxnSpPr/>
          <p:nvPr/>
        </p:nvCxnSpPr>
        <p:spPr>
          <a:xfrm rot="5400000">
            <a:off x="3792872" y="102902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rot="5400000">
            <a:off x="4185781" y="1064745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 rot="5400000">
            <a:off x="3649996" y="2457786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مستقيم 49"/>
          <p:cNvCxnSpPr/>
          <p:nvPr/>
        </p:nvCxnSpPr>
        <p:spPr>
          <a:xfrm rot="5400000">
            <a:off x="3971467" y="2422067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16200000" flipH="1">
            <a:off x="3771608" y="5106920"/>
            <a:ext cx="1688338" cy="2856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5400000">
            <a:off x="3051951" y="4486414"/>
            <a:ext cx="1708876" cy="13824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مستقيم 48"/>
          <p:cNvCxnSpPr/>
          <p:nvPr/>
        </p:nvCxnSpPr>
        <p:spPr>
          <a:xfrm rot="16200000" flipH="1">
            <a:off x="1773442" y="4575635"/>
            <a:ext cx="1694127" cy="11892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مستطيل 42"/>
          <p:cNvSpPr/>
          <p:nvPr/>
        </p:nvSpPr>
        <p:spPr>
          <a:xfrm>
            <a:off x="203200" y="246521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Ex:</a:t>
            </a:r>
            <a:b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ar-IQ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مستطيل 46"/>
          <p:cNvSpPr/>
          <p:nvPr/>
        </p:nvSpPr>
        <p:spPr>
          <a:xfrm>
            <a:off x="6647543" y="1799550"/>
            <a:ext cx="21989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دائرة كهربائية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51" name="مستطيل 50"/>
          <p:cNvSpPr/>
          <p:nvPr/>
        </p:nvSpPr>
        <p:spPr>
          <a:xfrm>
            <a:off x="2227943" y="3257621"/>
            <a:ext cx="66693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جد البيان المرافق لهذه الدائرة الكهربائية</a:t>
            </a:r>
            <a:r>
              <a:rPr lang="en-US" sz="2400" dirty="0" smtClean="0"/>
              <a:t>                 </a:t>
            </a:r>
            <a:r>
              <a:rPr lang="ar-IQ" sz="2400" dirty="0" smtClean="0"/>
              <a:t>    </a:t>
            </a:r>
            <a:br>
              <a:rPr lang="ar-IQ" sz="2400" dirty="0" smtClean="0"/>
            </a:br>
            <a:endParaRPr lang="ar-IQ" sz="2400" dirty="0"/>
          </a:p>
        </p:txBody>
      </p:sp>
      <p:cxnSp>
        <p:nvCxnSpPr>
          <p:cNvPr id="53" name="رابط مستقيم 52"/>
          <p:cNvCxnSpPr/>
          <p:nvPr/>
        </p:nvCxnSpPr>
        <p:spPr>
          <a:xfrm flipV="1">
            <a:off x="4615543" y="5981474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 flipV="1">
            <a:off x="1952173" y="4281714"/>
            <a:ext cx="2634341" cy="508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16200000" flipH="1">
            <a:off x="1143586" y="5184644"/>
            <a:ext cx="1721582" cy="281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رابط مستقيم 63"/>
          <p:cNvCxnSpPr/>
          <p:nvPr/>
        </p:nvCxnSpPr>
        <p:spPr>
          <a:xfrm rot="16200000" flipH="1">
            <a:off x="4572794" y="5109822"/>
            <a:ext cx="1690122" cy="209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3149600" y="5994400"/>
            <a:ext cx="1567543" cy="435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5" name="رابط مستقيم 84"/>
          <p:cNvCxnSpPr/>
          <p:nvPr/>
        </p:nvCxnSpPr>
        <p:spPr>
          <a:xfrm flipV="1">
            <a:off x="2005781" y="6023429"/>
            <a:ext cx="1274448" cy="234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رابط مستقيم 86"/>
          <p:cNvCxnSpPr/>
          <p:nvPr/>
        </p:nvCxnSpPr>
        <p:spPr>
          <a:xfrm flipV="1">
            <a:off x="4608286" y="4276046"/>
            <a:ext cx="812800" cy="129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1422401" y="394788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4" name="شكل بيضاوي 93"/>
          <p:cNvSpPr/>
          <p:nvPr/>
        </p:nvSpPr>
        <p:spPr>
          <a:xfrm>
            <a:off x="4122057" y="388982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5" name="شكل بيضاوي 94"/>
          <p:cNvSpPr/>
          <p:nvPr/>
        </p:nvSpPr>
        <p:spPr>
          <a:xfrm>
            <a:off x="5407039" y="394039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6" name="شكل بيضاوي 95"/>
          <p:cNvSpPr/>
          <p:nvPr/>
        </p:nvSpPr>
        <p:spPr>
          <a:xfrm>
            <a:off x="5239657" y="58928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شكل بيضاوي 96"/>
          <p:cNvSpPr/>
          <p:nvPr/>
        </p:nvSpPr>
        <p:spPr>
          <a:xfrm>
            <a:off x="4071257" y="60887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شكل بيضاوي 97"/>
          <p:cNvSpPr/>
          <p:nvPr/>
        </p:nvSpPr>
        <p:spPr>
          <a:xfrm>
            <a:off x="2801257" y="6096001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شكل بيضاوي 98"/>
          <p:cNvSpPr/>
          <p:nvPr/>
        </p:nvSpPr>
        <p:spPr>
          <a:xfrm>
            <a:off x="1378857" y="60960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5268686" y="4673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4563104" y="5587766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2830286" y="390434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شكل بيضاوي 102"/>
          <p:cNvSpPr/>
          <p:nvPr/>
        </p:nvSpPr>
        <p:spPr>
          <a:xfrm>
            <a:off x="4637314" y="3911600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4384251" y="493204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3401728" y="47698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2177143" y="4731658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2023339" y="5602515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e9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3632551" y="5690302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e8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شكل بيضاوي 109"/>
          <p:cNvSpPr/>
          <p:nvPr/>
        </p:nvSpPr>
        <p:spPr>
          <a:xfrm>
            <a:off x="1059543" y="5152573"/>
            <a:ext cx="943428" cy="36285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e10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0" name="سهم إلى اليسار 59">
            <a:hlinkClick r:id="rId3" action="ppaction://hlinksldjump"/>
          </p:cNvPr>
          <p:cNvSpPr/>
          <p:nvPr/>
        </p:nvSpPr>
        <p:spPr>
          <a:xfrm>
            <a:off x="214282" y="6000768"/>
            <a:ext cx="129005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" name="سهم إلى اليمين 61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10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8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8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3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770" decel="100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770" decel="100000"/>
                                        <p:tgtEl>
                                          <p:spTgt spid="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6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1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8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3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3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0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3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5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/>
      <p:bldP spid="47" grpId="0"/>
      <p:bldP spid="51" grpId="0"/>
      <p:bldP spid="91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شكل بيضاوي 20"/>
          <p:cNvSpPr/>
          <p:nvPr/>
        </p:nvSpPr>
        <p:spPr>
          <a:xfrm>
            <a:off x="1142976" y="2500306"/>
            <a:ext cx="571504" cy="5000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" name="رابط مستقيم 3"/>
          <p:cNvCxnSpPr/>
          <p:nvPr/>
        </p:nvCxnSpPr>
        <p:spPr>
          <a:xfrm>
            <a:off x="1428728" y="1643050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643174" y="1643050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4429124" y="1643050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4464843" y="2107397"/>
            <a:ext cx="92869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572000" y="321468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>
            <a:off x="4429124" y="350043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 rot="10800000">
            <a:off x="2571736" y="3500438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>
            <a:off x="1428728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5400000">
            <a:off x="1000100" y="2071678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>
            <a:stCxn id="21" idx="4"/>
          </p:cNvCxnSpPr>
          <p:nvPr/>
        </p:nvCxnSpPr>
        <p:spPr>
          <a:xfrm rot="5400000">
            <a:off x="1177901" y="3250405"/>
            <a:ext cx="50086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2893207" y="1678769"/>
            <a:ext cx="35719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5400000">
            <a:off x="2536017" y="2321711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6200000" flipH="1">
            <a:off x="2536017" y="2607463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rot="16200000" flipH="1">
            <a:off x="2857488" y="3143248"/>
            <a:ext cx="428628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مستقيم 33"/>
          <p:cNvCxnSpPr/>
          <p:nvPr/>
        </p:nvCxnSpPr>
        <p:spPr>
          <a:xfrm rot="5400000" flipH="1" flipV="1">
            <a:off x="3214678" y="3214686"/>
            <a:ext cx="357190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مستقيم 35"/>
          <p:cNvCxnSpPr/>
          <p:nvPr/>
        </p:nvCxnSpPr>
        <p:spPr>
          <a:xfrm rot="5400000" flipH="1" flipV="1">
            <a:off x="3679025" y="2536025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 rot="16200000" flipV="1">
            <a:off x="3679025" y="2250273"/>
            <a:ext cx="285752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مستقيم 39"/>
          <p:cNvCxnSpPr/>
          <p:nvPr/>
        </p:nvCxnSpPr>
        <p:spPr>
          <a:xfrm rot="16200000" flipH="1">
            <a:off x="3214678" y="1643050"/>
            <a:ext cx="214314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حر 40"/>
          <p:cNvSpPr/>
          <p:nvPr/>
        </p:nvSpPr>
        <p:spPr>
          <a:xfrm>
            <a:off x="3426450" y="1843088"/>
            <a:ext cx="259725" cy="375137"/>
          </a:xfrm>
          <a:custGeom>
            <a:avLst/>
            <a:gdLst>
              <a:gd name="connsiteX0" fmla="*/ 2550 w 259725"/>
              <a:gd name="connsiteY0" fmla="*/ 0 h 375137"/>
              <a:gd name="connsiteX1" fmla="*/ 16838 w 259725"/>
              <a:gd name="connsiteY1" fmla="*/ 85725 h 375137"/>
              <a:gd name="connsiteX2" fmla="*/ 59700 w 259725"/>
              <a:gd name="connsiteY2" fmla="*/ 142875 h 375137"/>
              <a:gd name="connsiteX3" fmla="*/ 102563 w 259725"/>
              <a:gd name="connsiteY3" fmla="*/ 171450 h 375137"/>
              <a:gd name="connsiteX4" fmla="*/ 145425 w 259725"/>
              <a:gd name="connsiteY4" fmla="*/ 228600 h 375137"/>
              <a:gd name="connsiteX5" fmla="*/ 231150 w 259725"/>
              <a:gd name="connsiteY5" fmla="*/ 314325 h 375137"/>
              <a:gd name="connsiteX6" fmla="*/ 245438 w 259725"/>
              <a:gd name="connsiteY6" fmla="*/ 357187 h 375137"/>
              <a:gd name="connsiteX7" fmla="*/ 259725 w 259725"/>
              <a:gd name="connsiteY7" fmla="*/ 371475 h 3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9725" h="375137">
                <a:moveTo>
                  <a:pt x="2550" y="0"/>
                </a:moveTo>
                <a:cubicBezTo>
                  <a:pt x="7313" y="28575"/>
                  <a:pt x="0" y="62152"/>
                  <a:pt x="16838" y="85725"/>
                </a:cubicBezTo>
                <a:cubicBezTo>
                  <a:pt x="69843" y="159931"/>
                  <a:pt x="94583" y="38228"/>
                  <a:pt x="59700" y="142875"/>
                </a:cubicBezTo>
                <a:cubicBezTo>
                  <a:pt x="73988" y="152400"/>
                  <a:pt x="86485" y="165421"/>
                  <a:pt x="102563" y="171450"/>
                </a:cubicBezTo>
                <a:cubicBezTo>
                  <a:pt x="182599" y="201463"/>
                  <a:pt x="193296" y="156792"/>
                  <a:pt x="145425" y="228600"/>
                </a:cubicBezTo>
                <a:cubicBezTo>
                  <a:pt x="174734" y="375137"/>
                  <a:pt x="125643" y="243987"/>
                  <a:pt x="231150" y="314325"/>
                </a:cubicBezTo>
                <a:cubicBezTo>
                  <a:pt x="243681" y="322679"/>
                  <a:pt x="238703" y="343717"/>
                  <a:pt x="245438" y="357187"/>
                </a:cubicBezTo>
                <a:cubicBezTo>
                  <a:pt x="248450" y="363211"/>
                  <a:pt x="254963" y="366712"/>
                  <a:pt x="259725" y="3714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2" name="شكل حر 41"/>
          <p:cNvSpPr/>
          <p:nvPr/>
        </p:nvSpPr>
        <p:spPr>
          <a:xfrm>
            <a:off x="3429000" y="2754890"/>
            <a:ext cx="300038" cy="419577"/>
          </a:xfrm>
          <a:custGeom>
            <a:avLst/>
            <a:gdLst>
              <a:gd name="connsiteX0" fmla="*/ 300038 w 300038"/>
              <a:gd name="connsiteY0" fmla="*/ 16885 h 419577"/>
              <a:gd name="connsiteX1" fmla="*/ 257175 w 300038"/>
              <a:gd name="connsiteY1" fmla="*/ 88323 h 419577"/>
              <a:gd name="connsiteX2" fmla="*/ 142875 w 300038"/>
              <a:gd name="connsiteY2" fmla="*/ 131185 h 419577"/>
              <a:gd name="connsiteX3" fmla="*/ 200025 w 300038"/>
              <a:gd name="connsiteY3" fmla="*/ 174048 h 419577"/>
              <a:gd name="connsiteX4" fmla="*/ 214313 w 300038"/>
              <a:gd name="connsiteY4" fmla="*/ 216910 h 419577"/>
              <a:gd name="connsiteX5" fmla="*/ 128588 w 300038"/>
              <a:gd name="connsiteY5" fmla="*/ 245485 h 419577"/>
              <a:gd name="connsiteX6" fmla="*/ 85725 w 300038"/>
              <a:gd name="connsiteY6" fmla="*/ 259773 h 419577"/>
              <a:gd name="connsiteX7" fmla="*/ 42863 w 300038"/>
              <a:gd name="connsiteY7" fmla="*/ 274060 h 419577"/>
              <a:gd name="connsiteX8" fmla="*/ 57150 w 300038"/>
              <a:gd name="connsiteY8" fmla="*/ 331210 h 419577"/>
              <a:gd name="connsiteX9" fmla="*/ 57150 w 300038"/>
              <a:gd name="connsiteY9" fmla="*/ 388360 h 419577"/>
              <a:gd name="connsiteX10" fmla="*/ 0 w 300038"/>
              <a:gd name="connsiteY10" fmla="*/ 416935 h 419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0038" h="419577">
                <a:moveTo>
                  <a:pt x="300038" y="16885"/>
                </a:moveTo>
                <a:cubicBezTo>
                  <a:pt x="175347" y="48059"/>
                  <a:pt x="286616" y="0"/>
                  <a:pt x="257175" y="88323"/>
                </a:cubicBezTo>
                <a:cubicBezTo>
                  <a:pt x="246663" y="119858"/>
                  <a:pt x="156824" y="128395"/>
                  <a:pt x="142875" y="131185"/>
                </a:cubicBezTo>
                <a:cubicBezTo>
                  <a:pt x="161925" y="145473"/>
                  <a:pt x="184780" y="155755"/>
                  <a:pt x="200025" y="174048"/>
                </a:cubicBezTo>
                <a:cubicBezTo>
                  <a:pt x="209666" y="185618"/>
                  <a:pt x="224962" y="206261"/>
                  <a:pt x="214313" y="216910"/>
                </a:cubicBezTo>
                <a:cubicBezTo>
                  <a:pt x="193014" y="238209"/>
                  <a:pt x="157163" y="235960"/>
                  <a:pt x="128588" y="245485"/>
                </a:cubicBezTo>
                <a:lnTo>
                  <a:pt x="85725" y="259773"/>
                </a:lnTo>
                <a:lnTo>
                  <a:pt x="42863" y="274060"/>
                </a:lnTo>
                <a:cubicBezTo>
                  <a:pt x="47625" y="293110"/>
                  <a:pt x="47408" y="314161"/>
                  <a:pt x="57150" y="331210"/>
                </a:cubicBezTo>
                <a:cubicBezTo>
                  <a:pt x="91398" y="391144"/>
                  <a:pt x="133541" y="362898"/>
                  <a:pt x="57150" y="388360"/>
                </a:cubicBezTo>
                <a:cubicBezTo>
                  <a:pt x="10325" y="419577"/>
                  <a:pt x="31459" y="416935"/>
                  <a:pt x="0" y="41693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3" name="شكل حر 42"/>
          <p:cNvSpPr/>
          <p:nvPr/>
        </p:nvSpPr>
        <p:spPr>
          <a:xfrm>
            <a:off x="2596319" y="2800350"/>
            <a:ext cx="375481" cy="285750"/>
          </a:xfrm>
          <a:custGeom>
            <a:avLst/>
            <a:gdLst>
              <a:gd name="connsiteX0" fmla="*/ 89731 w 375481"/>
              <a:gd name="connsiteY0" fmla="*/ 0 h 285750"/>
              <a:gd name="connsiteX1" fmla="*/ 75444 w 375481"/>
              <a:gd name="connsiteY1" fmla="*/ 71438 h 285750"/>
              <a:gd name="connsiteX2" fmla="*/ 218319 w 375481"/>
              <a:gd name="connsiteY2" fmla="*/ 85725 h 285750"/>
              <a:gd name="connsiteX3" fmla="*/ 161169 w 375481"/>
              <a:gd name="connsiteY3" fmla="*/ 171450 h 285750"/>
              <a:gd name="connsiteX4" fmla="*/ 218319 w 375481"/>
              <a:gd name="connsiteY4" fmla="*/ 228600 h 285750"/>
              <a:gd name="connsiteX5" fmla="*/ 204031 w 375481"/>
              <a:gd name="connsiteY5" fmla="*/ 271463 h 285750"/>
              <a:gd name="connsiteX6" fmla="*/ 261181 w 375481"/>
              <a:gd name="connsiteY6" fmla="*/ 214313 h 285750"/>
              <a:gd name="connsiteX7" fmla="*/ 375481 w 375481"/>
              <a:gd name="connsiteY7" fmla="*/ 200025 h 285750"/>
              <a:gd name="connsiteX8" fmla="*/ 332619 w 375481"/>
              <a:gd name="connsiteY8" fmla="*/ 214313 h 285750"/>
              <a:gd name="connsiteX9" fmla="*/ 332619 w 375481"/>
              <a:gd name="connsiteY9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75481" h="285750">
                <a:moveTo>
                  <a:pt x="89731" y="0"/>
                </a:moveTo>
                <a:cubicBezTo>
                  <a:pt x="24227" y="98256"/>
                  <a:pt x="0" y="96585"/>
                  <a:pt x="75444" y="71438"/>
                </a:cubicBezTo>
                <a:cubicBezTo>
                  <a:pt x="123069" y="76200"/>
                  <a:pt x="187170" y="49385"/>
                  <a:pt x="218319" y="85725"/>
                </a:cubicBezTo>
                <a:cubicBezTo>
                  <a:pt x="240669" y="111800"/>
                  <a:pt x="161169" y="171450"/>
                  <a:pt x="161169" y="171450"/>
                </a:cubicBezTo>
                <a:cubicBezTo>
                  <a:pt x="199268" y="184150"/>
                  <a:pt x="218319" y="177801"/>
                  <a:pt x="218319" y="228600"/>
                </a:cubicBezTo>
                <a:cubicBezTo>
                  <a:pt x="218319" y="243661"/>
                  <a:pt x="189743" y="276225"/>
                  <a:pt x="204031" y="271463"/>
                </a:cubicBezTo>
                <a:cubicBezTo>
                  <a:pt x="229589" y="262944"/>
                  <a:pt x="236313" y="224675"/>
                  <a:pt x="261181" y="214313"/>
                </a:cubicBezTo>
                <a:cubicBezTo>
                  <a:pt x="296624" y="199545"/>
                  <a:pt x="337381" y="204788"/>
                  <a:pt x="375481" y="200025"/>
                </a:cubicBezTo>
                <a:cubicBezTo>
                  <a:pt x="361194" y="204788"/>
                  <a:pt x="343268" y="203664"/>
                  <a:pt x="332619" y="214313"/>
                </a:cubicBezTo>
                <a:cubicBezTo>
                  <a:pt x="303193" y="243739"/>
                  <a:pt x="319918" y="260350"/>
                  <a:pt x="332619" y="28575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شكل حر 43"/>
          <p:cNvSpPr/>
          <p:nvPr/>
        </p:nvSpPr>
        <p:spPr>
          <a:xfrm>
            <a:off x="2757488" y="1997367"/>
            <a:ext cx="185737" cy="345783"/>
          </a:xfrm>
          <a:custGeom>
            <a:avLst/>
            <a:gdLst>
              <a:gd name="connsiteX0" fmla="*/ 185737 w 185737"/>
              <a:gd name="connsiteY0" fmla="*/ 2883 h 345783"/>
              <a:gd name="connsiteX1" fmla="*/ 114300 w 185737"/>
              <a:gd name="connsiteY1" fmla="*/ 17171 h 345783"/>
              <a:gd name="connsiteX2" fmla="*/ 171450 w 185737"/>
              <a:gd name="connsiteY2" fmla="*/ 88608 h 345783"/>
              <a:gd name="connsiteX3" fmla="*/ 128587 w 185737"/>
              <a:gd name="connsiteY3" fmla="*/ 117183 h 345783"/>
              <a:gd name="connsiteX4" fmla="*/ 57150 w 185737"/>
              <a:gd name="connsiteY4" fmla="*/ 145758 h 345783"/>
              <a:gd name="connsiteX5" fmla="*/ 85725 w 185737"/>
              <a:gd name="connsiteY5" fmla="*/ 188621 h 345783"/>
              <a:gd name="connsiteX6" fmla="*/ 0 w 185737"/>
              <a:gd name="connsiteY6" fmla="*/ 245771 h 345783"/>
              <a:gd name="connsiteX7" fmla="*/ 14287 w 185737"/>
              <a:gd name="connsiteY7" fmla="*/ 288633 h 345783"/>
              <a:gd name="connsiteX8" fmla="*/ 0 w 185737"/>
              <a:gd name="connsiteY8" fmla="*/ 345783 h 345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5737" h="345783">
                <a:moveTo>
                  <a:pt x="185737" y="2883"/>
                </a:moveTo>
                <a:cubicBezTo>
                  <a:pt x="161925" y="7646"/>
                  <a:pt x="131471" y="0"/>
                  <a:pt x="114300" y="17171"/>
                </a:cubicBezTo>
                <a:cubicBezTo>
                  <a:pt x="86695" y="44776"/>
                  <a:pt x="170013" y="87650"/>
                  <a:pt x="171450" y="88608"/>
                </a:cubicBezTo>
                <a:cubicBezTo>
                  <a:pt x="157162" y="98133"/>
                  <a:pt x="145586" y="114755"/>
                  <a:pt x="128587" y="117183"/>
                </a:cubicBezTo>
                <a:cubicBezTo>
                  <a:pt x="46960" y="128844"/>
                  <a:pt x="85214" y="61565"/>
                  <a:pt x="57150" y="145758"/>
                </a:cubicBezTo>
                <a:cubicBezTo>
                  <a:pt x="66675" y="160046"/>
                  <a:pt x="74732" y="175429"/>
                  <a:pt x="85725" y="188621"/>
                </a:cubicBezTo>
                <a:cubicBezTo>
                  <a:pt x="147891" y="263221"/>
                  <a:pt x="172553" y="226598"/>
                  <a:pt x="0" y="245771"/>
                </a:cubicBezTo>
                <a:cubicBezTo>
                  <a:pt x="4762" y="260058"/>
                  <a:pt x="14287" y="273573"/>
                  <a:pt x="14287" y="288633"/>
                </a:cubicBezTo>
                <a:cubicBezTo>
                  <a:pt x="14287" y="308269"/>
                  <a:pt x="0" y="345783"/>
                  <a:pt x="0" y="34578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5" name="شكل حر 44"/>
          <p:cNvSpPr/>
          <p:nvPr/>
        </p:nvSpPr>
        <p:spPr>
          <a:xfrm>
            <a:off x="3714270" y="1555335"/>
            <a:ext cx="714855" cy="130591"/>
          </a:xfrm>
          <a:custGeom>
            <a:avLst/>
            <a:gdLst>
              <a:gd name="connsiteX0" fmla="*/ 480 w 714855"/>
              <a:gd name="connsiteY0" fmla="*/ 73440 h 130591"/>
              <a:gd name="connsiteX1" fmla="*/ 14768 w 714855"/>
              <a:gd name="connsiteY1" fmla="*/ 116303 h 130591"/>
              <a:gd name="connsiteX2" fmla="*/ 71918 w 714855"/>
              <a:gd name="connsiteY2" fmla="*/ 87728 h 130591"/>
              <a:gd name="connsiteX3" fmla="*/ 114780 w 714855"/>
              <a:gd name="connsiteY3" fmla="*/ 59153 h 130591"/>
              <a:gd name="connsiteX4" fmla="*/ 200505 w 714855"/>
              <a:gd name="connsiteY4" fmla="*/ 16290 h 130591"/>
              <a:gd name="connsiteX5" fmla="*/ 214793 w 714855"/>
              <a:gd name="connsiteY5" fmla="*/ 116303 h 130591"/>
              <a:gd name="connsiteX6" fmla="*/ 257655 w 714855"/>
              <a:gd name="connsiteY6" fmla="*/ 73440 h 130591"/>
              <a:gd name="connsiteX7" fmla="*/ 343380 w 714855"/>
              <a:gd name="connsiteY7" fmla="*/ 30578 h 130591"/>
              <a:gd name="connsiteX8" fmla="*/ 386243 w 714855"/>
              <a:gd name="connsiteY8" fmla="*/ 59153 h 130591"/>
              <a:gd name="connsiteX9" fmla="*/ 457680 w 714855"/>
              <a:gd name="connsiteY9" fmla="*/ 102015 h 130591"/>
              <a:gd name="connsiteX10" fmla="*/ 486255 w 714855"/>
              <a:gd name="connsiteY10" fmla="*/ 59153 h 130591"/>
              <a:gd name="connsiteX11" fmla="*/ 500543 w 714855"/>
              <a:gd name="connsiteY11" fmla="*/ 16290 h 130591"/>
              <a:gd name="connsiteX12" fmla="*/ 514830 w 714855"/>
              <a:gd name="connsiteY12" fmla="*/ 87728 h 130591"/>
              <a:gd name="connsiteX13" fmla="*/ 557693 w 714855"/>
              <a:gd name="connsiteY13" fmla="*/ 116303 h 130591"/>
              <a:gd name="connsiteX14" fmla="*/ 714855 w 714855"/>
              <a:gd name="connsiteY14" fmla="*/ 102015 h 130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14855" h="130591">
                <a:moveTo>
                  <a:pt x="480" y="73440"/>
                </a:moveTo>
                <a:cubicBezTo>
                  <a:pt x="5243" y="87728"/>
                  <a:pt x="0" y="113349"/>
                  <a:pt x="14768" y="116303"/>
                </a:cubicBezTo>
                <a:cubicBezTo>
                  <a:pt x="35653" y="120480"/>
                  <a:pt x="53426" y="98295"/>
                  <a:pt x="71918" y="87728"/>
                </a:cubicBezTo>
                <a:cubicBezTo>
                  <a:pt x="86827" y="79209"/>
                  <a:pt x="99422" y="66832"/>
                  <a:pt x="114780" y="59153"/>
                </a:cubicBezTo>
                <a:cubicBezTo>
                  <a:pt x="233085" y="0"/>
                  <a:pt x="77670" y="98181"/>
                  <a:pt x="200505" y="16290"/>
                </a:cubicBezTo>
                <a:cubicBezTo>
                  <a:pt x="205268" y="49628"/>
                  <a:pt x="190980" y="92490"/>
                  <a:pt x="214793" y="116303"/>
                </a:cubicBezTo>
                <a:cubicBezTo>
                  <a:pt x="229081" y="130591"/>
                  <a:pt x="242133" y="86375"/>
                  <a:pt x="257655" y="73440"/>
                </a:cubicBezTo>
                <a:cubicBezTo>
                  <a:pt x="294583" y="42666"/>
                  <a:pt x="300423" y="44897"/>
                  <a:pt x="343380" y="30578"/>
                </a:cubicBezTo>
                <a:cubicBezTo>
                  <a:pt x="357668" y="40103"/>
                  <a:pt x="376718" y="44865"/>
                  <a:pt x="386243" y="59153"/>
                </a:cubicBezTo>
                <a:cubicBezTo>
                  <a:pt x="432507" y="128549"/>
                  <a:pt x="354265" y="127870"/>
                  <a:pt x="457680" y="102015"/>
                </a:cubicBezTo>
                <a:cubicBezTo>
                  <a:pt x="467205" y="87728"/>
                  <a:pt x="478576" y="74511"/>
                  <a:pt x="486255" y="59153"/>
                </a:cubicBezTo>
                <a:cubicBezTo>
                  <a:pt x="492990" y="45682"/>
                  <a:pt x="489894" y="5641"/>
                  <a:pt x="500543" y="16290"/>
                </a:cubicBezTo>
                <a:cubicBezTo>
                  <a:pt x="517715" y="33462"/>
                  <a:pt x="502782" y="66643"/>
                  <a:pt x="514830" y="87728"/>
                </a:cubicBezTo>
                <a:cubicBezTo>
                  <a:pt x="523349" y="102637"/>
                  <a:pt x="543405" y="106778"/>
                  <a:pt x="557693" y="116303"/>
                </a:cubicBezTo>
                <a:cubicBezTo>
                  <a:pt x="636700" y="89966"/>
                  <a:pt x="585495" y="102015"/>
                  <a:pt x="714855" y="10201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6" name="شكل حر 45"/>
          <p:cNvSpPr/>
          <p:nvPr/>
        </p:nvSpPr>
        <p:spPr>
          <a:xfrm>
            <a:off x="4788840" y="2571750"/>
            <a:ext cx="154635" cy="400050"/>
          </a:xfrm>
          <a:custGeom>
            <a:avLst/>
            <a:gdLst>
              <a:gd name="connsiteX0" fmla="*/ 126060 w 154635"/>
              <a:gd name="connsiteY0" fmla="*/ 0 h 400050"/>
              <a:gd name="connsiteX1" fmla="*/ 83198 w 154635"/>
              <a:gd name="connsiteY1" fmla="*/ 14288 h 400050"/>
              <a:gd name="connsiteX2" fmla="*/ 11760 w 154635"/>
              <a:gd name="connsiteY2" fmla="*/ 28575 h 400050"/>
              <a:gd name="connsiteX3" fmla="*/ 26048 w 154635"/>
              <a:gd name="connsiteY3" fmla="*/ 71438 h 400050"/>
              <a:gd name="connsiteX4" fmla="*/ 154635 w 154635"/>
              <a:gd name="connsiteY4" fmla="*/ 114300 h 400050"/>
              <a:gd name="connsiteX5" fmla="*/ 97485 w 154635"/>
              <a:gd name="connsiteY5" fmla="*/ 142875 h 400050"/>
              <a:gd name="connsiteX6" fmla="*/ 11760 w 154635"/>
              <a:gd name="connsiteY6" fmla="*/ 157163 h 400050"/>
              <a:gd name="connsiteX7" fmla="*/ 26048 w 154635"/>
              <a:gd name="connsiteY7" fmla="*/ 200025 h 400050"/>
              <a:gd name="connsiteX8" fmla="*/ 111773 w 154635"/>
              <a:gd name="connsiteY8" fmla="*/ 214313 h 400050"/>
              <a:gd name="connsiteX9" fmla="*/ 97485 w 154635"/>
              <a:gd name="connsiteY9" fmla="*/ 271463 h 400050"/>
              <a:gd name="connsiteX10" fmla="*/ 68910 w 154635"/>
              <a:gd name="connsiteY10" fmla="*/ 357188 h 400050"/>
              <a:gd name="connsiteX11" fmla="*/ 68910 w 154635"/>
              <a:gd name="connsiteY11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54635" h="400050">
                <a:moveTo>
                  <a:pt x="126060" y="0"/>
                </a:moveTo>
                <a:cubicBezTo>
                  <a:pt x="111773" y="4763"/>
                  <a:pt x="97809" y="10635"/>
                  <a:pt x="83198" y="14288"/>
                </a:cubicBezTo>
                <a:cubicBezTo>
                  <a:pt x="59639" y="20178"/>
                  <a:pt x="28932" y="11403"/>
                  <a:pt x="11760" y="28575"/>
                </a:cubicBezTo>
                <a:cubicBezTo>
                  <a:pt x="1111" y="39224"/>
                  <a:pt x="15399" y="60789"/>
                  <a:pt x="26048" y="71438"/>
                </a:cubicBezTo>
                <a:cubicBezTo>
                  <a:pt x="55625" y="101015"/>
                  <a:pt x="118516" y="107076"/>
                  <a:pt x="154635" y="114300"/>
                </a:cubicBezTo>
                <a:cubicBezTo>
                  <a:pt x="135585" y="123825"/>
                  <a:pt x="117885" y="136755"/>
                  <a:pt x="97485" y="142875"/>
                </a:cubicBezTo>
                <a:cubicBezTo>
                  <a:pt x="69738" y="151199"/>
                  <a:pt x="34381" y="139066"/>
                  <a:pt x="11760" y="157163"/>
                </a:cubicBezTo>
                <a:cubicBezTo>
                  <a:pt x="0" y="166571"/>
                  <a:pt x="12972" y="192553"/>
                  <a:pt x="26048" y="200025"/>
                </a:cubicBezTo>
                <a:cubicBezTo>
                  <a:pt x="51200" y="214398"/>
                  <a:pt x="83198" y="209550"/>
                  <a:pt x="111773" y="214313"/>
                </a:cubicBezTo>
                <a:cubicBezTo>
                  <a:pt x="107010" y="233363"/>
                  <a:pt x="103128" y="252655"/>
                  <a:pt x="97485" y="271463"/>
                </a:cubicBezTo>
                <a:cubicBezTo>
                  <a:pt x="88830" y="300313"/>
                  <a:pt x="68910" y="327067"/>
                  <a:pt x="68910" y="357188"/>
                </a:cubicBezTo>
                <a:lnTo>
                  <a:pt x="68910" y="40005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حر 46"/>
          <p:cNvSpPr/>
          <p:nvPr/>
        </p:nvSpPr>
        <p:spPr>
          <a:xfrm>
            <a:off x="1957388" y="3417922"/>
            <a:ext cx="642937" cy="153953"/>
          </a:xfrm>
          <a:custGeom>
            <a:avLst/>
            <a:gdLst>
              <a:gd name="connsiteX0" fmla="*/ 642937 w 642937"/>
              <a:gd name="connsiteY0" fmla="*/ 96803 h 153953"/>
              <a:gd name="connsiteX1" fmla="*/ 571500 w 642937"/>
              <a:gd name="connsiteY1" fmla="*/ 25366 h 153953"/>
              <a:gd name="connsiteX2" fmla="*/ 528637 w 642937"/>
              <a:gd name="connsiteY2" fmla="*/ 82516 h 153953"/>
              <a:gd name="connsiteX3" fmla="*/ 485775 w 642937"/>
              <a:gd name="connsiteY3" fmla="*/ 96803 h 153953"/>
              <a:gd name="connsiteX4" fmla="*/ 442912 w 642937"/>
              <a:gd name="connsiteY4" fmla="*/ 11078 h 153953"/>
              <a:gd name="connsiteX5" fmla="*/ 414337 w 642937"/>
              <a:gd name="connsiteY5" fmla="*/ 96803 h 153953"/>
              <a:gd name="connsiteX6" fmla="*/ 371475 w 642937"/>
              <a:gd name="connsiteY6" fmla="*/ 82516 h 153953"/>
              <a:gd name="connsiteX7" fmla="*/ 357187 w 642937"/>
              <a:gd name="connsiteY7" fmla="*/ 39653 h 153953"/>
              <a:gd name="connsiteX8" fmla="*/ 271462 w 642937"/>
              <a:gd name="connsiteY8" fmla="*/ 125378 h 153953"/>
              <a:gd name="connsiteX9" fmla="*/ 228600 w 642937"/>
              <a:gd name="connsiteY9" fmla="*/ 153953 h 153953"/>
              <a:gd name="connsiteX10" fmla="*/ 157162 w 642937"/>
              <a:gd name="connsiteY10" fmla="*/ 82516 h 153953"/>
              <a:gd name="connsiteX11" fmla="*/ 114300 w 642937"/>
              <a:gd name="connsiteY11" fmla="*/ 96803 h 153953"/>
              <a:gd name="connsiteX12" fmla="*/ 0 w 642937"/>
              <a:gd name="connsiteY12" fmla="*/ 96803 h 153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2937" h="153953">
                <a:moveTo>
                  <a:pt x="642937" y="96803"/>
                </a:moveTo>
                <a:cubicBezTo>
                  <a:pt x="636010" y="86412"/>
                  <a:pt x="597476" y="16707"/>
                  <a:pt x="571500" y="25366"/>
                </a:cubicBezTo>
                <a:cubicBezTo>
                  <a:pt x="548909" y="32896"/>
                  <a:pt x="546930" y="67272"/>
                  <a:pt x="528637" y="82516"/>
                </a:cubicBezTo>
                <a:cubicBezTo>
                  <a:pt x="517067" y="92157"/>
                  <a:pt x="500062" y="92041"/>
                  <a:pt x="485775" y="96803"/>
                </a:cubicBezTo>
                <a:cubicBezTo>
                  <a:pt x="485490" y="95949"/>
                  <a:pt x="457683" y="0"/>
                  <a:pt x="442912" y="11078"/>
                </a:cubicBezTo>
                <a:cubicBezTo>
                  <a:pt x="418815" y="29150"/>
                  <a:pt x="414337" y="96803"/>
                  <a:pt x="414337" y="96803"/>
                </a:cubicBezTo>
                <a:cubicBezTo>
                  <a:pt x="400050" y="92041"/>
                  <a:pt x="382124" y="93165"/>
                  <a:pt x="371475" y="82516"/>
                </a:cubicBezTo>
                <a:cubicBezTo>
                  <a:pt x="360826" y="71867"/>
                  <a:pt x="371030" y="33720"/>
                  <a:pt x="357187" y="39653"/>
                </a:cubicBezTo>
                <a:cubicBezTo>
                  <a:pt x="320043" y="55572"/>
                  <a:pt x="305086" y="102962"/>
                  <a:pt x="271462" y="125378"/>
                </a:cubicBezTo>
                <a:lnTo>
                  <a:pt x="228600" y="153953"/>
                </a:lnTo>
                <a:cubicBezTo>
                  <a:pt x="211931" y="128949"/>
                  <a:pt x="192881" y="88469"/>
                  <a:pt x="157162" y="82516"/>
                </a:cubicBezTo>
                <a:cubicBezTo>
                  <a:pt x="142307" y="80040"/>
                  <a:pt x="129298" y="95440"/>
                  <a:pt x="114300" y="96803"/>
                </a:cubicBezTo>
                <a:cubicBezTo>
                  <a:pt x="76356" y="100252"/>
                  <a:pt x="38100" y="96803"/>
                  <a:pt x="0" y="9680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9" name="رابط مستقيم 48"/>
          <p:cNvCxnSpPr/>
          <p:nvPr/>
        </p:nvCxnSpPr>
        <p:spPr>
          <a:xfrm rot="5400000">
            <a:off x="2143108" y="164305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مستقيم 50"/>
          <p:cNvCxnSpPr/>
          <p:nvPr/>
        </p:nvCxnSpPr>
        <p:spPr>
          <a:xfrm rot="5400000">
            <a:off x="2500298" y="164305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رابط مستقيم 52"/>
          <p:cNvCxnSpPr/>
          <p:nvPr/>
        </p:nvCxnSpPr>
        <p:spPr>
          <a:xfrm rot="5400000">
            <a:off x="4286248" y="350043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857620" y="3500438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مستقيم 56"/>
          <p:cNvCxnSpPr/>
          <p:nvPr/>
        </p:nvCxnSpPr>
        <p:spPr>
          <a:xfrm>
            <a:off x="1500166" y="4357694"/>
            <a:ext cx="100013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رابط مستقيم 58"/>
          <p:cNvCxnSpPr/>
          <p:nvPr/>
        </p:nvCxnSpPr>
        <p:spPr>
          <a:xfrm>
            <a:off x="3143240" y="43576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رابط مستقيم 60"/>
          <p:cNvCxnSpPr/>
          <p:nvPr/>
        </p:nvCxnSpPr>
        <p:spPr>
          <a:xfrm rot="5400000">
            <a:off x="4500562" y="471488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مستقيم 62"/>
          <p:cNvCxnSpPr/>
          <p:nvPr/>
        </p:nvCxnSpPr>
        <p:spPr>
          <a:xfrm rot="5400000">
            <a:off x="4607719" y="55364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رابط مستقيم 64"/>
          <p:cNvCxnSpPr/>
          <p:nvPr/>
        </p:nvCxnSpPr>
        <p:spPr>
          <a:xfrm rot="5400000">
            <a:off x="1214414" y="4643446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7" name="رابط مستقيم 66"/>
          <p:cNvCxnSpPr/>
          <p:nvPr/>
        </p:nvCxnSpPr>
        <p:spPr>
          <a:xfrm rot="5400000">
            <a:off x="1285852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رابط مستقيم 68"/>
          <p:cNvCxnSpPr/>
          <p:nvPr/>
        </p:nvCxnSpPr>
        <p:spPr>
          <a:xfrm>
            <a:off x="1500166" y="5786454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رابط مستقيم 70"/>
          <p:cNvCxnSpPr/>
          <p:nvPr/>
        </p:nvCxnSpPr>
        <p:spPr>
          <a:xfrm>
            <a:off x="2571736" y="5786454"/>
            <a:ext cx="57150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>
            <a:off x="1500166" y="4357694"/>
            <a:ext cx="714380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رابط مستقيم 74"/>
          <p:cNvCxnSpPr/>
          <p:nvPr/>
        </p:nvCxnSpPr>
        <p:spPr>
          <a:xfrm>
            <a:off x="2500298" y="4929198"/>
            <a:ext cx="1214446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>
            <a:off x="4143372" y="55007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rot="10800000" flipV="1">
            <a:off x="4143372" y="4357694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/>
          <p:nvPr/>
        </p:nvCxnSpPr>
        <p:spPr>
          <a:xfrm rot="5400000">
            <a:off x="3143240" y="4929198"/>
            <a:ext cx="428628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4" name="رابط مستقيم 83"/>
          <p:cNvCxnSpPr/>
          <p:nvPr/>
        </p:nvCxnSpPr>
        <p:spPr>
          <a:xfrm rot="5400000">
            <a:off x="2928926" y="5572140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شكل حر 85"/>
          <p:cNvSpPr/>
          <p:nvPr/>
        </p:nvSpPr>
        <p:spPr>
          <a:xfrm>
            <a:off x="2500313" y="4271963"/>
            <a:ext cx="685800" cy="141450"/>
          </a:xfrm>
          <a:custGeom>
            <a:avLst/>
            <a:gdLst>
              <a:gd name="connsiteX0" fmla="*/ 0 w 685800"/>
              <a:gd name="connsiteY0" fmla="*/ 85725 h 141450"/>
              <a:gd name="connsiteX1" fmla="*/ 71437 w 685800"/>
              <a:gd name="connsiteY1" fmla="*/ 14287 h 141450"/>
              <a:gd name="connsiteX2" fmla="*/ 142875 w 685800"/>
              <a:gd name="connsiteY2" fmla="*/ 100012 h 141450"/>
              <a:gd name="connsiteX3" fmla="*/ 214312 w 685800"/>
              <a:gd name="connsiteY3" fmla="*/ 28575 h 141450"/>
              <a:gd name="connsiteX4" fmla="*/ 257175 w 685800"/>
              <a:gd name="connsiteY4" fmla="*/ 0 h 141450"/>
              <a:gd name="connsiteX5" fmla="*/ 271462 w 685800"/>
              <a:gd name="connsiteY5" fmla="*/ 71437 h 141450"/>
              <a:gd name="connsiteX6" fmla="*/ 371475 w 685800"/>
              <a:gd name="connsiteY6" fmla="*/ 14287 h 141450"/>
              <a:gd name="connsiteX7" fmla="*/ 414337 w 685800"/>
              <a:gd name="connsiteY7" fmla="*/ 42862 h 141450"/>
              <a:gd name="connsiteX8" fmla="*/ 471487 w 685800"/>
              <a:gd name="connsiteY8" fmla="*/ 114300 h 141450"/>
              <a:gd name="connsiteX9" fmla="*/ 514350 w 685800"/>
              <a:gd name="connsiteY9" fmla="*/ 85725 h 141450"/>
              <a:gd name="connsiteX10" fmla="*/ 642937 w 685800"/>
              <a:gd name="connsiteY10" fmla="*/ 100012 h 141450"/>
              <a:gd name="connsiteX11" fmla="*/ 685800 w 685800"/>
              <a:gd name="connsiteY11" fmla="*/ 100012 h 141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" h="141450">
                <a:moveTo>
                  <a:pt x="0" y="85725"/>
                </a:moveTo>
                <a:cubicBezTo>
                  <a:pt x="4762" y="78582"/>
                  <a:pt x="47625" y="2381"/>
                  <a:pt x="71437" y="14287"/>
                </a:cubicBezTo>
                <a:cubicBezTo>
                  <a:pt x="104706" y="30922"/>
                  <a:pt x="119062" y="71437"/>
                  <a:pt x="142875" y="100012"/>
                </a:cubicBezTo>
                <a:cubicBezTo>
                  <a:pt x="257178" y="23809"/>
                  <a:pt x="119059" y="123827"/>
                  <a:pt x="214312" y="28575"/>
                </a:cubicBezTo>
                <a:cubicBezTo>
                  <a:pt x="226454" y="16433"/>
                  <a:pt x="242887" y="9525"/>
                  <a:pt x="257175" y="0"/>
                </a:cubicBezTo>
                <a:cubicBezTo>
                  <a:pt x="261937" y="23812"/>
                  <a:pt x="251257" y="57967"/>
                  <a:pt x="271462" y="71437"/>
                </a:cubicBezTo>
                <a:cubicBezTo>
                  <a:pt x="324428" y="106748"/>
                  <a:pt x="354398" y="39903"/>
                  <a:pt x="371475" y="14287"/>
                </a:cubicBezTo>
                <a:cubicBezTo>
                  <a:pt x="385762" y="23812"/>
                  <a:pt x="403610" y="29453"/>
                  <a:pt x="414337" y="42862"/>
                </a:cubicBezTo>
                <a:cubicBezTo>
                  <a:pt x="493207" y="141450"/>
                  <a:pt x="348652" y="32409"/>
                  <a:pt x="471487" y="114300"/>
                </a:cubicBezTo>
                <a:cubicBezTo>
                  <a:pt x="485775" y="104775"/>
                  <a:pt x="497238" y="87151"/>
                  <a:pt x="514350" y="85725"/>
                </a:cubicBezTo>
                <a:cubicBezTo>
                  <a:pt x="557327" y="82143"/>
                  <a:pt x="599960" y="96431"/>
                  <a:pt x="642937" y="100012"/>
                </a:cubicBezTo>
                <a:cubicBezTo>
                  <a:pt x="657175" y="101198"/>
                  <a:pt x="671512" y="100012"/>
                  <a:pt x="685800" y="100012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7" name="شكل حر 86"/>
          <p:cNvSpPr/>
          <p:nvPr/>
        </p:nvSpPr>
        <p:spPr>
          <a:xfrm>
            <a:off x="4157663" y="4657725"/>
            <a:ext cx="0" cy="0"/>
          </a:xfrm>
          <a:custGeom>
            <a:avLst/>
            <a:gdLst>
              <a:gd name="connsiteX0" fmla="*/ 0 w 0"/>
              <a:gd name="connsiteY0" fmla="*/ 0 h 0"/>
              <a:gd name="connsiteX1" fmla="*/ 0 w 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8" name="شكل حر 87"/>
          <p:cNvSpPr/>
          <p:nvPr/>
        </p:nvSpPr>
        <p:spPr>
          <a:xfrm>
            <a:off x="3557588" y="4629150"/>
            <a:ext cx="628650" cy="302168"/>
          </a:xfrm>
          <a:custGeom>
            <a:avLst/>
            <a:gdLst>
              <a:gd name="connsiteX0" fmla="*/ 628650 w 628650"/>
              <a:gd name="connsiteY0" fmla="*/ 28575 h 302168"/>
              <a:gd name="connsiteX1" fmla="*/ 500062 w 628650"/>
              <a:gd name="connsiteY1" fmla="*/ 14288 h 302168"/>
              <a:gd name="connsiteX2" fmla="*/ 457200 w 628650"/>
              <a:gd name="connsiteY2" fmla="*/ 0 h 302168"/>
              <a:gd name="connsiteX3" fmla="*/ 414337 w 628650"/>
              <a:gd name="connsiteY3" fmla="*/ 14288 h 302168"/>
              <a:gd name="connsiteX4" fmla="*/ 400050 w 628650"/>
              <a:gd name="connsiteY4" fmla="*/ 57150 h 302168"/>
              <a:gd name="connsiteX5" fmla="*/ 385762 w 628650"/>
              <a:gd name="connsiteY5" fmla="*/ 171450 h 302168"/>
              <a:gd name="connsiteX6" fmla="*/ 242887 w 628650"/>
              <a:gd name="connsiteY6" fmla="*/ 128588 h 302168"/>
              <a:gd name="connsiteX7" fmla="*/ 214312 w 628650"/>
              <a:gd name="connsiteY7" fmla="*/ 214313 h 302168"/>
              <a:gd name="connsiteX8" fmla="*/ 142875 w 628650"/>
              <a:gd name="connsiteY8" fmla="*/ 300038 h 302168"/>
              <a:gd name="connsiteX9" fmla="*/ 14287 w 628650"/>
              <a:gd name="connsiteY9" fmla="*/ 300038 h 302168"/>
              <a:gd name="connsiteX10" fmla="*/ 0 w 628650"/>
              <a:gd name="connsiteY10" fmla="*/ 300038 h 302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28650" h="302168">
                <a:moveTo>
                  <a:pt x="628650" y="28575"/>
                </a:moveTo>
                <a:cubicBezTo>
                  <a:pt x="557212" y="52388"/>
                  <a:pt x="600074" y="47626"/>
                  <a:pt x="500062" y="14288"/>
                </a:cubicBezTo>
                <a:lnTo>
                  <a:pt x="457200" y="0"/>
                </a:lnTo>
                <a:cubicBezTo>
                  <a:pt x="442912" y="4763"/>
                  <a:pt x="424986" y="3639"/>
                  <a:pt x="414337" y="14288"/>
                </a:cubicBezTo>
                <a:cubicBezTo>
                  <a:pt x="403688" y="24937"/>
                  <a:pt x="402744" y="42333"/>
                  <a:pt x="400050" y="57150"/>
                </a:cubicBezTo>
                <a:cubicBezTo>
                  <a:pt x="393181" y="94927"/>
                  <a:pt x="390525" y="133350"/>
                  <a:pt x="385762" y="171450"/>
                </a:cubicBezTo>
                <a:cubicBezTo>
                  <a:pt x="283699" y="103408"/>
                  <a:pt x="333354" y="105970"/>
                  <a:pt x="242887" y="128588"/>
                </a:cubicBezTo>
                <a:cubicBezTo>
                  <a:pt x="233362" y="157163"/>
                  <a:pt x="235611" y="193014"/>
                  <a:pt x="214312" y="214313"/>
                </a:cubicBezTo>
                <a:cubicBezTo>
                  <a:pt x="159308" y="269317"/>
                  <a:pt x="182658" y="240363"/>
                  <a:pt x="142875" y="300038"/>
                </a:cubicBezTo>
                <a:cubicBezTo>
                  <a:pt x="17031" y="258090"/>
                  <a:pt x="95796" y="259283"/>
                  <a:pt x="14287" y="300038"/>
                </a:cubicBezTo>
                <a:cubicBezTo>
                  <a:pt x="10027" y="302168"/>
                  <a:pt x="4762" y="300038"/>
                  <a:pt x="0" y="300038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9" name="شكل حر 88"/>
          <p:cNvSpPr/>
          <p:nvPr/>
        </p:nvSpPr>
        <p:spPr>
          <a:xfrm>
            <a:off x="3685695" y="5414963"/>
            <a:ext cx="443393" cy="171145"/>
          </a:xfrm>
          <a:custGeom>
            <a:avLst/>
            <a:gdLst>
              <a:gd name="connsiteX0" fmla="*/ 29055 w 443393"/>
              <a:gd name="connsiteY0" fmla="*/ 14287 h 171145"/>
              <a:gd name="connsiteX1" fmla="*/ 14768 w 443393"/>
              <a:gd name="connsiteY1" fmla="*/ 57150 h 171145"/>
              <a:gd name="connsiteX2" fmla="*/ 100493 w 443393"/>
              <a:gd name="connsiteY2" fmla="*/ 0 h 171145"/>
              <a:gd name="connsiteX3" fmla="*/ 129068 w 443393"/>
              <a:gd name="connsiteY3" fmla="*/ 57150 h 171145"/>
              <a:gd name="connsiteX4" fmla="*/ 257655 w 443393"/>
              <a:gd name="connsiteY4" fmla="*/ 71437 h 171145"/>
              <a:gd name="connsiteX5" fmla="*/ 243368 w 443393"/>
              <a:gd name="connsiteY5" fmla="*/ 157162 h 171145"/>
              <a:gd name="connsiteX6" fmla="*/ 286230 w 443393"/>
              <a:gd name="connsiteY6" fmla="*/ 142875 h 171145"/>
              <a:gd name="connsiteX7" fmla="*/ 400530 w 443393"/>
              <a:gd name="connsiteY7" fmla="*/ 114300 h 171145"/>
              <a:gd name="connsiteX8" fmla="*/ 443393 w 443393"/>
              <a:gd name="connsiteY8" fmla="*/ 100012 h 171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3393" h="171145">
                <a:moveTo>
                  <a:pt x="29055" y="14287"/>
                </a:moveTo>
                <a:cubicBezTo>
                  <a:pt x="24293" y="28575"/>
                  <a:pt x="0" y="60103"/>
                  <a:pt x="14768" y="57150"/>
                </a:cubicBezTo>
                <a:cubicBezTo>
                  <a:pt x="48444" y="50415"/>
                  <a:pt x="100493" y="0"/>
                  <a:pt x="100493" y="0"/>
                </a:cubicBezTo>
                <a:cubicBezTo>
                  <a:pt x="110018" y="19050"/>
                  <a:pt x="109679" y="48337"/>
                  <a:pt x="129068" y="57150"/>
                </a:cubicBezTo>
                <a:cubicBezTo>
                  <a:pt x="168329" y="74996"/>
                  <a:pt x="225199" y="43038"/>
                  <a:pt x="257655" y="71437"/>
                </a:cubicBezTo>
                <a:cubicBezTo>
                  <a:pt x="279457" y="90513"/>
                  <a:pt x="232609" y="130265"/>
                  <a:pt x="243368" y="157162"/>
                </a:cubicBezTo>
                <a:cubicBezTo>
                  <a:pt x="248961" y="171145"/>
                  <a:pt x="271701" y="146838"/>
                  <a:pt x="286230" y="142875"/>
                </a:cubicBezTo>
                <a:cubicBezTo>
                  <a:pt x="324119" y="132542"/>
                  <a:pt x="363273" y="126719"/>
                  <a:pt x="400530" y="114300"/>
                </a:cubicBezTo>
                <a:lnTo>
                  <a:pt x="443393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0" name="شكل حر 89"/>
          <p:cNvSpPr/>
          <p:nvPr/>
        </p:nvSpPr>
        <p:spPr>
          <a:xfrm>
            <a:off x="1379679" y="4929188"/>
            <a:ext cx="213244" cy="489738"/>
          </a:xfrm>
          <a:custGeom>
            <a:avLst/>
            <a:gdLst>
              <a:gd name="connsiteX0" fmla="*/ 120509 w 213244"/>
              <a:gd name="connsiteY0" fmla="*/ 0 h 489738"/>
              <a:gd name="connsiteX1" fmla="*/ 77646 w 213244"/>
              <a:gd name="connsiteY1" fmla="*/ 28575 h 489738"/>
              <a:gd name="connsiteX2" fmla="*/ 6209 w 213244"/>
              <a:gd name="connsiteY2" fmla="*/ 57150 h 489738"/>
              <a:gd name="connsiteX3" fmla="*/ 63359 w 213244"/>
              <a:gd name="connsiteY3" fmla="*/ 71437 h 489738"/>
              <a:gd name="connsiteX4" fmla="*/ 191946 w 213244"/>
              <a:gd name="connsiteY4" fmla="*/ 85725 h 489738"/>
              <a:gd name="connsiteX5" fmla="*/ 106221 w 213244"/>
              <a:gd name="connsiteY5" fmla="*/ 142875 h 489738"/>
              <a:gd name="connsiteX6" fmla="*/ 63359 w 213244"/>
              <a:gd name="connsiteY6" fmla="*/ 157162 h 489738"/>
              <a:gd name="connsiteX7" fmla="*/ 120509 w 213244"/>
              <a:gd name="connsiteY7" fmla="*/ 185737 h 489738"/>
              <a:gd name="connsiteX8" fmla="*/ 163371 w 213244"/>
              <a:gd name="connsiteY8" fmla="*/ 200025 h 489738"/>
              <a:gd name="connsiteX9" fmla="*/ 63359 w 213244"/>
              <a:gd name="connsiteY9" fmla="*/ 257175 h 489738"/>
              <a:gd name="connsiteX10" fmla="*/ 34784 w 213244"/>
              <a:gd name="connsiteY10" fmla="*/ 300037 h 489738"/>
              <a:gd name="connsiteX11" fmla="*/ 120509 w 213244"/>
              <a:gd name="connsiteY11" fmla="*/ 342900 h 489738"/>
              <a:gd name="connsiteX12" fmla="*/ 91934 w 213244"/>
              <a:gd name="connsiteY12" fmla="*/ 485775 h 489738"/>
              <a:gd name="connsiteX13" fmla="*/ 77646 w 213244"/>
              <a:gd name="connsiteY13" fmla="*/ 485775 h 48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13244" h="489738">
                <a:moveTo>
                  <a:pt x="120509" y="0"/>
                </a:moveTo>
                <a:cubicBezTo>
                  <a:pt x="106221" y="9525"/>
                  <a:pt x="93005" y="20896"/>
                  <a:pt x="77646" y="28575"/>
                </a:cubicBezTo>
                <a:cubicBezTo>
                  <a:pt x="54707" y="40045"/>
                  <a:pt x="14319" y="32819"/>
                  <a:pt x="6209" y="57150"/>
                </a:cubicBezTo>
                <a:cubicBezTo>
                  <a:pt x="0" y="75779"/>
                  <a:pt x="43951" y="68451"/>
                  <a:pt x="63359" y="71437"/>
                </a:cubicBezTo>
                <a:cubicBezTo>
                  <a:pt x="105984" y="77995"/>
                  <a:pt x="149084" y="80962"/>
                  <a:pt x="191946" y="85725"/>
                </a:cubicBezTo>
                <a:cubicBezTo>
                  <a:pt x="90031" y="119696"/>
                  <a:pt x="213244" y="71526"/>
                  <a:pt x="106221" y="142875"/>
                </a:cubicBezTo>
                <a:cubicBezTo>
                  <a:pt x="93690" y="151229"/>
                  <a:pt x="77646" y="152400"/>
                  <a:pt x="63359" y="157162"/>
                </a:cubicBezTo>
                <a:cubicBezTo>
                  <a:pt x="82409" y="166687"/>
                  <a:pt x="100933" y="177347"/>
                  <a:pt x="120509" y="185737"/>
                </a:cubicBezTo>
                <a:cubicBezTo>
                  <a:pt x="134352" y="191670"/>
                  <a:pt x="167024" y="185414"/>
                  <a:pt x="163371" y="200025"/>
                </a:cubicBezTo>
                <a:cubicBezTo>
                  <a:pt x="155508" y="231477"/>
                  <a:pt x="90020" y="248288"/>
                  <a:pt x="63359" y="257175"/>
                </a:cubicBezTo>
                <a:cubicBezTo>
                  <a:pt x="53834" y="271462"/>
                  <a:pt x="31417" y="283199"/>
                  <a:pt x="34784" y="300037"/>
                </a:cubicBezTo>
                <a:cubicBezTo>
                  <a:pt x="38741" y="319820"/>
                  <a:pt x="106470" y="338220"/>
                  <a:pt x="120509" y="342900"/>
                </a:cubicBezTo>
                <a:cubicBezTo>
                  <a:pt x="119300" y="351365"/>
                  <a:pt x="110068" y="458573"/>
                  <a:pt x="91934" y="485775"/>
                </a:cubicBezTo>
                <a:cubicBezTo>
                  <a:pt x="89292" y="489738"/>
                  <a:pt x="82409" y="485775"/>
                  <a:pt x="77646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1" name="شكل حر 90"/>
          <p:cNvSpPr/>
          <p:nvPr/>
        </p:nvSpPr>
        <p:spPr>
          <a:xfrm>
            <a:off x="2177954" y="4800600"/>
            <a:ext cx="336646" cy="199613"/>
          </a:xfrm>
          <a:custGeom>
            <a:avLst/>
            <a:gdLst>
              <a:gd name="connsiteX0" fmla="*/ 8034 w 336646"/>
              <a:gd name="connsiteY0" fmla="*/ 0 h 199613"/>
              <a:gd name="connsiteX1" fmla="*/ 22321 w 336646"/>
              <a:gd name="connsiteY1" fmla="*/ 71438 h 199613"/>
              <a:gd name="connsiteX2" fmla="*/ 108046 w 336646"/>
              <a:gd name="connsiteY2" fmla="*/ 42863 h 199613"/>
              <a:gd name="connsiteX3" fmla="*/ 136621 w 336646"/>
              <a:gd name="connsiteY3" fmla="*/ 100013 h 199613"/>
              <a:gd name="connsiteX4" fmla="*/ 122334 w 336646"/>
              <a:gd name="connsiteY4" fmla="*/ 142875 h 199613"/>
              <a:gd name="connsiteX5" fmla="*/ 193771 w 336646"/>
              <a:gd name="connsiteY5" fmla="*/ 85725 h 199613"/>
              <a:gd name="connsiteX6" fmla="*/ 308071 w 336646"/>
              <a:gd name="connsiteY6" fmla="*/ 42863 h 199613"/>
              <a:gd name="connsiteX7" fmla="*/ 336646 w 336646"/>
              <a:gd name="connsiteY7" fmla="*/ 85725 h 199613"/>
              <a:gd name="connsiteX8" fmla="*/ 322359 w 336646"/>
              <a:gd name="connsiteY8" fmla="*/ 157163 h 19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6646" h="199613">
                <a:moveTo>
                  <a:pt x="8034" y="0"/>
                </a:moveTo>
                <a:cubicBezTo>
                  <a:pt x="12796" y="23813"/>
                  <a:pt x="0" y="61872"/>
                  <a:pt x="22321" y="71438"/>
                </a:cubicBezTo>
                <a:cubicBezTo>
                  <a:pt x="50006" y="83303"/>
                  <a:pt x="108046" y="42863"/>
                  <a:pt x="108046" y="42863"/>
                </a:cubicBezTo>
                <a:cubicBezTo>
                  <a:pt x="117571" y="61913"/>
                  <a:pt x="133609" y="78929"/>
                  <a:pt x="136621" y="100013"/>
                </a:cubicBezTo>
                <a:cubicBezTo>
                  <a:pt x="138751" y="114922"/>
                  <a:pt x="107724" y="146528"/>
                  <a:pt x="122334" y="142875"/>
                </a:cubicBezTo>
                <a:cubicBezTo>
                  <a:pt x="151918" y="135479"/>
                  <a:pt x="168398" y="102640"/>
                  <a:pt x="193771" y="85725"/>
                </a:cubicBezTo>
                <a:cubicBezTo>
                  <a:pt x="238599" y="55839"/>
                  <a:pt x="257811" y="55428"/>
                  <a:pt x="308071" y="42863"/>
                </a:cubicBezTo>
                <a:cubicBezTo>
                  <a:pt x="317596" y="57150"/>
                  <a:pt x="336646" y="68554"/>
                  <a:pt x="336646" y="85725"/>
                </a:cubicBezTo>
                <a:cubicBezTo>
                  <a:pt x="336646" y="147137"/>
                  <a:pt x="279906" y="199613"/>
                  <a:pt x="322359" y="1571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714876" y="5072074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رابط مستقيم 95"/>
          <p:cNvCxnSpPr/>
          <p:nvPr/>
        </p:nvCxnSpPr>
        <p:spPr>
          <a:xfrm>
            <a:off x="4500562" y="5286388"/>
            <a:ext cx="78581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8" name="رابط مستقيم 97"/>
          <p:cNvCxnSpPr/>
          <p:nvPr/>
        </p:nvCxnSpPr>
        <p:spPr>
          <a:xfrm rot="5400000">
            <a:off x="2464579" y="5822173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0" name="رابط مستقيم 99"/>
          <p:cNvCxnSpPr/>
          <p:nvPr/>
        </p:nvCxnSpPr>
        <p:spPr>
          <a:xfrm rot="5400000">
            <a:off x="2107389" y="5822173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2" name="رابط مستقيم 101"/>
          <p:cNvCxnSpPr/>
          <p:nvPr/>
        </p:nvCxnSpPr>
        <p:spPr>
          <a:xfrm>
            <a:off x="6000760" y="1714488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4" name="رابط مستقيم 103"/>
          <p:cNvCxnSpPr/>
          <p:nvPr/>
        </p:nvCxnSpPr>
        <p:spPr>
          <a:xfrm>
            <a:off x="6858016" y="1714488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رابط مستقيم 106"/>
          <p:cNvCxnSpPr/>
          <p:nvPr/>
        </p:nvCxnSpPr>
        <p:spPr>
          <a:xfrm>
            <a:off x="8358214" y="1714488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9" name="رابط مستقيم 108"/>
          <p:cNvCxnSpPr/>
          <p:nvPr/>
        </p:nvCxnSpPr>
        <p:spPr>
          <a:xfrm rot="5400000">
            <a:off x="8393933" y="2035959"/>
            <a:ext cx="64294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رابط مستقيم 110"/>
          <p:cNvCxnSpPr/>
          <p:nvPr/>
        </p:nvCxnSpPr>
        <p:spPr>
          <a:xfrm rot="5400000">
            <a:off x="8358214" y="2928934"/>
            <a:ext cx="71438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رابط مستقيم 112"/>
          <p:cNvCxnSpPr/>
          <p:nvPr/>
        </p:nvCxnSpPr>
        <p:spPr>
          <a:xfrm rot="10800000">
            <a:off x="7358082" y="3286124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رابط مستقيم 114"/>
          <p:cNvCxnSpPr/>
          <p:nvPr/>
        </p:nvCxnSpPr>
        <p:spPr>
          <a:xfrm rot="10800000">
            <a:off x="6072198" y="3286124"/>
            <a:ext cx="107157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رابط مستقيم 116"/>
          <p:cNvCxnSpPr/>
          <p:nvPr/>
        </p:nvCxnSpPr>
        <p:spPr>
          <a:xfrm rot="5400000" flipH="1" flipV="1">
            <a:off x="5643570" y="285749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رابط مستقيم 118"/>
          <p:cNvCxnSpPr/>
          <p:nvPr/>
        </p:nvCxnSpPr>
        <p:spPr>
          <a:xfrm rot="5400000">
            <a:off x="5822165" y="1964521"/>
            <a:ext cx="50006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رابط مستقيم 120"/>
          <p:cNvCxnSpPr/>
          <p:nvPr/>
        </p:nvCxnSpPr>
        <p:spPr>
          <a:xfrm rot="16200000" flipH="1">
            <a:off x="7215206" y="1928802"/>
            <a:ext cx="714380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رابط مستقيم 122"/>
          <p:cNvCxnSpPr/>
          <p:nvPr/>
        </p:nvCxnSpPr>
        <p:spPr>
          <a:xfrm rot="16200000" flipH="1">
            <a:off x="7822429" y="2964653"/>
            <a:ext cx="428628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رابط مستقيم 124"/>
          <p:cNvCxnSpPr/>
          <p:nvPr/>
        </p:nvCxnSpPr>
        <p:spPr>
          <a:xfrm rot="5400000">
            <a:off x="6893735" y="1821645"/>
            <a:ext cx="642942" cy="428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رابط مستقيم 126"/>
          <p:cNvCxnSpPr/>
          <p:nvPr/>
        </p:nvCxnSpPr>
        <p:spPr>
          <a:xfrm rot="5400000">
            <a:off x="6357950" y="2786058"/>
            <a:ext cx="642942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8" name="شكل حر 127"/>
          <p:cNvSpPr/>
          <p:nvPr/>
        </p:nvSpPr>
        <p:spPr>
          <a:xfrm>
            <a:off x="6415088" y="1614488"/>
            <a:ext cx="457200" cy="131004"/>
          </a:xfrm>
          <a:custGeom>
            <a:avLst/>
            <a:gdLst>
              <a:gd name="connsiteX0" fmla="*/ 0 w 457200"/>
              <a:gd name="connsiteY0" fmla="*/ 100012 h 131004"/>
              <a:gd name="connsiteX1" fmla="*/ 71437 w 457200"/>
              <a:gd name="connsiteY1" fmla="*/ 28575 h 131004"/>
              <a:gd name="connsiteX2" fmla="*/ 157162 w 457200"/>
              <a:gd name="connsiteY2" fmla="*/ 114300 h 131004"/>
              <a:gd name="connsiteX3" fmla="*/ 200025 w 457200"/>
              <a:gd name="connsiteY3" fmla="*/ 71437 h 131004"/>
              <a:gd name="connsiteX4" fmla="*/ 228600 w 457200"/>
              <a:gd name="connsiteY4" fmla="*/ 114300 h 131004"/>
              <a:gd name="connsiteX5" fmla="*/ 314325 w 457200"/>
              <a:gd name="connsiteY5" fmla="*/ 28575 h 131004"/>
              <a:gd name="connsiteX6" fmla="*/ 271462 w 457200"/>
              <a:gd name="connsiteY6" fmla="*/ 57150 h 131004"/>
              <a:gd name="connsiteX7" fmla="*/ 314325 w 457200"/>
              <a:gd name="connsiteY7" fmla="*/ 42862 h 131004"/>
              <a:gd name="connsiteX8" fmla="*/ 357187 w 457200"/>
              <a:gd name="connsiteY8" fmla="*/ 85725 h 131004"/>
              <a:gd name="connsiteX9" fmla="*/ 400050 w 457200"/>
              <a:gd name="connsiteY9" fmla="*/ 42862 h 131004"/>
              <a:gd name="connsiteX10" fmla="*/ 442912 w 457200"/>
              <a:gd name="connsiteY10" fmla="*/ 28575 h 131004"/>
              <a:gd name="connsiteX11" fmla="*/ 457200 w 457200"/>
              <a:gd name="connsiteY11" fmla="*/ 100012 h 131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" h="131004">
                <a:moveTo>
                  <a:pt x="0" y="100012"/>
                </a:moveTo>
                <a:cubicBezTo>
                  <a:pt x="33337" y="0"/>
                  <a:pt x="0" y="4762"/>
                  <a:pt x="71437" y="28575"/>
                </a:cubicBezTo>
                <a:cubicBezTo>
                  <a:pt x="79510" y="42029"/>
                  <a:pt x="111025" y="129679"/>
                  <a:pt x="157162" y="114300"/>
                </a:cubicBezTo>
                <a:cubicBezTo>
                  <a:pt x="176331" y="107910"/>
                  <a:pt x="185737" y="85725"/>
                  <a:pt x="200025" y="71437"/>
                </a:cubicBezTo>
                <a:cubicBezTo>
                  <a:pt x="209550" y="85725"/>
                  <a:pt x="212657" y="107923"/>
                  <a:pt x="228600" y="114300"/>
                </a:cubicBezTo>
                <a:cubicBezTo>
                  <a:pt x="270359" y="131004"/>
                  <a:pt x="314325" y="39587"/>
                  <a:pt x="314325" y="28575"/>
                </a:cubicBezTo>
                <a:cubicBezTo>
                  <a:pt x="314325" y="11403"/>
                  <a:pt x="271462" y="39978"/>
                  <a:pt x="271462" y="57150"/>
                </a:cubicBezTo>
                <a:cubicBezTo>
                  <a:pt x="271462" y="72211"/>
                  <a:pt x="300037" y="47625"/>
                  <a:pt x="314325" y="42862"/>
                </a:cubicBezTo>
                <a:cubicBezTo>
                  <a:pt x="328612" y="57150"/>
                  <a:pt x="336981" y="85725"/>
                  <a:pt x="357187" y="85725"/>
                </a:cubicBezTo>
                <a:cubicBezTo>
                  <a:pt x="377393" y="85725"/>
                  <a:pt x="383238" y="54070"/>
                  <a:pt x="400050" y="42862"/>
                </a:cubicBezTo>
                <a:cubicBezTo>
                  <a:pt x="412581" y="34508"/>
                  <a:pt x="428625" y="33337"/>
                  <a:pt x="442912" y="28575"/>
                </a:cubicBezTo>
                <a:lnTo>
                  <a:pt x="457200" y="10001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9" name="شكل حر 128"/>
          <p:cNvSpPr/>
          <p:nvPr/>
        </p:nvSpPr>
        <p:spPr>
          <a:xfrm>
            <a:off x="7900988" y="1668271"/>
            <a:ext cx="471487" cy="135503"/>
          </a:xfrm>
          <a:custGeom>
            <a:avLst/>
            <a:gdLst>
              <a:gd name="connsiteX0" fmla="*/ 0 w 471487"/>
              <a:gd name="connsiteY0" fmla="*/ 60517 h 135503"/>
              <a:gd name="connsiteX1" fmla="*/ 200025 w 471487"/>
              <a:gd name="connsiteY1" fmla="*/ 60517 h 135503"/>
              <a:gd name="connsiteX2" fmla="*/ 214312 w 471487"/>
              <a:gd name="connsiteY2" fmla="*/ 3367 h 135503"/>
              <a:gd name="connsiteX3" fmla="*/ 257175 w 471487"/>
              <a:gd name="connsiteY3" fmla="*/ 3367 h 135503"/>
              <a:gd name="connsiteX4" fmla="*/ 300037 w 471487"/>
              <a:gd name="connsiteY4" fmla="*/ 31942 h 135503"/>
              <a:gd name="connsiteX5" fmla="*/ 357187 w 471487"/>
              <a:gd name="connsiteY5" fmla="*/ 117667 h 135503"/>
              <a:gd name="connsiteX6" fmla="*/ 385762 w 471487"/>
              <a:gd name="connsiteY6" fmla="*/ 31942 h 135503"/>
              <a:gd name="connsiteX7" fmla="*/ 428625 w 471487"/>
              <a:gd name="connsiteY7" fmla="*/ 74804 h 135503"/>
              <a:gd name="connsiteX8" fmla="*/ 471487 w 471487"/>
              <a:gd name="connsiteY8" fmla="*/ 89092 h 135503"/>
              <a:gd name="connsiteX9" fmla="*/ 471487 w 471487"/>
              <a:gd name="connsiteY9" fmla="*/ 31942 h 13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1487" h="135503">
                <a:moveTo>
                  <a:pt x="0" y="60517"/>
                </a:moveTo>
                <a:cubicBezTo>
                  <a:pt x="71358" y="84302"/>
                  <a:pt x="102642" y="101093"/>
                  <a:pt x="200025" y="60517"/>
                </a:cubicBezTo>
                <a:cubicBezTo>
                  <a:pt x="218151" y="52965"/>
                  <a:pt x="209550" y="22417"/>
                  <a:pt x="214312" y="3367"/>
                </a:cubicBezTo>
                <a:cubicBezTo>
                  <a:pt x="247189" y="101993"/>
                  <a:pt x="205243" y="13753"/>
                  <a:pt x="257175" y="3367"/>
                </a:cubicBezTo>
                <a:cubicBezTo>
                  <a:pt x="274013" y="0"/>
                  <a:pt x="285750" y="22417"/>
                  <a:pt x="300037" y="31942"/>
                </a:cubicBezTo>
                <a:cubicBezTo>
                  <a:pt x="302987" y="40793"/>
                  <a:pt x="327460" y="135503"/>
                  <a:pt x="357187" y="117667"/>
                </a:cubicBezTo>
                <a:cubicBezTo>
                  <a:pt x="383015" y="102170"/>
                  <a:pt x="385762" y="31942"/>
                  <a:pt x="385762" y="31942"/>
                </a:cubicBezTo>
                <a:cubicBezTo>
                  <a:pt x="400050" y="46229"/>
                  <a:pt x="411813" y="63596"/>
                  <a:pt x="428625" y="74804"/>
                </a:cubicBezTo>
                <a:cubicBezTo>
                  <a:pt x="441156" y="83158"/>
                  <a:pt x="460838" y="99741"/>
                  <a:pt x="471487" y="89092"/>
                </a:cubicBezTo>
                <a:lnTo>
                  <a:pt x="471487" y="31942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0" name="شكل حر 129"/>
          <p:cNvSpPr/>
          <p:nvPr/>
        </p:nvSpPr>
        <p:spPr>
          <a:xfrm>
            <a:off x="7647160" y="2428875"/>
            <a:ext cx="325265" cy="485775"/>
          </a:xfrm>
          <a:custGeom>
            <a:avLst/>
            <a:gdLst>
              <a:gd name="connsiteX0" fmla="*/ 68090 w 325265"/>
              <a:gd name="connsiteY0" fmla="*/ 0 h 485775"/>
              <a:gd name="connsiteX1" fmla="*/ 25228 w 325265"/>
              <a:gd name="connsiteY1" fmla="*/ 42863 h 485775"/>
              <a:gd name="connsiteX2" fmla="*/ 153815 w 325265"/>
              <a:gd name="connsiteY2" fmla="*/ 114300 h 485775"/>
              <a:gd name="connsiteX3" fmla="*/ 139528 w 325265"/>
              <a:gd name="connsiteY3" fmla="*/ 171450 h 485775"/>
              <a:gd name="connsiteX4" fmla="*/ 110953 w 325265"/>
              <a:gd name="connsiteY4" fmla="*/ 214313 h 485775"/>
              <a:gd name="connsiteX5" fmla="*/ 210965 w 325265"/>
              <a:gd name="connsiteY5" fmla="*/ 257175 h 485775"/>
              <a:gd name="connsiteX6" fmla="*/ 182390 w 325265"/>
              <a:gd name="connsiteY6" fmla="*/ 342900 h 485775"/>
              <a:gd name="connsiteX7" fmla="*/ 282403 w 325265"/>
              <a:gd name="connsiteY7" fmla="*/ 400050 h 485775"/>
              <a:gd name="connsiteX8" fmla="*/ 325265 w 325265"/>
              <a:gd name="connsiteY8" fmla="*/ 414338 h 485775"/>
              <a:gd name="connsiteX9" fmla="*/ 296690 w 325265"/>
              <a:gd name="connsiteY9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5265" h="485775">
                <a:moveTo>
                  <a:pt x="68090" y="0"/>
                </a:moveTo>
                <a:cubicBezTo>
                  <a:pt x="53803" y="14288"/>
                  <a:pt x="30779" y="23435"/>
                  <a:pt x="25228" y="42863"/>
                </a:cubicBezTo>
                <a:cubicBezTo>
                  <a:pt x="0" y="131160"/>
                  <a:pt x="115506" y="109512"/>
                  <a:pt x="153815" y="114300"/>
                </a:cubicBezTo>
                <a:cubicBezTo>
                  <a:pt x="149053" y="133350"/>
                  <a:pt x="147263" y="153401"/>
                  <a:pt x="139528" y="171450"/>
                </a:cubicBezTo>
                <a:cubicBezTo>
                  <a:pt x="132764" y="187233"/>
                  <a:pt x="104576" y="198370"/>
                  <a:pt x="110953" y="214313"/>
                </a:cubicBezTo>
                <a:cubicBezTo>
                  <a:pt x="116386" y="227894"/>
                  <a:pt x="193991" y="251517"/>
                  <a:pt x="210965" y="257175"/>
                </a:cubicBezTo>
                <a:cubicBezTo>
                  <a:pt x="201440" y="285750"/>
                  <a:pt x="157328" y="326192"/>
                  <a:pt x="182390" y="342900"/>
                </a:cubicBezTo>
                <a:cubicBezTo>
                  <a:pt x="225438" y="371598"/>
                  <a:pt x="231646" y="378297"/>
                  <a:pt x="282403" y="400050"/>
                </a:cubicBezTo>
                <a:cubicBezTo>
                  <a:pt x="296246" y="405983"/>
                  <a:pt x="310978" y="409575"/>
                  <a:pt x="325265" y="414338"/>
                </a:cubicBezTo>
                <a:cubicBezTo>
                  <a:pt x="307610" y="467303"/>
                  <a:pt x="317713" y="443730"/>
                  <a:pt x="296690" y="4857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1" name="شكل حر 130"/>
          <p:cNvSpPr/>
          <p:nvPr/>
        </p:nvSpPr>
        <p:spPr>
          <a:xfrm>
            <a:off x="6823832" y="2328863"/>
            <a:ext cx="205618" cy="342900"/>
          </a:xfrm>
          <a:custGeom>
            <a:avLst/>
            <a:gdLst>
              <a:gd name="connsiteX0" fmla="*/ 177043 w 205618"/>
              <a:gd name="connsiteY0" fmla="*/ 0 h 342900"/>
              <a:gd name="connsiteX1" fmla="*/ 134181 w 205618"/>
              <a:gd name="connsiteY1" fmla="*/ 14287 h 342900"/>
              <a:gd name="connsiteX2" fmla="*/ 77031 w 205618"/>
              <a:gd name="connsiteY2" fmla="*/ 28575 h 342900"/>
              <a:gd name="connsiteX3" fmla="*/ 119893 w 205618"/>
              <a:gd name="connsiteY3" fmla="*/ 71437 h 342900"/>
              <a:gd name="connsiteX4" fmla="*/ 205618 w 205618"/>
              <a:gd name="connsiteY4" fmla="*/ 100012 h 342900"/>
              <a:gd name="connsiteX5" fmla="*/ 62743 w 205618"/>
              <a:gd name="connsiteY5" fmla="*/ 114300 h 342900"/>
              <a:gd name="connsiteX6" fmla="*/ 77031 w 205618"/>
              <a:gd name="connsiteY6" fmla="*/ 157162 h 342900"/>
              <a:gd name="connsiteX7" fmla="*/ 119893 w 205618"/>
              <a:gd name="connsiteY7" fmla="*/ 171450 h 342900"/>
              <a:gd name="connsiteX8" fmla="*/ 19881 w 205618"/>
              <a:gd name="connsiteY8" fmla="*/ 185737 h 342900"/>
              <a:gd name="connsiteX9" fmla="*/ 5593 w 205618"/>
              <a:gd name="connsiteY9" fmla="*/ 228600 h 342900"/>
              <a:gd name="connsiteX10" fmla="*/ 48456 w 205618"/>
              <a:gd name="connsiteY10" fmla="*/ 257175 h 342900"/>
              <a:gd name="connsiteX11" fmla="*/ 19881 w 205618"/>
              <a:gd name="connsiteY11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5618" h="342900">
                <a:moveTo>
                  <a:pt x="177043" y="0"/>
                </a:moveTo>
                <a:cubicBezTo>
                  <a:pt x="162756" y="4762"/>
                  <a:pt x="148662" y="10150"/>
                  <a:pt x="134181" y="14287"/>
                </a:cubicBezTo>
                <a:cubicBezTo>
                  <a:pt x="115300" y="19682"/>
                  <a:pt x="81794" y="9525"/>
                  <a:pt x="77031" y="28575"/>
                </a:cubicBezTo>
                <a:cubicBezTo>
                  <a:pt x="72130" y="48177"/>
                  <a:pt x="102230" y="61624"/>
                  <a:pt x="119893" y="71437"/>
                </a:cubicBezTo>
                <a:cubicBezTo>
                  <a:pt x="146223" y="86065"/>
                  <a:pt x="205618" y="100012"/>
                  <a:pt x="205618" y="100012"/>
                </a:cubicBezTo>
                <a:cubicBezTo>
                  <a:pt x="157993" y="104775"/>
                  <a:pt x="106480" y="94861"/>
                  <a:pt x="62743" y="114300"/>
                </a:cubicBezTo>
                <a:cubicBezTo>
                  <a:pt x="48981" y="120417"/>
                  <a:pt x="66382" y="146513"/>
                  <a:pt x="77031" y="157162"/>
                </a:cubicBezTo>
                <a:cubicBezTo>
                  <a:pt x="87680" y="167811"/>
                  <a:pt x="105606" y="166687"/>
                  <a:pt x="119893" y="171450"/>
                </a:cubicBezTo>
                <a:cubicBezTo>
                  <a:pt x="86556" y="176212"/>
                  <a:pt x="50002" y="170677"/>
                  <a:pt x="19881" y="185737"/>
                </a:cubicBezTo>
                <a:cubicBezTo>
                  <a:pt x="6410" y="192472"/>
                  <a:pt x="0" y="214617"/>
                  <a:pt x="5593" y="228600"/>
                </a:cubicBezTo>
                <a:cubicBezTo>
                  <a:pt x="11970" y="244543"/>
                  <a:pt x="34168" y="247650"/>
                  <a:pt x="48456" y="257175"/>
                </a:cubicBezTo>
                <a:lnTo>
                  <a:pt x="19881" y="342900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3" name="رابط مستقيم 132"/>
          <p:cNvCxnSpPr/>
          <p:nvPr/>
        </p:nvCxnSpPr>
        <p:spPr>
          <a:xfrm rot="10800000">
            <a:off x="8572528" y="2357430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رابط مستقيم 134"/>
          <p:cNvCxnSpPr/>
          <p:nvPr/>
        </p:nvCxnSpPr>
        <p:spPr>
          <a:xfrm rot="10800000">
            <a:off x="8501090" y="257174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رابط مستقيم 136"/>
          <p:cNvCxnSpPr/>
          <p:nvPr/>
        </p:nvCxnSpPr>
        <p:spPr>
          <a:xfrm rot="5400000">
            <a:off x="7216000" y="3285330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" name="رابط مستقيم 138"/>
          <p:cNvCxnSpPr/>
          <p:nvPr/>
        </p:nvCxnSpPr>
        <p:spPr>
          <a:xfrm rot="5400000">
            <a:off x="6929454" y="328612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" name="رابط مستقيم 140"/>
          <p:cNvCxnSpPr/>
          <p:nvPr/>
        </p:nvCxnSpPr>
        <p:spPr>
          <a:xfrm rot="10800000">
            <a:off x="5929322" y="2428868"/>
            <a:ext cx="21431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3" name="رابط مستقيم 142"/>
          <p:cNvCxnSpPr/>
          <p:nvPr/>
        </p:nvCxnSpPr>
        <p:spPr>
          <a:xfrm rot="10800000">
            <a:off x="5857884" y="2214554"/>
            <a:ext cx="42862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سهم إلى اليسار 7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1" name="سهم إلى اليمين 80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5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1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3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5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5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3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9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1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3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128" grpId="0" animBg="1"/>
      <p:bldP spid="129" grpId="0" animBg="1"/>
      <p:bldP spid="130" grpId="0" animBg="1"/>
      <p:bldP spid="131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12276308">
            <a:off x="4922868" y="1464459"/>
            <a:ext cx="571504" cy="1214446"/>
          </a:xfrm>
          <a:prstGeom prst="arc">
            <a:avLst>
              <a:gd name="adj1" fmla="val 16200000"/>
              <a:gd name="adj2" fmla="val 880015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0" name="قوس 9"/>
          <p:cNvSpPr/>
          <p:nvPr/>
        </p:nvSpPr>
        <p:spPr>
          <a:xfrm>
            <a:off x="3111909" y="2123769"/>
            <a:ext cx="1887793" cy="958646"/>
          </a:xfrm>
          <a:prstGeom prst="arc">
            <a:avLst>
              <a:gd name="adj1" fmla="val 10866114"/>
              <a:gd name="adj2" fmla="val 183172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قوس 10"/>
          <p:cNvSpPr/>
          <p:nvPr/>
        </p:nvSpPr>
        <p:spPr>
          <a:xfrm rot="10800000">
            <a:off x="3111909" y="2197508"/>
            <a:ext cx="1858296" cy="737421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شكل بيضاوي 11"/>
          <p:cNvSpPr/>
          <p:nvPr/>
        </p:nvSpPr>
        <p:spPr>
          <a:xfrm>
            <a:off x="2481412" y="2186437"/>
            <a:ext cx="571504" cy="6429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4" name="رابط كسهم مستقيم 13"/>
          <p:cNvCxnSpPr>
            <a:stCxn id="12" idx="6"/>
          </p:cNvCxnSpPr>
          <p:nvPr/>
        </p:nvCxnSpPr>
        <p:spPr>
          <a:xfrm>
            <a:off x="3052916" y="2507908"/>
            <a:ext cx="1106129" cy="58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344053" y="4137376"/>
            <a:ext cx="959586" cy="3903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 rot="10800000" flipV="1">
            <a:off x="2403046" y="4630994"/>
            <a:ext cx="900593" cy="3295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rot="10800000">
            <a:off x="5727922" y="1883633"/>
            <a:ext cx="776116" cy="189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/>
          <p:nvPr/>
        </p:nvCxnSpPr>
        <p:spPr>
          <a:xfrm rot="10800000">
            <a:off x="4940710" y="1873047"/>
            <a:ext cx="1135626" cy="29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0800000">
            <a:off x="5713180" y="2252346"/>
            <a:ext cx="923595" cy="4761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مستقيم 34"/>
          <p:cNvCxnSpPr/>
          <p:nvPr/>
        </p:nvCxnSpPr>
        <p:spPr>
          <a:xfrm>
            <a:off x="4955458" y="2654711"/>
            <a:ext cx="1622323" cy="4424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شكل بيضاوي 40"/>
          <p:cNvSpPr/>
          <p:nvPr/>
        </p:nvSpPr>
        <p:spPr>
          <a:xfrm>
            <a:off x="2551471" y="2772698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4557251" y="2713704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3834581" y="2551472"/>
            <a:ext cx="1135626" cy="147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6223819" y="2787446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6548284" y="1666567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4424516" y="1445342"/>
            <a:ext cx="929149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50" name="رابط كسهم مستقيم 49"/>
          <p:cNvCxnSpPr/>
          <p:nvPr/>
        </p:nvCxnSpPr>
        <p:spPr>
          <a:xfrm rot="16200000" flipV="1">
            <a:off x="2485104" y="2647337"/>
            <a:ext cx="132736" cy="117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rot="10800000" flipV="1">
            <a:off x="3942736" y="2934930"/>
            <a:ext cx="245806" cy="4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كسهم مستقيم 54"/>
          <p:cNvCxnSpPr/>
          <p:nvPr/>
        </p:nvCxnSpPr>
        <p:spPr>
          <a:xfrm rot="10800000" flipV="1">
            <a:off x="3780507" y="2123769"/>
            <a:ext cx="186809" cy="4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رابط مستقيم 57"/>
          <p:cNvCxnSpPr/>
          <p:nvPr/>
        </p:nvCxnSpPr>
        <p:spPr>
          <a:xfrm>
            <a:off x="5014451" y="1887794"/>
            <a:ext cx="1091381" cy="5604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قوس 58"/>
          <p:cNvSpPr/>
          <p:nvPr/>
        </p:nvSpPr>
        <p:spPr>
          <a:xfrm rot="5652676">
            <a:off x="4618736" y="2023546"/>
            <a:ext cx="702937" cy="495412"/>
          </a:xfrm>
          <a:prstGeom prst="arc">
            <a:avLst>
              <a:gd name="adj1" fmla="val 10866114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1" name="رابط كسهم مستقيم 60"/>
          <p:cNvCxnSpPr/>
          <p:nvPr/>
        </p:nvCxnSpPr>
        <p:spPr>
          <a:xfrm rot="5400000">
            <a:off x="5110318" y="2283544"/>
            <a:ext cx="181897" cy="688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رابط كسهم مستقيم 62"/>
          <p:cNvCxnSpPr/>
          <p:nvPr/>
        </p:nvCxnSpPr>
        <p:spPr>
          <a:xfrm rot="5400000" flipH="1" flipV="1">
            <a:off x="4763729" y="2094272"/>
            <a:ext cx="221229" cy="737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شكل بيضاوي 64"/>
          <p:cNvSpPr/>
          <p:nvPr/>
        </p:nvSpPr>
        <p:spPr>
          <a:xfrm>
            <a:off x="1681316" y="2050027"/>
            <a:ext cx="85540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4232785" y="181405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5029199" y="2305665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3652683" y="3018504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3554362" y="2197511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3603522" y="1686232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5" name="شكل بيضاوي 74"/>
          <p:cNvSpPr/>
          <p:nvPr/>
        </p:nvSpPr>
        <p:spPr>
          <a:xfrm>
            <a:off x="5279923" y="2861188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6" name="شكل بيضاوي 75"/>
          <p:cNvSpPr/>
          <p:nvPr/>
        </p:nvSpPr>
        <p:spPr>
          <a:xfrm>
            <a:off x="5869858" y="2109019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7" name="شكل بيضاوي 76"/>
          <p:cNvSpPr/>
          <p:nvPr/>
        </p:nvSpPr>
        <p:spPr>
          <a:xfrm>
            <a:off x="5456903" y="1415846"/>
            <a:ext cx="811162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78" name="مستطيل 77"/>
          <p:cNvSpPr/>
          <p:nvPr/>
        </p:nvSpPr>
        <p:spPr>
          <a:xfrm>
            <a:off x="1238864" y="398206"/>
            <a:ext cx="6946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مثال :- جد درجة كل رأس من رؤوس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مستطيل 78"/>
          <p:cNvSpPr/>
          <p:nvPr/>
        </p:nvSpPr>
        <p:spPr>
          <a:xfrm>
            <a:off x="179885" y="3967003"/>
            <a:ext cx="2058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=1+1=2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مستطيل 79"/>
          <p:cNvSpPr/>
          <p:nvPr/>
        </p:nvSpPr>
        <p:spPr>
          <a:xfrm>
            <a:off x="149317" y="4733921"/>
            <a:ext cx="21435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 1+2=3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مستطيل 97"/>
          <p:cNvSpPr/>
          <p:nvPr/>
        </p:nvSpPr>
        <p:spPr>
          <a:xfrm>
            <a:off x="764521" y="3613352"/>
            <a:ext cx="37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مستطيل 98"/>
          <p:cNvSpPr/>
          <p:nvPr/>
        </p:nvSpPr>
        <p:spPr>
          <a:xfrm>
            <a:off x="4683532" y="3996813"/>
            <a:ext cx="4090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dirty="0" smtClean="0"/>
              <a:t>+</a:t>
            </a:r>
            <a:endParaRPr lang="ar-IQ" dirty="0"/>
          </a:p>
        </p:txBody>
      </p:sp>
      <p:sp>
        <p:nvSpPr>
          <p:cNvPr id="107" name="مستطيل 106"/>
          <p:cNvSpPr/>
          <p:nvPr/>
        </p:nvSpPr>
        <p:spPr>
          <a:xfrm>
            <a:off x="6359163" y="4394709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= 2+3=5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مستطيل 108"/>
          <p:cNvSpPr/>
          <p:nvPr/>
        </p:nvSpPr>
        <p:spPr>
          <a:xfrm>
            <a:off x="742335" y="4384874"/>
            <a:ext cx="437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0" name="مستطيل 109"/>
          <p:cNvSpPr/>
          <p:nvPr/>
        </p:nvSpPr>
        <p:spPr>
          <a:xfrm>
            <a:off x="5437239" y="3932593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9" name="مستطيل 118"/>
          <p:cNvSpPr/>
          <p:nvPr/>
        </p:nvSpPr>
        <p:spPr>
          <a:xfrm>
            <a:off x="3540845" y="4335716"/>
            <a:ext cx="28360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d(v1) =d(v1)+d(v1)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4" name="رابط كسهم مستقيم 93"/>
          <p:cNvCxnSpPr/>
          <p:nvPr/>
        </p:nvCxnSpPr>
        <p:spPr>
          <a:xfrm flipV="1">
            <a:off x="5501148" y="2669459"/>
            <a:ext cx="294967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سهم إلى اليسار 48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سهم إلى اليمين 50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77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5" dur="770" decel="100000"/>
                                        <p:tgtEl>
                                          <p:spTgt spid="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770" decel="100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770" decel="100000"/>
                                        <p:tgtEl>
                                          <p:spTgt spid="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77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770" decel="100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770" decel="100000"/>
                                        <p:tgtEl>
                                          <p:spTgt spid="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2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0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770" decel="100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4" dur="770" decel="100000"/>
                                        <p:tgtEl>
                                          <p:spTgt spid="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6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8" dur="77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2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5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8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9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3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4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5" dur="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8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9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  <p:bldP spid="41" grpId="0"/>
      <p:bldP spid="42" grpId="0"/>
      <p:bldP spid="46" grpId="0"/>
      <p:bldP spid="47" grpId="0"/>
      <p:bldP spid="48" grpId="0"/>
      <p:bldP spid="59" grpId="0" animBg="1"/>
      <p:bldP spid="65" grpId="0"/>
      <p:bldP spid="67" grpId="0"/>
      <p:bldP spid="68" grpId="0"/>
      <p:bldP spid="69" grpId="0"/>
      <p:bldP spid="70" grpId="0"/>
      <p:bldP spid="71" grpId="0"/>
      <p:bldP spid="75" grpId="0"/>
      <p:bldP spid="76" grpId="0"/>
      <p:bldP spid="77" grpId="0"/>
      <p:bldP spid="78" grpId="0"/>
      <p:bldP spid="79" grpId="0"/>
      <p:bldP spid="80" grpId="0"/>
      <p:bldP spid="98" grpId="0"/>
      <p:bldP spid="99" grpId="0"/>
      <p:bldP spid="107" grpId="0"/>
      <p:bldP spid="109" grpId="0"/>
      <p:bldP spid="110" grpId="0"/>
      <p:bldP spid="119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رابط مستقيم 19"/>
          <p:cNvCxnSpPr/>
          <p:nvPr/>
        </p:nvCxnSpPr>
        <p:spPr>
          <a:xfrm>
            <a:off x="2418736" y="722670"/>
            <a:ext cx="1077541" cy="2963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flipV="1">
            <a:off x="2459737" y="1017639"/>
            <a:ext cx="1050379" cy="3221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مستقيم 23"/>
          <p:cNvCxnSpPr/>
          <p:nvPr/>
        </p:nvCxnSpPr>
        <p:spPr>
          <a:xfrm>
            <a:off x="2752400" y="2350534"/>
            <a:ext cx="1008439" cy="28942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flipV="1">
            <a:off x="2880527" y="2654710"/>
            <a:ext cx="895060" cy="3240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2" name="مستطيل 101"/>
          <p:cNvSpPr/>
          <p:nvPr/>
        </p:nvSpPr>
        <p:spPr>
          <a:xfrm>
            <a:off x="643115" y="225831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مستطيل 102"/>
          <p:cNvSpPr/>
          <p:nvPr/>
        </p:nvSpPr>
        <p:spPr>
          <a:xfrm>
            <a:off x="518715" y="1666568"/>
            <a:ext cx="351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مستطيل 107"/>
          <p:cNvSpPr/>
          <p:nvPr/>
        </p:nvSpPr>
        <p:spPr>
          <a:xfrm>
            <a:off x="398207" y="486386"/>
            <a:ext cx="3775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d(v2)=0+4=4</a:t>
            </a:r>
            <a:endParaRPr lang="ar-IQ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339213" y="2403987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112" name="مستطيل 111"/>
          <p:cNvSpPr/>
          <p:nvPr/>
        </p:nvSpPr>
        <p:spPr>
          <a:xfrm>
            <a:off x="609602" y="801018"/>
            <a:ext cx="457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-</a:t>
            </a:r>
            <a:endParaRPr lang="ar-IQ" sz="1600" b="1" dirty="0"/>
          </a:p>
        </p:txBody>
      </p:sp>
      <p:sp>
        <p:nvSpPr>
          <p:cNvPr id="62" name="مستطيل 61"/>
          <p:cNvSpPr/>
          <p:nvPr/>
        </p:nvSpPr>
        <p:spPr>
          <a:xfrm>
            <a:off x="466196" y="1120566"/>
            <a:ext cx="19736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d(v2)=0+2=2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مستطيل 72"/>
          <p:cNvSpPr/>
          <p:nvPr/>
        </p:nvSpPr>
        <p:spPr>
          <a:xfrm>
            <a:off x="3607148" y="781354"/>
            <a:ext cx="2675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d(v2) = 4 +2=6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مستطيل 73"/>
          <p:cNvSpPr/>
          <p:nvPr/>
        </p:nvSpPr>
        <p:spPr>
          <a:xfrm>
            <a:off x="290046" y="2093959"/>
            <a:ext cx="29988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مستطيل 81"/>
          <p:cNvSpPr/>
          <p:nvPr/>
        </p:nvSpPr>
        <p:spPr>
          <a:xfrm>
            <a:off x="280220" y="2772386"/>
            <a:ext cx="25219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0 + 1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مستطيل 86"/>
          <p:cNvSpPr/>
          <p:nvPr/>
        </p:nvSpPr>
        <p:spPr>
          <a:xfrm>
            <a:off x="3918148" y="2477418"/>
            <a:ext cx="386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d(v3) = 1+1 = 2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6" name="رابط مستقيم 65"/>
          <p:cNvCxnSpPr/>
          <p:nvPr/>
        </p:nvCxnSpPr>
        <p:spPr>
          <a:xfrm>
            <a:off x="2661608" y="4279171"/>
            <a:ext cx="966498" cy="425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رابط مستقيم 71"/>
          <p:cNvCxnSpPr/>
          <p:nvPr/>
        </p:nvCxnSpPr>
        <p:spPr>
          <a:xfrm flipV="1">
            <a:off x="2703549" y="4704736"/>
            <a:ext cx="924556" cy="4018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مستطيل 80"/>
          <p:cNvSpPr/>
          <p:nvPr/>
        </p:nvSpPr>
        <p:spPr>
          <a:xfrm>
            <a:off x="723004" y="381983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مستطيل 83"/>
          <p:cNvSpPr/>
          <p:nvPr/>
        </p:nvSpPr>
        <p:spPr>
          <a:xfrm>
            <a:off x="553588" y="4055805"/>
            <a:ext cx="21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=0+1=1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مستطيل 84"/>
          <p:cNvSpPr/>
          <p:nvPr/>
        </p:nvSpPr>
        <p:spPr>
          <a:xfrm>
            <a:off x="598477" y="4807974"/>
            <a:ext cx="3442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0+0=0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مستطيل 85"/>
          <p:cNvSpPr/>
          <p:nvPr/>
        </p:nvSpPr>
        <p:spPr>
          <a:xfrm>
            <a:off x="3711029" y="4409767"/>
            <a:ext cx="30289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d(v4) = 1+0 = 1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مستطيل 87"/>
          <p:cNvSpPr/>
          <p:nvPr/>
        </p:nvSpPr>
        <p:spPr>
          <a:xfrm>
            <a:off x="653845" y="4399936"/>
            <a:ext cx="45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800" b="1" dirty="0" smtClean="0"/>
              <a:t>-</a:t>
            </a:r>
            <a:endParaRPr lang="ar-IQ" b="1" dirty="0"/>
          </a:p>
        </p:txBody>
      </p:sp>
      <p:sp>
        <p:nvSpPr>
          <p:cNvPr id="23" name="سهم إلى اليسار 22">
            <a:hlinkClick r:id="rId3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  <p:bldP spid="103" grpId="0"/>
      <p:bldP spid="108" grpId="0"/>
      <p:bldP spid="111" grpId="0"/>
      <p:bldP spid="112" grpId="0"/>
      <p:bldP spid="62" grpId="0"/>
      <p:bldP spid="73" grpId="0"/>
      <p:bldP spid="74" grpId="0"/>
      <p:bldP spid="82" grpId="0"/>
      <p:bldP spid="87" grpId="0"/>
      <p:bldP spid="81" grpId="0"/>
      <p:bldP spid="84" grpId="0"/>
      <p:bldP spid="85" grpId="0"/>
      <p:bldP spid="86" grpId="0"/>
      <p:bldP spid="8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مستقيم 7"/>
          <p:cNvCxnSpPr/>
          <p:nvPr/>
        </p:nvCxnSpPr>
        <p:spPr>
          <a:xfrm>
            <a:off x="2799875" y="850791"/>
            <a:ext cx="665997" cy="3143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2654709" y="1209368"/>
            <a:ext cx="825910" cy="3687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V="1">
            <a:off x="5706247" y="4896465"/>
            <a:ext cx="1240243" cy="143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 flipV="1">
            <a:off x="6656605" y="5412658"/>
            <a:ext cx="216146" cy="198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1372037" y="4765587"/>
            <a:ext cx="164307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5400000" flipH="1" flipV="1">
            <a:off x="2014982" y="506839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مستطيل 17"/>
          <p:cNvSpPr/>
          <p:nvPr/>
        </p:nvSpPr>
        <p:spPr>
          <a:xfrm>
            <a:off x="418203" y="329070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+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80220" y="801018"/>
            <a:ext cx="406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-</a:t>
            </a:r>
            <a:endParaRPr lang="ar-IQ" sz="2400" b="1" dirty="0"/>
          </a:p>
        </p:txBody>
      </p:sp>
      <p:sp>
        <p:nvSpPr>
          <p:cNvPr id="39" name="مستطيل 38"/>
          <p:cNvSpPr/>
          <p:nvPr/>
        </p:nvSpPr>
        <p:spPr>
          <a:xfrm>
            <a:off x="335575" y="560128"/>
            <a:ext cx="29090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+ 1 = 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290045" y="1253302"/>
            <a:ext cx="2364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 0 +3 =3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مستطيل 47"/>
          <p:cNvSpPr/>
          <p:nvPr/>
        </p:nvSpPr>
        <p:spPr>
          <a:xfrm>
            <a:off x="3561616" y="928837"/>
            <a:ext cx="239673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d(v5) =1+3=4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مستطيل 49"/>
          <p:cNvSpPr/>
          <p:nvPr/>
        </p:nvSpPr>
        <p:spPr>
          <a:xfrm>
            <a:off x="5737122" y="2049714"/>
            <a:ext cx="30275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ملاحظات</a:t>
            </a:r>
            <a:r>
              <a:rPr lang="ar-IQ" sz="2400" dirty="0" smtClean="0"/>
              <a:t> </a:t>
            </a:r>
            <a:r>
              <a:rPr lang="ar-IQ" dirty="0" smtClean="0"/>
              <a:t>:</a:t>
            </a:r>
            <a:endParaRPr lang="ar-IQ" dirty="0"/>
          </a:p>
        </p:txBody>
      </p:sp>
      <p:sp>
        <p:nvSpPr>
          <p:cNvPr id="51" name="مستطيل 50"/>
          <p:cNvSpPr/>
          <p:nvPr/>
        </p:nvSpPr>
        <p:spPr>
          <a:xfrm>
            <a:off x="1607574" y="2672367"/>
            <a:ext cx="73446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لا توجد نظريات للبيانات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والبيانات الغير موجهه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مستطيل 51"/>
          <p:cNvSpPr/>
          <p:nvPr/>
        </p:nvSpPr>
        <p:spPr>
          <a:xfrm>
            <a:off x="693175" y="3280274"/>
            <a:ext cx="8244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يمكن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نطبق جميع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التعاريف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والمبرهنات على البيانات الغير موجهه وذلك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بابدال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كل حافة غير موجهة بحافتين موجهتين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                                                     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7787148" y="466049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5034115" y="4739148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703006" y="4685070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3028336" y="4591664"/>
            <a:ext cx="707923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981155" y="5279612"/>
            <a:ext cx="21371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000" b="1" dirty="0" smtClean="0"/>
              <a:t>حافة غير موجهه</a:t>
            </a:r>
            <a:endParaRPr lang="ar-IQ" sz="2000" b="1" dirty="0"/>
          </a:p>
        </p:txBody>
      </p:sp>
      <p:cxnSp>
        <p:nvCxnSpPr>
          <p:cNvPr id="61" name="رابط مستقيم 60"/>
          <p:cNvCxnSpPr/>
          <p:nvPr/>
        </p:nvCxnSpPr>
        <p:spPr>
          <a:xfrm>
            <a:off x="6725265" y="4896466"/>
            <a:ext cx="1017638" cy="294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قوس 30"/>
          <p:cNvSpPr/>
          <p:nvPr/>
        </p:nvSpPr>
        <p:spPr>
          <a:xfrm rot="10465791">
            <a:off x="5728778" y="4167106"/>
            <a:ext cx="2049641" cy="123985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  <p:bldP spid="39" grpId="0"/>
      <p:bldP spid="40" grpId="0"/>
      <p:bldP spid="48" grpId="0"/>
      <p:bldP spid="50" grpId="0"/>
      <p:bldP spid="51" grpId="0"/>
      <p:bldP spid="52" grpId="0"/>
      <p:bldP spid="53" grpId="0"/>
      <p:bldP spid="54" grpId="0"/>
      <p:bldP spid="56" grpId="0"/>
      <p:bldP spid="57" grpId="0"/>
      <p:bldP spid="58" grpId="0"/>
      <p:bldP spid="3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428728" y="1643050"/>
            <a:ext cx="1285884" cy="121444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شكل بيضاوي 3"/>
          <p:cNvSpPr/>
          <p:nvPr/>
        </p:nvSpPr>
        <p:spPr>
          <a:xfrm>
            <a:off x="4357686" y="1357298"/>
            <a:ext cx="1785950" cy="157163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>
            <a:off x="3000364" y="1928802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flipV="1">
            <a:off x="5058697" y="1573201"/>
            <a:ext cx="282068" cy="196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5715007" y="220671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10800000">
            <a:off x="5086814" y="277361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rot="16200000" flipV="1">
            <a:off x="4554126" y="2253375"/>
            <a:ext cx="240720" cy="1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>
            <a:endCxn id="4" idx="6"/>
          </p:cNvCxnSpPr>
          <p:nvPr/>
        </p:nvCxnSpPr>
        <p:spPr>
          <a:xfrm rot="5400000" flipH="1" flipV="1">
            <a:off x="5965041" y="2250273"/>
            <a:ext cx="285752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رابط كسهم مستقيم 21"/>
          <p:cNvCxnSpPr/>
          <p:nvPr/>
        </p:nvCxnSpPr>
        <p:spPr>
          <a:xfrm rot="10800000">
            <a:off x="5429256" y="1357298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/>
          <p:nvPr/>
        </p:nvCxnSpPr>
        <p:spPr>
          <a:xfrm rot="5400000">
            <a:off x="4286248" y="1857364"/>
            <a:ext cx="214314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4929190" y="2857496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ثلث متساوي الساقين 26"/>
          <p:cNvSpPr/>
          <p:nvPr/>
        </p:nvSpPr>
        <p:spPr>
          <a:xfrm>
            <a:off x="1571604" y="4143380"/>
            <a:ext cx="1285884" cy="1214446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مثلث متساوي الساقين 27"/>
          <p:cNvSpPr/>
          <p:nvPr/>
        </p:nvSpPr>
        <p:spPr>
          <a:xfrm>
            <a:off x="5357818" y="4071942"/>
            <a:ext cx="1214446" cy="1428760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0" name="رابط كسهم مستقيم 29"/>
          <p:cNvCxnSpPr>
            <a:endCxn id="27" idx="5"/>
          </p:cNvCxnSpPr>
          <p:nvPr/>
        </p:nvCxnSpPr>
        <p:spPr>
          <a:xfrm rot="16200000" flipH="1">
            <a:off x="2357422" y="4572007"/>
            <a:ext cx="250033" cy="107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>
            <a:endCxn id="27" idx="3"/>
          </p:cNvCxnSpPr>
          <p:nvPr/>
        </p:nvCxnSpPr>
        <p:spPr>
          <a:xfrm rot="10800000">
            <a:off x="2214546" y="535782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 rot="5400000" flipH="1" flipV="1">
            <a:off x="1714480" y="4643446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3143240" y="500063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2300749" y="371619"/>
            <a:ext cx="6666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اللفة في البيانات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والغير موجهه تبقى على حالها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91380" y="1165124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978309" y="289560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54825" y="1204451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2374490" y="2861187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119715" y="124378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574889" y="1224116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5742038" y="2600632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4109883" y="2767780"/>
            <a:ext cx="722671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1032387" y="3277051"/>
            <a:ext cx="78903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العكس يتحول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موجهه فنقوم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بأهمال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الاتجاه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 rot="10800000">
            <a:off x="4660491" y="1563329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rot="10800000">
            <a:off x="4665406" y="2762865"/>
            <a:ext cx="120936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16200000" flipV="1">
            <a:off x="5255343" y="2128685"/>
            <a:ext cx="1233947" cy="24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V="1">
            <a:off x="4084118" y="2152074"/>
            <a:ext cx="1175405" cy="461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شكل بيضاوي 45"/>
          <p:cNvSpPr/>
          <p:nvPr/>
        </p:nvSpPr>
        <p:spPr>
          <a:xfrm>
            <a:off x="1887794" y="3716594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766619" y="3716594"/>
            <a:ext cx="693175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X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8" name="شكل بيضاوي 47"/>
          <p:cNvSpPr/>
          <p:nvPr/>
        </p:nvSpPr>
        <p:spPr>
          <a:xfrm>
            <a:off x="1091380" y="541265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9" name="شكل بيضاوي 48"/>
          <p:cNvSpPr/>
          <p:nvPr/>
        </p:nvSpPr>
        <p:spPr>
          <a:xfrm>
            <a:off x="4778477" y="5589638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0" name="شكل بيضاوي 49"/>
          <p:cNvSpPr/>
          <p:nvPr/>
        </p:nvSpPr>
        <p:spPr>
          <a:xfrm>
            <a:off x="2536722" y="5368412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6341806" y="5530645"/>
            <a:ext cx="69317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Z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4" name="سهم لأعلى 43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2" name="سهم إلى اليمين 51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0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5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7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770" decel="100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6" dur="770" decel="100000"/>
                                        <p:tgtEl>
                                          <p:spTgt spid="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8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7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9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1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1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4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6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27" grpId="0" animBg="1"/>
      <p:bldP spid="28" grpId="0" animBg="1"/>
      <p:bldP spid="21" grpId="0"/>
      <p:bldP spid="23" grpId="0"/>
      <p:bldP spid="25" grpId="0"/>
      <p:bldP spid="29" grpId="0"/>
      <p:bldP spid="31" grpId="0"/>
      <p:bldP spid="33" grpId="0"/>
      <p:bldP spid="35" grpId="0"/>
      <p:bldP spid="37" grpId="0"/>
      <p:bldP spid="38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قوس 4"/>
          <p:cNvSpPr/>
          <p:nvPr/>
        </p:nvSpPr>
        <p:spPr>
          <a:xfrm rot="21086252">
            <a:off x="3468643" y="4527452"/>
            <a:ext cx="2079902" cy="1381633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كسهم مستقيم 7"/>
          <p:cNvCxnSpPr/>
          <p:nvPr/>
        </p:nvCxnSpPr>
        <p:spPr>
          <a:xfrm rot="10800000" flipV="1">
            <a:off x="5722375" y="4218037"/>
            <a:ext cx="1150379" cy="3097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10800000" flipV="1">
            <a:off x="4409770" y="4527755"/>
            <a:ext cx="176981" cy="14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3377381" y="333138"/>
            <a:ext cx="52946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المتناظر   </a:t>
            </a:r>
            <a:r>
              <a:rPr lang="en-US" sz="2400" b="1" dirty="0" smtClean="0">
                <a:solidFill>
                  <a:srgbClr val="002060"/>
                </a:solidFill>
              </a:rPr>
              <a:t>  symmetric graph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1241774"/>
            <a:ext cx="82738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انه متناظر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كل رأس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يساوي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280219" y="2454362"/>
            <a:ext cx="88637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gisa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symmetric if fore each  u, v  the number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od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diract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for u to v =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dircect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edge for                                                       g   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symm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iff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 e    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 e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قوس 11"/>
          <p:cNvSpPr/>
          <p:nvPr/>
        </p:nvSpPr>
        <p:spPr>
          <a:xfrm rot="10480418">
            <a:off x="3540353" y="3983408"/>
            <a:ext cx="2019046" cy="1796612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3" name="رابط كسهم مستقيم 12"/>
          <p:cNvCxnSpPr/>
          <p:nvPr/>
        </p:nvCxnSpPr>
        <p:spPr>
          <a:xfrm>
            <a:off x="4424516" y="5781367"/>
            <a:ext cx="189749" cy="90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شكل بيضاوي 14"/>
          <p:cNvSpPr/>
          <p:nvPr/>
        </p:nvSpPr>
        <p:spPr>
          <a:xfrm>
            <a:off x="5515898" y="5058697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شكل بيضاوي 15"/>
          <p:cNvSpPr/>
          <p:nvPr/>
        </p:nvSpPr>
        <p:spPr>
          <a:xfrm>
            <a:off x="3529781" y="5019368"/>
            <a:ext cx="73742" cy="884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شكل بيضاوي 16"/>
          <p:cNvSpPr/>
          <p:nvPr/>
        </p:nvSpPr>
        <p:spPr>
          <a:xfrm>
            <a:off x="5648633" y="4866967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2630129" y="4812890"/>
            <a:ext cx="855406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مستطيل 18"/>
          <p:cNvSpPr/>
          <p:nvPr/>
        </p:nvSpPr>
        <p:spPr>
          <a:xfrm>
            <a:off x="6844249" y="3863766"/>
            <a:ext cx="1931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 </a:t>
            </a:r>
            <a:r>
              <a:rPr lang="ar-IQ" sz="2400" b="1" dirty="0" smtClean="0"/>
              <a:t>بيان متناظر </a:t>
            </a:r>
            <a:endParaRPr lang="ar-IQ" sz="2400" b="1" dirty="0"/>
          </a:p>
        </p:txBody>
      </p:sp>
      <p:sp>
        <p:nvSpPr>
          <p:cNvPr id="20" name="سهم إلى اليسار 1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2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4682403" y="2184368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2443170" y="218367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5840361" y="2256504"/>
            <a:ext cx="884904" cy="147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مستطيل 5"/>
          <p:cNvSpPr/>
          <p:nvPr/>
        </p:nvSpPr>
        <p:spPr>
          <a:xfrm>
            <a:off x="3805084" y="353650"/>
            <a:ext cx="50809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الغير متناظر </a:t>
            </a:r>
            <a:r>
              <a:rPr lang="en-US" sz="2400" b="1" dirty="0" smtClean="0">
                <a:solidFill>
                  <a:srgbClr val="002060"/>
                </a:solidFill>
              </a:rPr>
              <a:t>non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35974" y="985288"/>
            <a:ext cx="8613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يسمى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غير متناظر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لايساوي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1563330" y="1917290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7344697" y="1966451"/>
            <a:ext cx="786580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2" name="شكل بيضاوي 11"/>
          <p:cNvSpPr/>
          <p:nvPr/>
        </p:nvSpPr>
        <p:spPr>
          <a:xfrm>
            <a:off x="4980040" y="2000864"/>
            <a:ext cx="860322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539613" y="1946786"/>
            <a:ext cx="1179871" cy="51619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15" name="رابط مستقيم 14"/>
          <p:cNvCxnSpPr/>
          <p:nvPr/>
        </p:nvCxnSpPr>
        <p:spPr>
          <a:xfrm>
            <a:off x="3097160" y="2197509"/>
            <a:ext cx="69317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>
            <a:off x="6376218" y="2276168"/>
            <a:ext cx="997976" cy="98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مستطيل 26"/>
          <p:cNvSpPr/>
          <p:nvPr/>
        </p:nvSpPr>
        <p:spPr>
          <a:xfrm>
            <a:off x="4456584" y="1975971"/>
            <a:ext cx="616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=</a:t>
            </a:r>
            <a:endParaRPr lang="ar-IQ" b="1" dirty="0"/>
          </a:p>
        </p:txBody>
      </p:sp>
      <p:sp>
        <p:nvSpPr>
          <p:cNvPr id="28" name="مستطيل 27"/>
          <p:cNvSpPr/>
          <p:nvPr/>
        </p:nvSpPr>
        <p:spPr>
          <a:xfrm>
            <a:off x="3486112" y="2669147"/>
            <a:ext cx="2590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2400" b="1" dirty="0" smtClean="0"/>
              <a:t>بيان غير متناظر</a:t>
            </a:r>
            <a:endParaRPr lang="ar-IQ" sz="2400" b="1" dirty="0"/>
          </a:p>
        </p:txBody>
      </p:sp>
      <p:sp>
        <p:nvSpPr>
          <p:cNvPr id="29" name="مستطيل 28"/>
          <p:cNvSpPr/>
          <p:nvPr/>
        </p:nvSpPr>
        <p:spPr>
          <a:xfrm>
            <a:off x="4171800" y="3377069"/>
            <a:ext cx="4618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البيان </a:t>
            </a:r>
            <a:r>
              <a:rPr lang="ar-IQ" sz="2400" b="1" dirty="0" err="1" smtClean="0">
                <a:solidFill>
                  <a:srgbClr val="002060"/>
                </a:solidFill>
              </a:rPr>
              <a:t>الا</a:t>
            </a:r>
            <a:r>
              <a:rPr lang="ar-IQ" sz="2400" b="1" dirty="0" smtClean="0">
                <a:solidFill>
                  <a:srgbClr val="002060"/>
                </a:solidFill>
              </a:rPr>
              <a:t> تناظري </a:t>
            </a:r>
            <a:r>
              <a:rPr lang="en-US" sz="2400" b="1" dirty="0" err="1" smtClean="0">
                <a:solidFill>
                  <a:srgbClr val="002060"/>
                </a:solidFill>
              </a:rPr>
              <a:t>anty</a:t>
            </a:r>
            <a:r>
              <a:rPr lang="en-US" sz="2400" b="1" dirty="0" smtClean="0">
                <a:solidFill>
                  <a:srgbClr val="002060"/>
                </a:solidFill>
              </a:rPr>
              <a:t> symmetric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634181" y="3920217"/>
            <a:ext cx="8155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لا تناظري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لكل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+ عدد الحافات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=1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5619136" y="4822410"/>
            <a:ext cx="3138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/>
              <a:t> </a:t>
            </a:r>
            <a:r>
              <a:rPr lang="ar-IQ" sz="2400" b="1" dirty="0" smtClean="0">
                <a:solidFill>
                  <a:srgbClr val="002060"/>
                </a:solidFill>
              </a:rPr>
              <a:t>ملاحظة</a:t>
            </a:r>
            <a:r>
              <a:rPr lang="ar-IQ" sz="2400" b="1" dirty="0" smtClean="0"/>
              <a:t> :- </a:t>
            </a:r>
            <a:endParaRPr lang="ar-IQ" sz="2400" b="1" dirty="0"/>
          </a:p>
        </p:txBody>
      </p:sp>
      <p:sp>
        <p:nvSpPr>
          <p:cNvPr id="41" name="مستطيل 40"/>
          <p:cNvSpPr/>
          <p:nvPr/>
        </p:nvSpPr>
        <p:spPr>
          <a:xfrm>
            <a:off x="825910" y="5347590"/>
            <a:ext cx="79641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لا تناظري هو بيان غير متناظر والعكس غير صحيح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سهم إلى اليسار 1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إلى اليمين 19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27" grpId="0"/>
      <p:bldP spid="28" grpId="0"/>
      <p:bldP spid="29" grpId="0"/>
      <p:bldP spid="30" grpId="0"/>
      <p:bldP spid="40" grpId="0"/>
      <p:bldP spid="41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شكل بيضاوي 30"/>
          <p:cNvSpPr/>
          <p:nvPr/>
        </p:nvSpPr>
        <p:spPr>
          <a:xfrm rot="20711138">
            <a:off x="1760616" y="2369985"/>
            <a:ext cx="1613658" cy="360747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0" name="شكل بيضاوي 29"/>
          <p:cNvSpPr/>
          <p:nvPr/>
        </p:nvSpPr>
        <p:spPr>
          <a:xfrm>
            <a:off x="1571604" y="1357298"/>
            <a:ext cx="357190" cy="135732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3" name="رابط كسهم مستقيم 32"/>
          <p:cNvCxnSpPr>
            <a:endCxn id="30" idx="2"/>
          </p:cNvCxnSpPr>
          <p:nvPr/>
        </p:nvCxnSpPr>
        <p:spPr>
          <a:xfrm rot="5400000">
            <a:off x="1482307" y="1946661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rot="16200000" flipV="1">
            <a:off x="1803080" y="2098046"/>
            <a:ext cx="255469" cy="24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رابط كسهم مستقيم 37"/>
          <p:cNvCxnSpPr>
            <a:endCxn id="31" idx="0"/>
          </p:cNvCxnSpPr>
          <p:nvPr/>
        </p:nvCxnSpPr>
        <p:spPr>
          <a:xfrm rot="10800000" flipV="1">
            <a:off x="2521327" y="2304661"/>
            <a:ext cx="149041" cy="713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رابط كسهم مستقيم 39"/>
          <p:cNvCxnSpPr/>
          <p:nvPr/>
        </p:nvCxnSpPr>
        <p:spPr>
          <a:xfrm flipV="1">
            <a:off x="2551472" y="2645486"/>
            <a:ext cx="310625" cy="97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كسهم مستقيم 42"/>
          <p:cNvCxnSpPr/>
          <p:nvPr/>
        </p:nvCxnSpPr>
        <p:spPr>
          <a:xfrm rot="10800000">
            <a:off x="4667419" y="4186247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كسهم مستقيم 44"/>
          <p:cNvCxnSpPr/>
          <p:nvPr/>
        </p:nvCxnSpPr>
        <p:spPr>
          <a:xfrm rot="5400000" flipH="1" flipV="1">
            <a:off x="5435363" y="4887934"/>
            <a:ext cx="428279" cy="17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 flipV="1">
            <a:off x="4572000" y="5596313"/>
            <a:ext cx="280235" cy="80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" name="رابط كسهم مستقيم 49"/>
          <p:cNvCxnSpPr/>
          <p:nvPr/>
        </p:nvCxnSpPr>
        <p:spPr>
          <a:xfrm rot="5400000">
            <a:off x="3845882" y="482527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مستطيل 33"/>
          <p:cNvSpPr/>
          <p:nvPr/>
        </p:nvSpPr>
        <p:spPr>
          <a:xfrm>
            <a:off x="2890684" y="368399"/>
            <a:ext cx="59116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اعط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مثال لكل من البيانات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3731341" y="1321281"/>
            <a:ext cx="5161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بيان موجه متناظر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1253610" y="870155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288023" y="2851355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431455" y="2000864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899650" y="1799303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1755058" y="2684206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شكل بيضاوي 46"/>
          <p:cNvSpPr/>
          <p:nvPr/>
        </p:nvSpPr>
        <p:spPr>
          <a:xfrm>
            <a:off x="1700981" y="1273278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شكل بيضاوي 48"/>
          <p:cNvSpPr/>
          <p:nvPr/>
        </p:nvSpPr>
        <p:spPr>
          <a:xfrm>
            <a:off x="3313471" y="2266335"/>
            <a:ext cx="147484" cy="11798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6" name="شكل بيضاوي 55"/>
          <p:cNvSpPr/>
          <p:nvPr/>
        </p:nvSpPr>
        <p:spPr>
          <a:xfrm>
            <a:off x="1759973" y="1627238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2605546" y="1868129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728450" y="2831691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2" name="مستطيل 61"/>
          <p:cNvSpPr/>
          <p:nvPr/>
        </p:nvSpPr>
        <p:spPr>
          <a:xfrm>
            <a:off x="2757948" y="3297563"/>
            <a:ext cx="59436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بيان موجهه غير متناظر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5" name="رابط مستقيم 64"/>
          <p:cNvCxnSpPr/>
          <p:nvPr/>
        </p:nvCxnSpPr>
        <p:spPr>
          <a:xfrm>
            <a:off x="4011563" y="5589637"/>
            <a:ext cx="1651818" cy="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رابط مستقيم 65"/>
          <p:cNvCxnSpPr/>
          <p:nvPr/>
        </p:nvCxnSpPr>
        <p:spPr>
          <a:xfrm>
            <a:off x="4045976" y="4178710"/>
            <a:ext cx="1607575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رابط مستقيم 67"/>
          <p:cNvCxnSpPr/>
          <p:nvPr/>
        </p:nvCxnSpPr>
        <p:spPr>
          <a:xfrm rot="16200000" flipH="1">
            <a:off x="4947034" y="4890139"/>
            <a:ext cx="1409283" cy="60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rot="5400000">
            <a:off x="3315928" y="4874345"/>
            <a:ext cx="1425678" cy="3441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شكل بيضاوي 78"/>
          <p:cNvSpPr/>
          <p:nvPr/>
        </p:nvSpPr>
        <p:spPr>
          <a:xfrm>
            <a:off x="3347880" y="5663380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0" name="شكل بيضاوي 79"/>
          <p:cNvSpPr/>
          <p:nvPr/>
        </p:nvSpPr>
        <p:spPr>
          <a:xfrm>
            <a:off x="5860022" y="5550309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1" name="شكل بيضاوي 80"/>
          <p:cNvSpPr/>
          <p:nvPr/>
        </p:nvSpPr>
        <p:spPr>
          <a:xfrm>
            <a:off x="5481481" y="3947652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3347880" y="3952566"/>
            <a:ext cx="914401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5683044" y="4680155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4532670" y="5756787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5" name="شكل بيضاوي 84"/>
          <p:cNvSpPr/>
          <p:nvPr/>
        </p:nvSpPr>
        <p:spPr>
          <a:xfrm>
            <a:off x="4183624" y="3726426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6" name="شكل بيضاوي 85"/>
          <p:cNvSpPr/>
          <p:nvPr/>
        </p:nvSpPr>
        <p:spPr>
          <a:xfrm>
            <a:off x="3156152" y="4852219"/>
            <a:ext cx="737422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1" name="سهم إلى اليسار 40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1" name="سهم إلى اليمين 50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770" decel="100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770" decel="100000"/>
                                        <p:tgtEl>
                                          <p:spTgt spid="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8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4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36" grpId="0"/>
      <p:bldP spid="37" grpId="0"/>
      <p:bldP spid="39" grpId="0"/>
      <p:bldP spid="42" grpId="0"/>
      <p:bldP spid="44" grpId="0"/>
      <p:bldP spid="46" grpId="0" animBg="1"/>
      <p:bldP spid="47" grpId="0" animBg="1"/>
      <p:bldP spid="49" grpId="0" animBg="1"/>
      <p:bldP spid="56" grpId="0"/>
      <p:bldP spid="58" grpId="0"/>
      <p:bldP spid="60" grpId="0"/>
      <p:bldP spid="62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74031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نظرية البيانات طبقت في كثير من مجالات حياتنا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اليوميه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وفي ما يلي بعض منها</a:t>
            </a:r>
            <a:endParaRPr lang="ar-IQ" sz="2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-221226" y="1622322"/>
            <a:ext cx="9144000" cy="41442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AutoNum type="arabicPeriod"/>
            </a:pP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تحليل الدوائر الالكترونية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ايجاد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اقصر الطرق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تحليل مشاريع التخطيط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4. الشبكات والاتصالات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5. تحديد المركبات الكيميائية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6. الوراثة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ar-IQ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السيطر</a:t>
            </a: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والاتصال </a:t>
            </a:r>
            <a:b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8. العلوم الاجتماعية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سهم إلى اليمين 4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رابط كسهم مستقيم 7"/>
          <p:cNvCxnSpPr/>
          <p:nvPr/>
        </p:nvCxnSpPr>
        <p:spPr>
          <a:xfrm rot="10800000">
            <a:off x="5338934" y="4380279"/>
            <a:ext cx="427687" cy="2359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flipV="1">
            <a:off x="5265175" y="6037630"/>
            <a:ext cx="300516" cy="92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rot="10800000">
            <a:off x="6096634" y="4112958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 rot="10800000">
            <a:off x="5168865" y="5357357"/>
            <a:ext cx="361781" cy="110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flipV="1">
            <a:off x="4232788" y="1712410"/>
            <a:ext cx="370544" cy="13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 flipV="1">
            <a:off x="3082414" y="2309972"/>
            <a:ext cx="1692835" cy="20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flipV="1">
            <a:off x="4380271" y="2945741"/>
            <a:ext cx="225361" cy="186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مستطيل 15"/>
          <p:cNvSpPr/>
          <p:nvPr/>
        </p:nvSpPr>
        <p:spPr>
          <a:xfrm>
            <a:off x="1371600" y="451125"/>
            <a:ext cx="75511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. بيان موجهه غير متناظر ولكنة ليس بيان لا تناظري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قوس 22"/>
          <p:cNvSpPr/>
          <p:nvPr/>
        </p:nvSpPr>
        <p:spPr>
          <a:xfrm rot="10480418">
            <a:off x="3078499" y="1331779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8" name="قوس 27"/>
          <p:cNvSpPr/>
          <p:nvPr/>
        </p:nvSpPr>
        <p:spPr>
          <a:xfrm rot="21355621">
            <a:off x="2980178" y="1720153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2" name="رابط مستقيم 31"/>
          <p:cNvCxnSpPr/>
          <p:nvPr/>
        </p:nvCxnSpPr>
        <p:spPr>
          <a:xfrm>
            <a:off x="4173793" y="2330245"/>
            <a:ext cx="1474839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قوس 33"/>
          <p:cNvSpPr/>
          <p:nvPr/>
        </p:nvSpPr>
        <p:spPr>
          <a:xfrm rot="10501539">
            <a:off x="4258368" y="4413104"/>
            <a:ext cx="2688671" cy="1629510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5" name="قوس 34"/>
          <p:cNvSpPr/>
          <p:nvPr/>
        </p:nvSpPr>
        <p:spPr>
          <a:xfrm rot="1764277">
            <a:off x="3903242" y="3880967"/>
            <a:ext cx="3157725" cy="1709032"/>
          </a:xfrm>
          <a:prstGeom prst="arc">
            <a:avLst>
              <a:gd name="adj1" fmla="val 11689607"/>
              <a:gd name="adj2" fmla="val 0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8" name="رابط مستقيم 37"/>
          <p:cNvCxnSpPr/>
          <p:nvPr/>
        </p:nvCxnSpPr>
        <p:spPr>
          <a:xfrm>
            <a:off x="4395022" y="3716595"/>
            <a:ext cx="2536721" cy="17108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 rot="16200000" flipH="1">
            <a:off x="5548721" y="4029637"/>
            <a:ext cx="68231" cy="26683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 rot="5400000">
            <a:off x="3524864" y="4468763"/>
            <a:ext cx="1607577" cy="13273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مستطيل 49"/>
          <p:cNvSpPr/>
          <p:nvPr/>
        </p:nvSpPr>
        <p:spPr>
          <a:xfrm>
            <a:off x="7950206" y="1666256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</a:t>
            </a:r>
            <a:r>
              <a:rPr lang="ar-IQ" sz="2400" b="1" dirty="0" smtClean="0"/>
              <a:t> :-</a:t>
            </a:r>
            <a:endParaRPr lang="ar-IQ" sz="2400" b="1" dirty="0"/>
          </a:p>
        </p:txBody>
      </p:sp>
      <p:sp>
        <p:nvSpPr>
          <p:cNvPr id="51" name="مستطيل 50"/>
          <p:cNvSpPr/>
          <p:nvPr/>
        </p:nvSpPr>
        <p:spPr>
          <a:xfrm>
            <a:off x="7595419" y="3356558"/>
            <a:ext cx="13421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: B</a:t>
            </a:r>
            <a:r>
              <a:rPr lang="ar-IQ" sz="2400" b="1" dirty="0" smtClean="0"/>
              <a:t>-</a:t>
            </a:r>
            <a:br>
              <a:rPr lang="ar-IQ" sz="2400" b="1" dirty="0" smtClean="0"/>
            </a:br>
            <a:endParaRPr lang="ar-IQ" sz="2400" b="1" dirty="0"/>
          </a:p>
        </p:txBody>
      </p:sp>
      <p:sp>
        <p:nvSpPr>
          <p:cNvPr id="52" name="شكل بيضاوي 51"/>
          <p:cNvSpPr/>
          <p:nvPr/>
        </p:nvSpPr>
        <p:spPr>
          <a:xfrm>
            <a:off x="1917288" y="2182761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5742039" y="2158181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3092245" y="1278194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3628103" y="1843550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072581" y="3013587"/>
            <a:ext cx="1002891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5632409" y="2271251"/>
            <a:ext cx="163707" cy="1769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8" name="شكل بيضاوي 57"/>
          <p:cNvSpPr/>
          <p:nvPr/>
        </p:nvSpPr>
        <p:spPr>
          <a:xfrm>
            <a:off x="2967867" y="2276166"/>
            <a:ext cx="163707" cy="17698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5" name="شكل بيضاوي 64"/>
          <p:cNvSpPr/>
          <p:nvPr/>
        </p:nvSpPr>
        <p:spPr>
          <a:xfrm>
            <a:off x="3731343" y="3495369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6892414" y="5240595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500285" y="5225846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4999705" y="3878827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3574027" y="4444182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6115666" y="3564194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5132440" y="4778479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2" name="شكل بيضاوي 71"/>
          <p:cNvSpPr/>
          <p:nvPr/>
        </p:nvSpPr>
        <p:spPr>
          <a:xfrm>
            <a:off x="4173795" y="5943601"/>
            <a:ext cx="72267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9" name="رابط كسهم مستقيم 38"/>
          <p:cNvCxnSpPr/>
          <p:nvPr/>
        </p:nvCxnSpPr>
        <p:spPr>
          <a:xfrm rot="5400000" flipH="1" flipV="1">
            <a:off x="3980229" y="4623154"/>
            <a:ext cx="688102" cy="355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سهم لأعلى 3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إلى اليمين 3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770" decel="100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770" decel="100000"/>
                                        <p:tgtEl>
                                          <p:spTgt spid="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2" dur="77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9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 animBg="1"/>
      <p:bldP spid="28" grpId="0" animBg="1"/>
      <p:bldP spid="34" grpId="0" animBg="1"/>
      <p:bldP spid="35" grpId="0" animBg="1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350774" y="30364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متمم البيان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  <a:t>complement of </a:t>
            </a:r>
            <a:br>
              <a:rPr lang="en-US" sz="2400" b="1" dirty="0" smtClean="0">
                <a:solidFill>
                  <a:srgbClr val="002060"/>
                </a:solidFill>
                <a:latin typeface="Arial" pitchFamily="34" charset="0"/>
              </a:rPr>
            </a:br>
            <a:endParaRPr lang="ar-IQ" sz="2400" b="1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50723" y="1277713"/>
            <a:ext cx="8568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e=(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بيانانا ( موجهاً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موجهه ) خالي من اللفات وعدد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متمم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والذي يرمز له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بـ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بيان جزئي من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رؤوس البيان بحيث يتكون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الرؤوس وكل حافة غير موجودة في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[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يقصد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بها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جميع الرؤوس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42452" y="3200766"/>
            <a:ext cx="84803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g = 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graph (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g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undirect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) and have not any loop with n vertices then complete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ment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graph  g  where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asigne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by g1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k P n2 the number of vertices which is contain of n  vertices and each edge not exist in g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1467440" y="1655494"/>
            <a:ext cx="171451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755629" y="2086426"/>
            <a:ext cx="85725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6632637" y="1802979"/>
            <a:ext cx="1214446" cy="92869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5872632" y="3683406"/>
            <a:ext cx="1714512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6015508" y="3683406"/>
            <a:ext cx="178595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مستطيل 14"/>
          <p:cNvSpPr/>
          <p:nvPr/>
        </p:nvSpPr>
        <p:spPr>
          <a:xfrm>
            <a:off x="235974" y="2299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sz="2400" b="1" dirty="0" smtClean="0"/>
              <a:t>Ex: find G of G</a:t>
            </a:r>
            <a:br>
              <a:rPr lang="en-US" sz="2400" b="1" dirty="0" smtClean="0"/>
            </a:b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284082" y="1253302"/>
            <a:ext cx="10432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1.G = </a:t>
            </a:r>
            <a:endParaRPr lang="ar-IQ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766915" y="159282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111910" y="23892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6331973" y="13617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7910052" y="963561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7644580" y="239415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0" name="شكل بيضاوي 29"/>
          <p:cNvSpPr/>
          <p:nvPr/>
        </p:nvSpPr>
        <p:spPr>
          <a:xfrm>
            <a:off x="1759974" y="122903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3116825" y="189271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2" name="شكل بيضاوي 31"/>
          <p:cNvSpPr/>
          <p:nvPr/>
        </p:nvSpPr>
        <p:spPr>
          <a:xfrm>
            <a:off x="8008374" y="1578077"/>
            <a:ext cx="132735" cy="14748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8" name="مستطيل 37"/>
          <p:cNvSpPr/>
          <p:nvPr/>
        </p:nvSpPr>
        <p:spPr>
          <a:xfrm>
            <a:off x="324465" y="3244334"/>
            <a:ext cx="7964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smtClean="0"/>
              <a:t>2.G= </a:t>
            </a:r>
            <a:endParaRPr lang="ar-IQ" sz="2000" b="1" dirty="0"/>
          </a:p>
        </p:txBody>
      </p:sp>
      <p:sp>
        <p:nvSpPr>
          <p:cNvPr id="39" name="شكل بيضاوي 38"/>
          <p:cNvSpPr/>
          <p:nvPr/>
        </p:nvSpPr>
        <p:spPr>
          <a:xfrm>
            <a:off x="6572865" y="231058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41" name="رابط مستقيم 40"/>
          <p:cNvCxnSpPr/>
          <p:nvPr/>
        </p:nvCxnSpPr>
        <p:spPr>
          <a:xfrm>
            <a:off x="1710813" y="3687097"/>
            <a:ext cx="1725561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 rot="5400000">
            <a:off x="2861980" y="4218040"/>
            <a:ext cx="1134832" cy="450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رابط مستقيم 44"/>
          <p:cNvCxnSpPr/>
          <p:nvPr/>
        </p:nvCxnSpPr>
        <p:spPr>
          <a:xfrm rot="16200000" flipH="1">
            <a:off x="1142999" y="4240162"/>
            <a:ext cx="117004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>
            <a:off x="1730477" y="4812892"/>
            <a:ext cx="1710813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شكل بيضاوي 49"/>
          <p:cNvSpPr/>
          <p:nvPr/>
        </p:nvSpPr>
        <p:spPr>
          <a:xfrm>
            <a:off x="1037303" y="47686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1" name="شكل بيضاوي 50"/>
          <p:cNvSpPr/>
          <p:nvPr/>
        </p:nvSpPr>
        <p:spPr>
          <a:xfrm>
            <a:off x="3401960" y="471456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2" name="شكل بيضاوي 51"/>
          <p:cNvSpPr/>
          <p:nvPr/>
        </p:nvSpPr>
        <p:spPr>
          <a:xfrm>
            <a:off x="3392129" y="3406878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1170038" y="3367549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4" name="شكل بيضاوي 53"/>
          <p:cNvSpPr/>
          <p:nvPr/>
        </p:nvSpPr>
        <p:spPr>
          <a:xfrm>
            <a:off x="1042220" y="406564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5" name="شكل بيضاوي 54"/>
          <p:cNvSpPr/>
          <p:nvPr/>
        </p:nvSpPr>
        <p:spPr>
          <a:xfrm>
            <a:off x="2133598" y="328397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6" name="شكل بيضاوي 55"/>
          <p:cNvSpPr/>
          <p:nvPr/>
        </p:nvSpPr>
        <p:spPr>
          <a:xfrm>
            <a:off x="3406877" y="410005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7" name="شكل بيضاوي 56"/>
          <p:cNvSpPr/>
          <p:nvPr/>
        </p:nvSpPr>
        <p:spPr>
          <a:xfrm>
            <a:off x="2285999" y="48374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8" name="شكل بيضاوي 57"/>
          <p:cNvSpPr/>
          <p:nvPr/>
        </p:nvSpPr>
        <p:spPr>
          <a:xfrm>
            <a:off x="5392994" y="335771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5422490" y="4626078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7329947" y="461624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7688826" y="3574027"/>
            <a:ext cx="58993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6612193" y="4635911"/>
            <a:ext cx="79149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6730179" y="3574027"/>
            <a:ext cx="732503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234813" y="14650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8" name="شكل بيضاوي 77"/>
          <p:cNvSpPr/>
          <p:nvPr/>
        </p:nvSpPr>
        <p:spPr>
          <a:xfrm>
            <a:off x="7570838" y="532908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88" name="رابط مستقيم 87"/>
          <p:cNvCxnSpPr/>
          <p:nvPr/>
        </p:nvCxnSpPr>
        <p:spPr>
          <a:xfrm>
            <a:off x="4805516" y="224667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رابط مستقيم 88"/>
          <p:cNvCxnSpPr/>
          <p:nvPr/>
        </p:nvCxnSpPr>
        <p:spPr>
          <a:xfrm>
            <a:off x="1433051" y="186812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شكل بيضاوي 89"/>
          <p:cNvSpPr/>
          <p:nvPr/>
        </p:nvSpPr>
        <p:spPr>
          <a:xfrm>
            <a:off x="4483510" y="235974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92" name="شكل بيضاوي 91"/>
          <p:cNvSpPr/>
          <p:nvPr/>
        </p:nvSpPr>
        <p:spPr>
          <a:xfrm>
            <a:off x="4272116" y="4080388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cxnSp>
        <p:nvCxnSpPr>
          <p:cNvPr id="93" name="رابط مستقيم 92"/>
          <p:cNvCxnSpPr/>
          <p:nvPr/>
        </p:nvCxnSpPr>
        <p:spPr>
          <a:xfrm>
            <a:off x="4599039" y="3986980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سهم إلى اليسار 4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" name="سهم إلى اليمين 4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770" decel="100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770" decel="100000"/>
                                        <p:tgtEl>
                                          <p:spTgt spid="5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7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9" dur="77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770" decel="100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9" dur="770" decel="100000"/>
                                        <p:tgtEl>
                                          <p:spTgt spid="5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3" dur="77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770" decel="100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770" decel="100000"/>
                                        <p:tgtEl>
                                          <p:spTgt spid="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5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770" decel="100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9" dur="770" decel="100000"/>
                                        <p:tgtEl>
                                          <p:spTgt spid="5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1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3" dur="77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2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7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9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1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7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9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1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9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3" grpId="0"/>
      <p:bldP spid="24" grpId="0"/>
      <p:bldP spid="26" grpId="0"/>
      <p:bldP spid="28" grpId="0"/>
      <p:bldP spid="30" grpId="0"/>
      <p:bldP spid="31" grpId="0"/>
      <p:bldP spid="32" grpId="0" animBg="1"/>
      <p:bldP spid="3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5" grpId="0"/>
      <p:bldP spid="78" grpId="0"/>
      <p:bldP spid="90" grpId="0"/>
      <p:bldP spid="9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رابط مستقيم 15"/>
          <p:cNvCxnSpPr/>
          <p:nvPr/>
        </p:nvCxnSpPr>
        <p:spPr>
          <a:xfrm rot="5400000">
            <a:off x="1773928" y="2066631"/>
            <a:ext cx="1285884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رابط مستقيم 17"/>
          <p:cNvCxnSpPr/>
          <p:nvPr/>
        </p:nvCxnSpPr>
        <p:spPr>
          <a:xfrm>
            <a:off x="2416870" y="1423689"/>
            <a:ext cx="157163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6200000" flipH="1">
            <a:off x="2416870" y="1423689"/>
            <a:ext cx="1071570" cy="10715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شكل بيضاوي 21"/>
          <p:cNvSpPr/>
          <p:nvPr/>
        </p:nvSpPr>
        <p:spPr>
          <a:xfrm>
            <a:off x="3760839" y="11503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1720645" y="116020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2399072" y="24728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4" name="مستطيل 63"/>
          <p:cNvSpPr/>
          <p:nvPr/>
        </p:nvSpPr>
        <p:spPr>
          <a:xfrm>
            <a:off x="294968" y="1616247"/>
            <a:ext cx="107663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3.G</a:t>
            </a:r>
            <a:r>
              <a:rPr lang="en-US" sz="2000" dirty="0" smtClean="0"/>
              <a:t>= 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66" name="شكل بيضاوي 65"/>
          <p:cNvSpPr/>
          <p:nvPr/>
        </p:nvSpPr>
        <p:spPr>
          <a:xfrm>
            <a:off x="3441291" y="2290915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1617406" y="1941872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2797277" y="1676399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2984091" y="105205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71" name="رابط مستقيم 70"/>
          <p:cNvCxnSpPr/>
          <p:nvPr/>
        </p:nvCxnSpPr>
        <p:spPr>
          <a:xfrm rot="10800000" flipV="1">
            <a:off x="6223820" y="1342101"/>
            <a:ext cx="1740310" cy="10176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رابط مستقيم 72"/>
          <p:cNvCxnSpPr/>
          <p:nvPr/>
        </p:nvCxnSpPr>
        <p:spPr>
          <a:xfrm rot="16200000" flipH="1">
            <a:off x="7484806" y="1821423"/>
            <a:ext cx="973395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رابط مستقيم 76"/>
          <p:cNvCxnSpPr/>
          <p:nvPr/>
        </p:nvCxnSpPr>
        <p:spPr>
          <a:xfrm rot="10800000" flipV="1">
            <a:off x="6268066" y="2330243"/>
            <a:ext cx="1710813" cy="147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شكل بيضاوي 77"/>
          <p:cNvSpPr/>
          <p:nvPr/>
        </p:nvSpPr>
        <p:spPr>
          <a:xfrm>
            <a:off x="7851058" y="1111044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79" name="شكل بيضاوي 78"/>
          <p:cNvSpPr/>
          <p:nvPr/>
        </p:nvSpPr>
        <p:spPr>
          <a:xfrm>
            <a:off x="7457768" y="236957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0" name="شكل بيضاوي 79"/>
          <p:cNvSpPr/>
          <p:nvPr/>
        </p:nvSpPr>
        <p:spPr>
          <a:xfrm>
            <a:off x="5456904" y="2168013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2" name="شكل بيضاوي 81"/>
          <p:cNvSpPr/>
          <p:nvPr/>
        </p:nvSpPr>
        <p:spPr>
          <a:xfrm>
            <a:off x="6518789" y="14600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83" name="شكل بيضاوي 82"/>
          <p:cNvSpPr/>
          <p:nvPr/>
        </p:nvSpPr>
        <p:spPr>
          <a:xfrm>
            <a:off x="7801898" y="1681316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84" name="شكل بيضاوي 83"/>
          <p:cNvSpPr/>
          <p:nvPr/>
        </p:nvSpPr>
        <p:spPr>
          <a:xfrm>
            <a:off x="6695769" y="2374490"/>
            <a:ext cx="81116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87" name="رابط مستقيم 86"/>
          <p:cNvCxnSpPr/>
          <p:nvPr/>
        </p:nvCxnSpPr>
        <p:spPr>
          <a:xfrm>
            <a:off x="4977581" y="1622321"/>
            <a:ext cx="162232" cy="132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1" name="شكل بيضاوي 90"/>
          <p:cNvSpPr/>
          <p:nvPr/>
        </p:nvSpPr>
        <p:spPr>
          <a:xfrm>
            <a:off x="4576917" y="1774722"/>
            <a:ext cx="855406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G=</a:t>
            </a:r>
            <a:endParaRPr lang="ar-IQ" sz="2400" b="1" dirty="0">
              <a:solidFill>
                <a:schemeClr val="tx1"/>
              </a:solidFill>
            </a:endParaRPr>
          </a:p>
        </p:txBody>
      </p:sp>
      <p:sp>
        <p:nvSpPr>
          <p:cNvPr id="26" name="سهم لأعلى 2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سهم إلى اليمين 2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5" grpId="0"/>
      <p:bldP spid="29" grpId="0"/>
      <p:bldP spid="66" grpId="0"/>
      <p:bldP spid="67" grpId="0"/>
      <p:bldP spid="68" grpId="0"/>
      <p:bldP spid="69" grpId="0"/>
      <p:bldP spid="78" grpId="0"/>
      <p:bldP spid="79" grpId="0"/>
      <p:bldP spid="80" grpId="0"/>
      <p:bldP spid="82" grpId="0"/>
      <p:bldP spid="83" grpId="0"/>
      <p:bldP spid="84" grpId="0"/>
      <p:bldP spid="91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336026" y="2446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المركبة     </a:t>
            </a:r>
            <a:r>
              <a:rPr lang="en-US" sz="2400" b="1" dirty="0" smtClean="0">
                <a:solidFill>
                  <a:srgbClr val="002060"/>
                </a:solidFill>
              </a:rPr>
              <a:t>component  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1135624" y="991052"/>
            <a:ext cx="76986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يقال للبيان الجزئي الغير متصل من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مركبة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71949" y="2117693"/>
            <a:ext cx="80526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2 (V,E) be graph then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subgraph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in connect graph is component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321275" y="291410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تعريف ثاني للمركبة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486697" y="3498278"/>
            <a:ext cx="84655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الجزئي الغير متصل المحتوي فعليا في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مركب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878809" y="4424204"/>
            <a:ext cx="48734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ملاحظة 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بيان غير متصل يسمى مركبة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سهم لأعلى 1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داسي 2"/>
          <p:cNvSpPr/>
          <p:nvPr/>
        </p:nvSpPr>
        <p:spPr>
          <a:xfrm rot="19281651">
            <a:off x="2433374" y="3515529"/>
            <a:ext cx="1391480" cy="1175606"/>
          </a:xfrm>
          <a:prstGeom prst="hexagon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عين 3"/>
          <p:cNvSpPr/>
          <p:nvPr/>
        </p:nvSpPr>
        <p:spPr>
          <a:xfrm>
            <a:off x="6284662" y="3354804"/>
            <a:ext cx="1340254" cy="1349932"/>
          </a:xfrm>
          <a:prstGeom prst="diamon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مستطيل 10"/>
          <p:cNvSpPr/>
          <p:nvPr/>
        </p:nvSpPr>
        <p:spPr>
          <a:xfrm>
            <a:off x="4336026" y="40688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     </a:t>
            </a:r>
            <a:r>
              <a:rPr lang="en-US" sz="2400" b="1" dirty="0" smtClean="0">
                <a:solidFill>
                  <a:srgbClr val="002060"/>
                </a:solidFill>
              </a:rPr>
              <a:t>cycle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899652" y="1468764"/>
            <a:ext cx="80231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للبيان المتصل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منتظم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دارة ويرمز له بالرمز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3451124" y="343637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2423652" y="311682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812027" y="4788310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3628104" y="4070555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1951704" y="4414684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1823885" y="3696929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6833420" y="3190567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6867833" y="4537588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7388944" y="3893576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61820" y="3883743"/>
            <a:ext cx="766916" cy="324464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سهم لأعلى 22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رابط مستقيم 6"/>
          <p:cNvCxnSpPr/>
          <p:nvPr/>
        </p:nvCxnSpPr>
        <p:spPr>
          <a:xfrm rot="5400000">
            <a:off x="4075147" y="3341418"/>
            <a:ext cx="1000132" cy="10001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6200000" flipH="1">
            <a:off x="3896552" y="4520145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4432337" y="5055930"/>
            <a:ext cx="582115" cy="445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V="1">
            <a:off x="4970207" y="4984493"/>
            <a:ext cx="605138" cy="5166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5396750" y="4448707"/>
            <a:ext cx="714380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 rot="16200000" flipV="1">
            <a:off x="5039560" y="3377137"/>
            <a:ext cx="928694" cy="8572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 rot="5400000">
            <a:off x="4542504" y="3819833"/>
            <a:ext cx="988144" cy="442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0800000" flipV="1">
            <a:off x="5029201" y="4280302"/>
            <a:ext cx="910515" cy="7047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rot="16200000" flipH="1">
            <a:off x="4982870" y="4362520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5400000">
            <a:off x="4390395" y="4412988"/>
            <a:ext cx="714380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551986" y="221226"/>
            <a:ext cx="3179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العجلة    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    Wheel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</a:rPr>
              <a:t>    </a:t>
            </a:r>
            <a:endParaRPr kumimoji="0" lang="ar-IQ" sz="40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589935" y="1179871"/>
            <a:ext cx="82590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يقال للبيان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الذي يحتوي على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من الرؤوس حيث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≥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 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انه عجله </a:t>
            </a:r>
            <a:r>
              <a:rPr kumimoji="0" lang="ar-IQ" sz="2400" b="1" u="non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اذا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كان مكون من داره 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r>
              <a:rPr kumimoji="0" lang="ar-IQ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مع رأس متجاور مع كل الرؤوس</a:t>
            </a:r>
            <a:r>
              <a:rPr kumimoji="0" lang="en-US" sz="2400" b="1" u="non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CN-1</a:t>
            </a:r>
            <a:endParaRPr kumimoji="0" lang="en-US" sz="2400" b="1" u="non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1327355" y="2206184"/>
            <a:ext cx="7433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ويرمز للعجلة بالرمز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حيث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= عدد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952569" y="5088194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680156" y="56535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3357717" y="416887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5825614" y="412954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417575" y="5019367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4803059" y="3062748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881717" y="3996813"/>
            <a:ext cx="678425" cy="32446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34" name="رابط مستقيم 33"/>
          <p:cNvCxnSpPr/>
          <p:nvPr/>
        </p:nvCxnSpPr>
        <p:spPr>
          <a:xfrm rot="10800000" flipV="1">
            <a:off x="4060724" y="4350774"/>
            <a:ext cx="938980" cy="49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 rot="5400000">
            <a:off x="4436809" y="4918587"/>
            <a:ext cx="1145457" cy="1966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سهم لأعلى 26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رابط مستقيم 9"/>
          <p:cNvCxnSpPr/>
          <p:nvPr/>
        </p:nvCxnSpPr>
        <p:spPr>
          <a:xfrm>
            <a:off x="3000364" y="3714752"/>
            <a:ext cx="221457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5400000">
            <a:off x="4608513" y="4321181"/>
            <a:ext cx="1214446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0800000" flipV="1">
            <a:off x="3643306" y="3714752"/>
            <a:ext cx="1571636" cy="114300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مستطيل 12"/>
          <p:cNvSpPr/>
          <p:nvPr/>
        </p:nvSpPr>
        <p:spPr>
          <a:xfrm>
            <a:off x="4114800" y="22989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النجمة    </a:t>
            </a:r>
            <a:r>
              <a:rPr lang="en-US" sz="2400" b="1" dirty="0" smtClean="0">
                <a:solidFill>
                  <a:srgbClr val="002060"/>
                </a:solidFill>
              </a:rPr>
              <a:t>stars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60440" y="787794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وليكنى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V(G)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للشكل المتكون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وجميع حافات الواقعة عليه بالنجمة المعرفة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221226" y="2008690"/>
            <a:ext cx="83770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let G = ( V , E ) be graph , vi    V ( G )    we say the graph of the vertex vi and every edges on it by stars define by vertex vi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5147187" y="348061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2310581" y="349045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736259" y="3986981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5098026" y="4213123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554362" y="33183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e1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102078" y="4827639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965290" y="4994787"/>
            <a:ext cx="884903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62987" y="899652"/>
            <a:ext cx="218729" cy="364548"/>
          </a:xfrm>
          <a:prstGeom prst="rect">
            <a:avLst/>
          </a:prstGeom>
          <a:noFill/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3272" y="2256504"/>
            <a:ext cx="218729" cy="364548"/>
          </a:xfrm>
          <a:prstGeom prst="rect">
            <a:avLst/>
          </a:prstGeom>
          <a:noFill/>
        </p:spPr>
      </p:pic>
      <p:sp>
        <p:nvSpPr>
          <p:cNvPr id="20" name="سهم لأعلى 19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36026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مسار      </a:t>
            </a:r>
            <a:r>
              <a:rPr lang="en-US" sz="2400" b="1" dirty="0" smtClean="0">
                <a:solidFill>
                  <a:srgbClr val="002060"/>
                </a:solidFill>
              </a:rPr>
              <a:t>(path) trajectory   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047135" y="914765"/>
            <a:ext cx="781664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المسار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متتابعة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منتهيه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خاليه من الرؤوس والحافات حيث يسمى الرأس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رأس الابتداء ويسمى الرأس الثاني رأس الانتهاء بحيث يكون نهاية الحافة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هي بداية الحافة الثانية ونهاية الحافة الثالثة هي بداية الحافة الثالثة وهكذا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53315" y="2757637"/>
            <a:ext cx="58032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 = v e1 , v1 e2 , ……………v en+1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654710" y="3695770"/>
            <a:ext cx="60910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ملاحظه :-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يجوز في المسار تكرار الرؤوس والحافات</a:t>
            </a:r>
            <a:endParaRPr lang="ar-IQ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63677" y="4397929"/>
            <a:ext cx="81411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1. عند كتابة المسار يجوز كتابة على شكل متتابعة للحافات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89935" y="5008377"/>
            <a:ext cx="7226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when we write the path we can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weite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. Of edges only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سهم إلى اليسار 9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>
            <a:off x="3424368" y="4029075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 rot="5400000">
            <a:off x="2875936" y="4498260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flipV="1">
            <a:off x="3412394" y="3386134"/>
            <a:ext cx="785818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>
            <a:off x="2483700" y="3457572"/>
            <a:ext cx="100013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مستطيل 6"/>
          <p:cNvSpPr/>
          <p:nvPr/>
        </p:nvSpPr>
        <p:spPr>
          <a:xfrm>
            <a:off x="1209368" y="209386"/>
            <a:ext cx="759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2. في البيان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التافهه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المسار متتابعة للرؤوس فقط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516194" y="840347"/>
            <a:ext cx="73539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 null graph the path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seq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only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93175" y="1274490"/>
            <a:ext cx="80378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3. كل حافتين متتاليتين في المسار تكونان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متجاوتين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ولكن العكس غير صحيح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هناك متتابعة في الحافات المتتالية المتجاورة ليس من الضروري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تكون مسار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2954594" y="3456043"/>
            <a:ext cx="1061885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رابط مستقيم 15"/>
          <p:cNvCxnSpPr/>
          <p:nvPr/>
        </p:nvCxnSpPr>
        <p:spPr>
          <a:xfrm>
            <a:off x="2042936" y="4004494"/>
            <a:ext cx="1354110" cy="119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شكل بيضاوي 16"/>
          <p:cNvSpPr/>
          <p:nvPr/>
        </p:nvSpPr>
        <p:spPr>
          <a:xfrm>
            <a:off x="4630993" y="39820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4134463" y="3057832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3062748" y="250230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2035277" y="306766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1273277" y="3854245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885768" y="5053780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V6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3687096" y="3524864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308555" y="4075471"/>
            <a:ext cx="644014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V7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3873909" y="4109883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6" name="شكل بيضاوي 25"/>
          <p:cNvSpPr/>
          <p:nvPr/>
        </p:nvSpPr>
        <p:spPr>
          <a:xfrm>
            <a:off x="2536723" y="3303638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2615380" y="447367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2074605" y="3623187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3215148" y="3008669"/>
            <a:ext cx="870155" cy="41295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5161935" y="4232476"/>
            <a:ext cx="36310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 smtClean="0"/>
              <a:t>wo</a:t>
            </a:r>
            <a:r>
              <a:rPr lang="en-US" sz="2000" b="1" dirty="0" smtClean="0"/>
              <a:t>(v1e1,v7e2,v2e2,v7e3,v7e4</a:t>
            </a:r>
            <a:endParaRPr lang="ar-IQ" sz="2000" b="1" dirty="0"/>
          </a:p>
        </p:txBody>
      </p:sp>
      <p:sp>
        <p:nvSpPr>
          <p:cNvPr id="31" name="مستطيل 30"/>
          <p:cNvSpPr/>
          <p:nvPr/>
        </p:nvSpPr>
        <p:spPr>
          <a:xfrm>
            <a:off x="4881717" y="4807663"/>
            <a:ext cx="38861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ليس مسار ولكنه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e1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يجاور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5029200" y="5486088"/>
            <a:ext cx="37499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(v1,e1,v7,e2,v7,e3,v7,e4 ) </a:t>
            </a:r>
            <a:endParaRPr lang="ar-IQ" sz="2000" b="1" dirty="0"/>
          </a:p>
        </p:txBody>
      </p:sp>
      <p:sp>
        <p:nvSpPr>
          <p:cNvPr id="33" name="سهم إلى اليسار 3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" name="سهم إلى اليمين 33">
            <a:hlinkClick r:id="rId3" action="ppaction://hlinksldjump"/>
          </p:cNvPr>
          <p:cNvSpPr/>
          <p:nvPr/>
        </p:nvSpPr>
        <p:spPr>
          <a:xfrm>
            <a:off x="7392186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9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57" name="Rectangle 1"/>
          <p:cNvSpPr>
            <a:spLocks noChangeArrowheads="1"/>
          </p:cNvSpPr>
          <p:nvPr/>
        </p:nvSpPr>
        <p:spPr bwMode="auto">
          <a:xfrm>
            <a:off x="280219" y="1165123"/>
            <a:ext cx="7521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 graph is the non – empty set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consis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339213" y="1755058"/>
            <a:ext cx="688749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1- vertices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whichis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set of vertices of G and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sigin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by V(G)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71947" y="2684207"/>
            <a:ext cx="8185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2-set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edyes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: contain of order or not order  pairs of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elment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of V and sign by E (G)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693175" y="3598607"/>
            <a:ext cx="8229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هو مجموعة غير خالية يتكون من الرؤوس وهي مجموعة رؤوس البيانات 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V(G) 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870156" y="4660491"/>
            <a:ext cx="80526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مجموعة الحافات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edges 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ويتكون من مجموعة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الازواج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المرتبة </a:t>
            </a:r>
            <a:r>
              <a:rPr kumimoji="0" lang="ar-IQ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او</a:t>
            </a:r>
            <a:r>
              <a:rPr kumimoji="0" 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الغير المرتبة من الرؤوس ويرمز له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سهم إلى اليمين 8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70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57" grpId="0"/>
      <p:bldP spid="70658" grpId="0"/>
      <p:bldP spid="70659" grpId="0"/>
      <p:bldP spid="70660" grpId="0"/>
      <p:bldP spid="70661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شكل بيضاوي 4"/>
          <p:cNvSpPr/>
          <p:nvPr/>
        </p:nvSpPr>
        <p:spPr>
          <a:xfrm>
            <a:off x="3001743" y="4152142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710813" y="4601497"/>
            <a:ext cx="1401097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16200000" flipV="1">
            <a:off x="1187244" y="5110314"/>
            <a:ext cx="1106134" cy="295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مستطيل 36"/>
          <p:cNvSpPr/>
          <p:nvPr/>
        </p:nvSpPr>
        <p:spPr>
          <a:xfrm>
            <a:off x="4262284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المسار  </a:t>
            </a:r>
            <a:r>
              <a:rPr lang="en-US" sz="2400" b="1" dirty="0" smtClean="0">
                <a:solidFill>
                  <a:srgbClr val="002060"/>
                </a:solidFill>
              </a:rPr>
              <a:t> length of path   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4144297" y="1032076"/>
            <a:ext cx="44978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المسار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967705" y="1032075"/>
            <a:ext cx="50348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number of edge in path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7040489" y="1739998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 ملاحظة:-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1430593" y="2324171"/>
            <a:ext cx="74921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تعريف المسار لا يشترط عدم تكرار الحافات والرؤوس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مستطيل 42"/>
          <p:cNvSpPr/>
          <p:nvPr/>
        </p:nvSpPr>
        <p:spPr>
          <a:xfrm>
            <a:off x="4188541" y="2869859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  </a:t>
            </a:r>
            <a:r>
              <a:rPr lang="en-US" sz="2400" b="1" dirty="0" err="1" smtClean="0">
                <a:solidFill>
                  <a:srgbClr val="002060"/>
                </a:solidFill>
              </a:rPr>
              <a:t>trivil</a:t>
            </a:r>
            <a:r>
              <a:rPr lang="en-US" sz="2400" b="1" dirty="0" smtClean="0">
                <a:solidFill>
                  <a:srgbClr val="002060"/>
                </a:solidFill>
              </a:rPr>
              <a:t> path   </a:t>
            </a:r>
            <a:r>
              <a:rPr lang="ar-IQ" sz="2400" b="1" dirty="0" smtClean="0">
                <a:solidFill>
                  <a:srgbClr val="002060"/>
                </a:solidFill>
              </a:rPr>
              <a:t/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678425" y="3433521"/>
            <a:ext cx="820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 الذي لا يحتوي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حافة ويمر بدون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ويمر خلال رأس واحد 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عقده ( لفه ) بدون حافة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رابط مستقيم 54"/>
          <p:cNvCxnSpPr/>
          <p:nvPr/>
        </p:nvCxnSpPr>
        <p:spPr>
          <a:xfrm rot="5400000" flipH="1" flipV="1">
            <a:off x="2558846" y="5129986"/>
            <a:ext cx="1096302" cy="98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 flipV="1">
            <a:off x="1761338" y="5668297"/>
            <a:ext cx="1355488" cy="156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شكل بيضاوي 58"/>
          <p:cNvSpPr/>
          <p:nvPr/>
        </p:nvSpPr>
        <p:spPr>
          <a:xfrm>
            <a:off x="1202439" y="4181638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0" name="شكل بيضاوي 59"/>
          <p:cNvSpPr/>
          <p:nvPr/>
        </p:nvSpPr>
        <p:spPr>
          <a:xfrm>
            <a:off x="3080400" y="5395923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شكل بيضاوي 60"/>
          <p:cNvSpPr/>
          <p:nvPr/>
        </p:nvSpPr>
        <p:spPr>
          <a:xfrm>
            <a:off x="1197525" y="5504079"/>
            <a:ext cx="582116" cy="56734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5" name="شكل بيضاوي 64"/>
          <p:cNvSpPr/>
          <p:nvPr/>
        </p:nvSpPr>
        <p:spPr>
          <a:xfrm>
            <a:off x="1209368" y="4218038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2954594" y="4208207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052916" y="5456903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1170039" y="5594556"/>
            <a:ext cx="678426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69" name="مستطيل 68"/>
          <p:cNvSpPr/>
          <p:nvPr/>
        </p:nvSpPr>
        <p:spPr>
          <a:xfrm>
            <a:off x="4719484" y="4379961"/>
            <a:ext cx="3695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v1 to v1 &amp; v2 &amp;v3 to v3</a:t>
            </a:r>
            <a:endParaRPr lang="ar-IQ" sz="2400" b="1" dirty="0"/>
          </a:p>
        </p:txBody>
      </p:sp>
      <p:sp>
        <p:nvSpPr>
          <p:cNvPr id="70" name="مستطيل 69"/>
          <p:cNvSpPr/>
          <p:nvPr/>
        </p:nvSpPr>
        <p:spPr>
          <a:xfrm>
            <a:off x="5279922" y="4910901"/>
            <a:ext cx="3242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v4 to  v4  is trivial path</a:t>
            </a:r>
            <a:endParaRPr lang="ar-IQ" sz="2400" b="1" dirty="0"/>
          </a:p>
        </p:txBody>
      </p:sp>
      <p:sp>
        <p:nvSpPr>
          <p:cNvPr id="23" name="سهم إلى اليسار 2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سهم إلى اليمين 23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9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8" grpId="0"/>
      <p:bldP spid="40" grpId="0"/>
      <p:bldP spid="41" grpId="0"/>
      <p:bldP spid="43" grpId="0"/>
      <p:bldP spid="44" grpId="0"/>
      <p:bldP spid="59" grpId="0" animBg="1"/>
      <p:bldP spid="60" grpId="0" animBg="1"/>
      <p:bldP spid="61" grpId="0" animBg="1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3"/>
          <p:cNvSpPr/>
          <p:nvPr/>
        </p:nvSpPr>
        <p:spPr>
          <a:xfrm>
            <a:off x="2810941" y="1384491"/>
            <a:ext cx="357190" cy="12858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شكل بيضاوي 2"/>
          <p:cNvSpPr/>
          <p:nvPr/>
        </p:nvSpPr>
        <p:spPr>
          <a:xfrm>
            <a:off x="810677" y="1741681"/>
            <a:ext cx="428628" cy="5715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3" idx="6"/>
            <a:endCxn id="4" idx="0"/>
          </p:cNvCxnSpPr>
          <p:nvPr/>
        </p:nvCxnSpPr>
        <p:spPr>
          <a:xfrm flipV="1">
            <a:off x="1239305" y="1384491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3" idx="6"/>
            <a:endCxn id="4" idx="4"/>
          </p:cNvCxnSpPr>
          <p:nvPr/>
        </p:nvCxnSpPr>
        <p:spPr>
          <a:xfrm>
            <a:off x="1239305" y="2027433"/>
            <a:ext cx="1750231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4" idx="0"/>
          </p:cNvCxnSpPr>
          <p:nvPr/>
        </p:nvCxnSpPr>
        <p:spPr>
          <a:xfrm rot="5400000" flipH="1" flipV="1">
            <a:off x="3865445" y="438732"/>
            <a:ext cx="69850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4" idx="4"/>
          </p:cNvCxnSpPr>
          <p:nvPr/>
        </p:nvCxnSpPr>
        <p:spPr>
          <a:xfrm rot="16200000" flipH="1">
            <a:off x="3900370" y="1759540"/>
            <a:ext cx="1588" cy="182166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5400000" flipH="1" flipV="1">
            <a:off x="4133338" y="1990920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>
            <a:off x="1643042" y="5429264"/>
            <a:ext cx="928694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/>
          <p:nvPr/>
        </p:nvCxnSpPr>
        <p:spPr>
          <a:xfrm flipV="1">
            <a:off x="2571736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>
            <a:off x="3214678" y="5357826"/>
            <a:ext cx="642942" cy="5715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مستقيم 31"/>
          <p:cNvCxnSpPr/>
          <p:nvPr/>
        </p:nvCxnSpPr>
        <p:spPr>
          <a:xfrm flipV="1">
            <a:off x="3857620" y="5429264"/>
            <a:ext cx="714380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مستطيل 13"/>
          <p:cNvSpPr/>
          <p:nvPr/>
        </p:nvSpPr>
        <p:spPr>
          <a:xfrm>
            <a:off x="5427406" y="427392"/>
            <a:ext cx="34338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P1= (v1 ,e1,v2,e2,v3)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6015078" y="1091070"/>
            <a:ext cx="28634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p2 = (v1,v4,v3) </a:t>
            </a:r>
            <a:endParaRPr lang="ar-IQ" sz="2400" b="1" dirty="0"/>
          </a:p>
        </p:txBody>
      </p:sp>
      <p:sp>
        <p:nvSpPr>
          <p:cNvPr id="17" name="مستطيل 16"/>
          <p:cNvSpPr/>
          <p:nvPr/>
        </p:nvSpPr>
        <p:spPr>
          <a:xfrm>
            <a:off x="5979857" y="1828489"/>
            <a:ext cx="2647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p3= (v1,v5,v4,v3)</a:t>
            </a:r>
            <a:endParaRPr lang="ar-IQ" sz="2400" b="1" dirty="0"/>
          </a:p>
        </p:txBody>
      </p:sp>
      <p:sp>
        <p:nvSpPr>
          <p:cNvPr id="18" name="مستطيل 17"/>
          <p:cNvSpPr/>
          <p:nvPr/>
        </p:nvSpPr>
        <p:spPr>
          <a:xfrm>
            <a:off x="5798519" y="2447921"/>
            <a:ext cx="30852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/>
              <a:t>p4=v1,v4,v5,v5,v4,v3 </a:t>
            </a:r>
            <a:endParaRPr lang="ar-IQ" sz="2400" b="1" dirty="0"/>
          </a:p>
        </p:txBody>
      </p:sp>
      <p:sp>
        <p:nvSpPr>
          <p:cNvPr id="19" name="شكل بيضاوي 18"/>
          <p:cNvSpPr/>
          <p:nvPr/>
        </p:nvSpPr>
        <p:spPr>
          <a:xfrm>
            <a:off x="2492478" y="9881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4350774" y="88490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4468762" y="2772696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2551471" y="27579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958646" y="218276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3495368" y="95864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4601496" y="1710813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3613355" y="2816941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9" name="شكل بيضاوي 28"/>
          <p:cNvSpPr/>
          <p:nvPr/>
        </p:nvSpPr>
        <p:spPr>
          <a:xfrm>
            <a:off x="1681316" y="249247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1" name="شكل بيضاوي 30"/>
          <p:cNvSpPr/>
          <p:nvPr/>
        </p:nvSpPr>
        <p:spPr>
          <a:xfrm>
            <a:off x="191729" y="1902542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1519084" y="1312607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4" name="شكل بيضاوي 33"/>
          <p:cNvSpPr/>
          <p:nvPr/>
        </p:nvSpPr>
        <p:spPr>
          <a:xfrm>
            <a:off x="2993922" y="1784555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2079522" y="1843548"/>
            <a:ext cx="796413" cy="30971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4188542" y="320907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</a:p>
          <a:p>
            <a:r>
              <a:rPr lang="ar-IQ" sz="2400" b="1" dirty="0" smtClean="0">
                <a:solidFill>
                  <a:srgbClr val="002060"/>
                </a:solidFill>
              </a:rPr>
              <a:t>المسار المفتوح    </a:t>
            </a:r>
            <a:r>
              <a:rPr lang="en-US" sz="2400" b="1" dirty="0" smtClean="0">
                <a:solidFill>
                  <a:srgbClr val="002060"/>
                </a:solidFill>
              </a:rPr>
              <a:t>open path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1076632" y="4167718"/>
            <a:ext cx="76986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المسار الذي يكون فيه رأس الابتداء لا يساوي رأس الانتهاء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4424516" y="5058697"/>
            <a:ext cx="855406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سهم إلى اليسار 3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" name="سهم إلى اليمين 3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8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0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77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770" decel="100000"/>
                                        <p:tgtEl>
                                          <p:spTgt spid="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4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77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770" decel="100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770" decel="100000"/>
                                        <p:tgtEl>
                                          <p:spTgt spid="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8" dur="77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animBg="1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/>
      <p:bldP spid="29" grpId="0"/>
      <p:bldP spid="31" grpId="0"/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hlinkClick r:id="" action="ppaction://noaction" highlightClick="1">
              <a:snd r:embed="rId2" name="chimes.wav" builtIn="1"/>
            </a:hlinkClick>
          </p:cNvPr>
          <p:cNvCxnSpPr/>
          <p:nvPr/>
        </p:nvCxnSpPr>
        <p:spPr>
          <a:xfrm>
            <a:off x="2893896" y="3976996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4277032" y="27414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المغلق   </a:t>
            </a:r>
            <a:r>
              <a:rPr lang="en-US" sz="2400" b="1" dirty="0" smtClean="0">
                <a:solidFill>
                  <a:srgbClr val="002060"/>
                </a:solidFill>
              </a:rPr>
              <a:t>closed path  </a:t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87794" y="917310"/>
            <a:ext cx="69907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المسار الذي يكون فيه رأس الابتداء  =  رأس الانتهاء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294967" y="1468764"/>
            <a:ext cx="82148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path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wher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lnitlal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vertex equal the end vertex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19418" y="2108709"/>
            <a:ext cx="6270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Ex:- </a:t>
            </a:r>
            <a:endParaRPr lang="ar-IQ" sz="2000" b="1" dirty="0"/>
          </a:p>
        </p:txBody>
      </p:sp>
      <p:cxnSp>
        <p:nvCxnSpPr>
          <p:cNvPr id="18" name="رابط مستقيم 17"/>
          <p:cNvCxnSpPr/>
          <p:nvPr/>
        </p:nvCxnSpPr>
        <p:spPr>
          <a:xfrm rot="16200000" flipH="1">
            <a:off x="2020529" y="3097161"/>
            <a:ext cx="884903" cy="8849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/>
          <p:nvPr/>
        </p:nvCxnSpPr>
        <p:spPr>
          <a:xfrm rot="10800000" flipV="1">
            <a:off x="1991033" y="3957487"/>
            <a:ext cx="919317" cy="8947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/>
          <p:nvPr/>
        </p:nvCxnSpPr>
        <p:spPr>
          <a:xfrm rot="5400000">
            <a:off x="1145458" y="3111908"/>
            <a:ext cx="875072" cy="8652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رابط مستقيم 25"/>
          <p:cNvCxnSpPr/>
          <p:nvPr/>
        </p:nvCxnSpPr>
        <p:spPr>
          <a:xfrm rot="16200000" flipH="1">
            <a:off x="1120877" y="3996814"/>
            <a:ext cx="934064" cy="84557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مستطيل 28"/>
          <p:cNvSpPr/>
          <p:nvPr/>
        </p:nvSpPr>
        <p:spPr>
          <a:xfrm>
            <a:off x="4203290" y="20734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المفتوح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           v1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4836609" y="3008359"/>
            <a:ext cx="39741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v1,e1,v2,e2,v3,e5,v4 )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4737562" y="3937508"/>
            <a:ext cx="4177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المسار المغلق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        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4174171" y="4601187"/>
            <a:ext cx="45752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w=(v2,e2,v3,e3,v5,e4,v1e1,v2)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383459" y="3731342"/>
            <a:ext cx="752167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1681316" y="275794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2610464" y="361335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4070556" y="3878825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1578078" y="4852220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شكل بيضاوي 22"/>
          <p:cNvSpPr/>
          <p:nvPr/>
        </p:nvSpPr>
        <p:spPr>
          <a:xfrm>
            <a:off x="1002890" y="3229898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شكل بيضاوي 23"/>
          <p:cNvSpPr/>
          <p:nvPr/>
        </p:nvSpPr>
        <p:spPr>
          <a:xfrm>
            <a:off x="2153264" y="3229897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5" name="شكل بيضاوي 24"/>
          <p:cNvSpPr/>
          <p:nvPr/>
        </p:nvSpPr>
        <p:spPr>
          <a:xfrm>
            <a:off x="2330245" y="421803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7" name="شكل بيضاوي 26"/>
          <p:cNvSpPr/>
          <p:nvPr/>
        </p:nvSpPr>
        <p:spPr>
          <a:xfrm>
            <a:off x="899651" y="4380271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8" name="شكل بيضاوي 27"/>
          <p:cNvSpPr/>
          <p:nvPr/>
        </p:nvSpPr>
        <p:spPr>
          <a:xfrm>
            <a:off x="3303639" y="3583859"/>
            <a:ext cx="766916" cy="36870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34" name="رابط كسهم مستقيم 33"/>
          <p:cNvCxnSpPr/>
          <p:nvPr/>
        </p:nvCxnSpPr>
        <p:spPr>
          <a:xfrm rot="10800000">
            <a:off x="5043950" y="2300748"/>
            <a:ext cx="486697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 rot="10800000">
            <a:off x="5397911" y="4144295"/>
            <a:ext cx="663676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سهم لأعلى 34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7" name="سهم إلى اليمين 36">
            <a:hlinkClick r:id="rId4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7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770" decel="100000"/>
                                        <p:tgtEl>
                                          <p:spTgt spid="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7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6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7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8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9" grpId="0"/>
      <p:bldP spid="30" grpId="0"/>
      <p:bldP spid="31" grpId="0"/>
      <p:bldP spid="15" grpId="0"/>
      <p:bldP spid="16" grpId="0"/>
      <p:bldP spid="17" grpId="0"/>
      <p:bldP spid="19" grpId="0"/>
      <p:bldP spid="22" grpId="0"/>
      <p:bldP spid="23" grpId="0"/>
      <p:bldP spid="24" grpId="0"/>
      <p:bldP spid="25" grpId="0"/>
      <p:bldP spid="27" grpId="0"/>
      <p:bldP spid="28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6776313" y="250411"/>
            <a:ext cx="20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الدروب  </a:t>
            </a:r>
            <a:r>
              <a:rPr lang="en-US" sz="2400" b="1" dirty="0" smtClean="0">
                <a:solidFill>
                  <a:srgbClr val="002060"/>
                </a:solidFill>
              </a:rPr>
              <a:t>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48929" y="887813"/>
            <a:ext cx="81263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درباً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 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هناك مسار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بحيث لا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تتكر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فيه الحافات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71949" y="1757967"/>
            <a:ext cx="8244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we say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chain from v1 to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in  g  if they exist path from v1 to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where the edge is not repeat .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321277" y="264863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:-</a:t>
            </a:r>
            <a:r>
              <a:rPr lang="en-US" sz="2400" b="1" dirty="0" smtClean="0">
                <a:solidFill>
                  <a:srgbClr val="002060"/>
                </a:solidFill>
              </a:rPr>
              <a:t/>
            </a:r>
            <a:br>
              <a:rPr lang="en-US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34180" y="3522010"/>
            <a:ext cx="82443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في الدرب لا يشترط اختلاف الرؤوس ولكن الحافات يجوز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تتكرر الحافات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الدرب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7167716" y="4438953"/>
            <a:ext cx="1545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:-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796413" y="4899374"/>
            <a:ext cx="80673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مسار لا تتكرر فيه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مره واحدة فقط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873048" y="4822722"/>
            <a:ext cx="1194616" cy="14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2462981" y="420329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مستطيل 11"/>
          <p:cNvSpPr/>
          <p:nvPr/>
        </p:nvSpPr>
        <p:spPr>
          <a:xfrm>
            <a:off x="4831414" y="397896"/>
            <a:ext cx="3941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3701846" y="1091070"/>
            <a:ext cx="51482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جميع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480784" y="1931727"/>
            <a:ext cx="65998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chain where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579696" y="2816632"/>
            <a:ext cx="11606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EX</a:t>
            </a:r>
            <a:endParaRPr lang="ar-IQ" sz="2400" b="1" dirty="0"/>
          </a:p>
        </p:txBody>
      </p:sp>
      <p:sp>
        <p:nvSpPr>
          <p:cNvPr id="16" name="مستطيل 15"/>
          <p:cNvSpPr/>
          <p:nvPr/>
        </p:nvSpPr>
        <p:spPr>
          <a:xfrm>
            <a:off x="4572000" y="2949366"/>
            <a:ext cx="4244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اوجد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v2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5324169" y="3657289"/>
            <a:ext cx="3316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/>
              <a:t>w=(v4,e3,v1,e1,v2) </a:t>
            </a:r>
            <a:endParaRPr lang="ar-IQ" sz="2400" b="1" dirty="0"/>
          </a:p>
        </p:txBody>
      </p:sp>
      <p:sp>
        <p:nvSpPr>
          <p:cNvPr id="18" name="مستطيل 17"/>
          <p:cNvSpPr/>
          <p:nvPr/>
        </p:nvSpPr>
        <p:spPr>
          <a:xfrm>
            <a:off x="5211219" y="4188231"/>
            <a:ext cx="3186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 v4,e3,v1,e1,v1,e3)</a:t>
            </a:r>
            <a:endParaRPr lang="ar-IQ" sz="2400" b="1" dirty="0"/>
          </a:p>
        </p:txBody>
      </p:sp>
      <p:sp>
        <p:nvSpPr>
          <p:cNvPr id="19" name="مستطيل 18"/>
          <p:cNvSpPr/>
          <p:nvPr/>
        </p:nvSpPr>
        <p:spPr>
          <a:xfrm>
            <a:off x="5782729" y="4851908"/>
            <a:ext cx="26917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5689849" y="5500838"/>
            <a:ext cx="2652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W=(v3,e2,v1,e4.v5</a:t>
            </a:r>
            <a:endParaRPr lang="ar-IQ" sz="2400" b="1" dirty="0"/>
          </a:p>
        </p:txBody>
      </p:sp>
      <p:sp>
        <p:nvSpPr>
          <p:cNvPr id="22" name="شكل بيضاوي 21"/>
          <p:cNvSpPr/>
          <p:nvPr/>
        </p:nvSpPr>
        <p:spPr>
          <a:xfrm>
            <a:off x="2315497" y="4291781"/>
            <a:ext cx="914400" cy="44245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cxnSp>
        <p:nvCxnSpPr>
          <p:cNvPr id="27" name="رابط مستقيم 26"/>
          <p:cNvCxnSpPr/>
          <p:nvPr/>
        </p:nvCxnSpPr>
        <p:spPr>
          <a:xfrm>
            <a:off x="1184786" y="4178711"/>
            <a:ext cx="1297859" cy="147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/>
          <p:nvPr/>
        </p:nvCxnSpPr>
        <p:spPr>
          <a:xfrm rot="5400000">
            <a:off x="1976284" y="3662515"/>
            <a:ext cx="1037303" cy="245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شكل بيضاوي 31"/>
          <p:cNvSpPr/>
          <p:nvPr/>
        </p:nvSpPr>
        <p:spPr>
          <a:xfrm>
            <a:off x="3628103" y="4026309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2182761" y="2816942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5" name="شكل بيضاوي 34"/>
          <p:cNvSpPr/>
          <p:nvPr/>
        </p:nvSpPr>
        <p:spPr>
          <a:xfrm>
            <a:off x="501445" y="4041058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6" name="شكل بيضاوي 35"/>
          <p:cNvSpPr/>
          <p:nvPr/>
        </p:nvSpPr>
        <p:spPr>
          <a:xfrm>
            <a:off x="2182762" y="544215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V5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2816942" y="3790335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1755058" y="3421626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1297858" y="435077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1784555" y="4896464"/>
            <a:ext cx="722671" cy="339213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4" name="سهم إلى اليسار 2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سهم إلى اليمين 24">
            <a:hlinkClick r:id="rId3" action="ppaction://hlinksldjump"/>
          </p:cNvPr>
          <p:cNvSpPr/>
          <p:nvPr/>
        </p:nvSpPr>
        <p:spPr>
          <a:xfrm>
            <a:off x="7572364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770" decel="100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770" decel="100000"/>
                                        <p:tgtEl>
                                          <p:spTgt spid="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4306529" y="28889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 : -</a:t>
            </a:r>
            <a:br>
              <a:rPr lang="ar-IQ" sz="2400" b="1" dirty="0" smtClean="0">
                <a:solidFill>
                  <a:srgbClr val="002060"/>
                </a:solidFill>
              </a:rPr>
            </a:b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448232" y="864079"/>
            <a:ext cx="63713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كل درب بسيط هو درب ولكن العكس غير صحيح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5691" y="1536742"/>
            <a:ext cx="83623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نستطيع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نكتب المسار بالحافات فقط ولكن نتقيد بالترتيب اللازم للحافات والرؤوس مبتدئين من رأس الابتداء ومنتهين بالرأس النهائي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5814010" y="2492166"/>
            <a:ext cx="2967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طول الدرب </a:t>
            </a:r>
            <a:r>
              <a:rPr lang="en-US" sz="2400" b="1" dirty="0" smtClean="0">
                <a:solidFill>
                  <a:srgbClr val="002060"/>
                </a:solidFill>
              </a:rPr>
              <a:t>length of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5014452" y="3067354"/>
            <a:ext cx="36456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عدد حافات الدرب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96414" y="3548287"/>
            <a:ext cx="7949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تعريف الدارة باستخدام الدرب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cycles by chain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1828800" y="4108725"/>
            <a:ext cx="6902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بسيط مغلق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closed simple chain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0439" y="4760875"/>
            <a:ext cx="82148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المسار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  </a:t>
            </a:r>
            <a:r>
              <a:rPr lang="en-US" sz="2400" b="1" dirty="0" smtClean="0"/>
              <a:t>      </a:t>
            </a:r>
            <a:r>
              <a:rPr lang="ar-IQ" sz="2400" b="1" dirty="0" smtClean="0"/>
              <a:t> </a:t>
            </a:r>
            <a:r>
              <a:rPr lang="ar-IQ" sz="2400" dirty="0" smtClean="0"/>
              <a:t>: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متتابعة متناوبة من رؤوس وحافات موجهه بالصيغة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w=( v1,e1 , e2,……………….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  <p:sp>
        <p:nvSpPr>
          <p:cNvPr id="12" name="سهم إلى اليسار 11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سهم إلى اليمين 12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/>
          <p:nvPr/>
        </p:nvSpPr>
        <p:spPr>
          <a:xfrm>
            <a:off x="4989735" y="235663"/>
            <a:ext cx="3882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</a:rPr>
              <a:t>direct chain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678425" y="923073"/>
            <a:ext cx="81706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هو مسار موجهه 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مختلفة بشرط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يكون رأس الابتداء ورأس الانتهاء مختلفين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12954" y="1905451"/>
            <a:ext cx="83475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direct path where every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eges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are different and the condition is the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linitial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 vertex  =    terminal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vert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2860970" y="2890373"/>
            <a:ext cx="6034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الموجهه</a:t>
            </a:r>
            <a:r>
              <a:rPr lang="ar-IQ" sz="2400" b="1" dirty="0" smtClean="0">
                <a:solidFill>
                  <a:srgbClr val="002060"/>
                </a:solidFill>
              </a:rPr>
              <a:t> البسيط </a:t>
            </a:r>
            <a:r>
              <a:rPr lang="en-US" sz="2400" b="1" dirty="0" smtClean="0">
                <a:solidFill>
                  <a:srgbClr val="002060"/>
                </a:solidFill>
              </a:rPr>
              <a:t>simple direct chain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3524865" y="3672037"/>
            <a:ext cx="5139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هو درب موجهه كافة رؤوسه مختلفة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45690" y="4320966"/>
            <a:ext cx="65768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 direct chain every vertex are different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لأعلى 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سهم إلى اليمين 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2" grpId="0"/>
      <p:bldP spid="23" grpId="0"/>
      <p:bldP spid="2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شكل بيضاوي 2"/>
          <p:cNvSpPr/>
          <p:nvPr/>
        </p:nvSpPr>
        <p:spPr>
          <a:xfrm>
            <a:off x="2388299" y="2251417"/>
            <a:ext cx="2500330" cy="221457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2703547" y="2650549"/>
            <a:ext cx="1928826" cy="135732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رابط كسهم مستقيم 6"/>
          <p:cNvCxnSpPr/>
          <p:nvPr/>
        </p:nvCxnSpPr>
        <p:spPr>
          <a:xfrm rot="10800000" flipV="1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>
            <a:off x="2703547" y="2650549"/>
            <a:ext cx="1928826" cy="13573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>
            <a:stCxn id="4" idx="2"/>
          </p:cNvCxnSpPr>
          <p:nvPr/>
        </p:nvCxnSpPr>
        <p:spPr>
          <a:xfrm rot="5400000">
            <a:off x="3542944" y="3882855"/>
            <a:ext cx="1588" cy="2500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5400000">
            <a:off x="2524952" y="332921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0800000">
            <a:off x="3417927" y="2650549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>
            <a:endCxn id="4" idx="3"/>
          </p:cNvCxnSpPr>
          <p:nvPr/>
        </p:nvCxnSpPr>
        <p:spPr>
          <a:xfrm rot="5400000">
            <a:off x="4543076" y="3239912"/>
            <a:ext cx="178595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rot="10800000" flipV="1">
            <a:off x="3132175" y="3436367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rot="10800000">
            <a:off x="3203613" y="3007739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كسهم مستقيم 28"/>
          <p:cNvCxnSpPr/>
          <p:nvPr/>
        </p:nvCxnSpPr>
        <p:spPr>
          <a:xfrm rot="10800000" flipV="1">
            <a:off x="3616908" y="4454013"/>
            <a:ext cx="173428" cy="17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رابط كسهم مستقيم 31"/>
          <p:cNvCxnSpPr/>
          <p:nvPr/>
        </p:nvCxnSpPr>
        <p:spPr>
          <a:xfrm rot="16200000" flipV="1">
            <a:off x="2215925" y="3507805"/>
            <a:ext cx="35719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رابط كسهم مستقيم 34"/>
          <p:cNvCxnSpPr/>
          <p:nvPr/>
        </p:nvCxnSpPr>
        <p:spPr>
          <a:xfrm flipV="1">
            <a:off x="3060737" y="2221921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رابط كسهم مستقيم 38"/>
          <p:cNvCxnSpPr/>
          <p:nvPr/>
        </p:nvCxnSpPr>
        <p:spPr>
          <a:xfrm rot="5400000" flipH="1" flipV="1">
            <a:off x="4693444" y="3447665"/>
            <a:ext cx="398213" cy="511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شكل بيضاوي 30"/>
          <p:cNvSpPr/>
          <p:nvPr/>
        </p:nvSpPr>
        <p:spPr>
          <a:xfrm>
            <a:off x="1858297" y="249247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3" name="شكل بيضاوي 32"/>
          <p:cNvSpPr/>
          <p:nvPr/>
        </p:nvSpPr>
        <p:spPr>
          <a:xfrm>
            <a:off x="4527756" y="238923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37" name="شكل بيضاوي 36"/>
          <p:cNvSpPr/>
          <p:nvPr/>
        </p:nvSpPr>
        <p:spPr>
          <a:xfrm>
            <a:off x="4513006" y="3878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1828800" y="39525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3274142" y="2241755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3923072" y="3038168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59" name="شكل بيضاوي 58"/>
          <p:cNvSpPr/>
          <p:nvPr/>
        </p:nvSpPr>
        <p:spPr>
          <a:xfrm>
            <a:off x="3293806" y="3972232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0" name="شكل بيضاوي 59"/>
          <p:cNvSpPr/>
          <p:nvPr/>
        </p:nvSpPr>
        <p:spPr>
          <a:xfrm>
            <a:off x="2423651" y="3116826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1" name="شكل بيضاوي 60"/>
          <p:cNvSpPr/>
          <p:nvPr/>
        </p:nvSpPr>
        <p:spPr>
          <a:xfrm>
            <a:off x="3057832" y="1789471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984954" y="3116826"/>
            <a:ext cx="75216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3102077" y="4572000"/>
            <a:ext cx="943897" cy="3441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1538749" y="3293807"/>
            <a:ext cx="732504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3426542" y="2718620"/>
            <a:ext cx="943897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3421627" y="3500285"/>
            <a:ext cx="914400" cy="44245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67" name="مستطيل 66"/>
          <p:cNvSpPr/>
          <p:nvPr/>
        </p:nvSpPr>
        <p:spPr>
          <a:xfrm>
            <a:off x="7014837" y="4114489"/>
            <a:ext cx="16273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ملاحظة:-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8" name="مستطيل 67"/>
          <p:cNvSpPr/>
          <p:nvPr/>
        </p:nvSpPr>
        <p:spPr>
          <a:xfrm>
            <a:off x="501446" y="4878862"/>
            <a:ext cx="799362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تشمل المسارات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والدارات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والدروب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كمتتابعات للحافات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الموجهه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فقط وبدون ذكر الرؤوس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3798488" y="368398"/>
            <a:ext cx="5082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الدارة الغير بسيطة </a:t>
            </a:r>
            <a:r>
              <a:rPr lang="en-US" sz="2400" b="1" dirty="0" smtClean="0">
                <a:solidFill>
                  <a:srgbClr val="002060"/>
                </a:solidFill>
              </a:rPr>
              <a:t>not simple cycle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1887794" y="1064793"/>
            <a:ext cx="70644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هي اتحاد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دارتين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توجد بين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اثنين منها حافة مشتركة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سهم إلى اليسار 33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5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770" decel="100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770" decel="100000"/>
                                        <p:tgtEl>
                                          <p:spTgt spid="6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77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770" decel="100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770" decel="100000"/>
                                        <p:tgtEl>
                                          <p:spTgt spid="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1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77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770" decel="100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770" decel="100000"/>
                                        <p:tgtEl>
                                          <p:spTgt spid="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2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4" dur="77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770" decel="100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770" decel="100000"/>
                                        <p:tgtEl>
                                          <p:spTgt spid="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77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770" decel="100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770" decel="100000"/>
                                        <p:tgtEl>
                                          <p:spTgt spid="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4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6" dur="77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770" decel="10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770" decel="100000"/>
                                        <p:tgtEl>
                                          <p:spTgt spid="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3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77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31" grpId="0"/>
      <p:bldP spid="33" grpId="0"/>
      <p:bldP spid="37" grpId="0"/>
      <p:bldP spid="41" grpId="0"/>
      <p:bldP spid="42" grpId="0"/>
      <p:bldP spid="43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3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مستطيل 33"/>
          <p:cNvSpPr/>
          <p:nvPr/>
        </p:nvSpPr>
        <p:spPr>
          <a:xfrm>
            <a:off x="4540606" y="412643"/>
            <a:ext cx="4382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D(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بياناً موجهه كما في الشكل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رابط كسهم مستقيم 39"/>
          <p:cNvCxnSpPr/>
          <p:nvPr/>
        </p:nvCxnSpPr>
        <p:spPr>
          <a:xfrm>
            <a:off x="3078670" y="2238875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شكل حر 43"/>
          <p:cNvSpPr/>
          <p:nvPr/>
        </p:nvSpPr>
        <p:spPr>
          <a:xfrm>
            <a:off x="2227007" y="1578077"/>
            <a:ext cx="307379" cy="631295"/>
          </a:xfrm>
          <a:custGeom>
            <a:avLst/>
            <a:gdLst>
              <a:gd name="connsiteX0" fmla="*/ 14287 w 285750"/>
              <a:gd name="connsiteY0" fmla="*/ 0 h 485775"/>
              <a:gd name="connsiteX1" fmla="*/ 285750 w 285750"/>
              <a:gd name="connsiteY1" fmla="*/ 228600 h 485775"/>
              <a:gd name="connsiteX2" fmla="*/ 14287 w 285750"/>
              <a:gd name="connsiteY2" fmla="*/ 471487 h 485775"/>
              <a:gd name="connsiteX3" fmla="*/ 14287 w 285750"/>
              <a:gd name="connsiteY3" fmla="*/ 471487 h 485775"/>
              <a:gd name="connsiteX4" fmla="*/ 0 w 285750"/>
              <a:gd name="connsiteY4" fmla="*/ 4857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750" h="485775">
                <a:moveTo>
                  <a:pt x="14287" y="0"/>
                </a:moveTo>
                <a:cubicBezTo>
                  <a:pt x="150018" y="75009"/>
                  <a:pt x="285750" y="150019"/>
                  <a:pt x="285750" y="228600"/>
                </a:cubicBezTo>
                <a:cubicBezTo>
                  <a:pt x="285750" y="307181"/>
                  <a:pt x="14287" y="471487"/>
                  <a:pt x="14287" y="471487"/>
                </a:cubicBezTo>
                <a:lnTo>
                  <a:pt x="14287" y="471487"/>
                </a:lnTo>
                <a:lnTo>
                  <a:pt x="0" y="485775"/>
                </a:ln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cxnSp>
        <p:nvCxnSpPr>
          <p:cNvPr id="45" name="رابط مستقيم 44"/>
          <p:cNvCxnSpPr>
            <a:endCxn id="44" idx="4"/>
          </p:cNvCxnSpPr>
          <p:nvPr/>
        </p:nvCxnSpPr>
        <p:spPr>
          <a:xfrm flipV="1">
            <a:off x="603932" y="2209372"/>
            <a:ext cx="1623075" cy="259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رابط كسهم مستقيم 46"/>
          <p:cNvCxnSpPr/>
          <p:nvPr/>
        </p:nvCxnSpPr>
        <p:spPr>
          <a:xfrm>
            <a:off x="1460089" y="2610465"/>
            <a:ext cx="276951" cy="1501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رابط كسهم مستقيم 47"/>
          <p:cNvCxnSpPr/>
          <p:nvPr/>
        </p:nvCxnSpPr>
        <p:spPr>
          <a:xfrm>
            <a:off x="1386347" y="2212259"/>
            <a:ext cx="353168" cy="71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رابط كسهم مستقيم 48"/>
          <p:cNvCxnSpPr/>
          <p:nvPr/>
        </p:nvCxnSpPr>
        <p:spPr>
          <a:xfrm rot="16200000" flipV="1">
            <a:off x="2101106" y="1938873"/>
            <a:ext cx="288628" cy="221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رابط كسهم مستقيم 50"/>
          <p:cNvCxnSpPr/>
          <p:nvPr/>
        </p:nvCxnSpPr>
        <p:spPr>
          <a:xfrm>
            <a:off x="3194354" y="2745853"/>
            <a:ext cx="285752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رابط كسهم مستقيم 51"/>
          <p:cNvCxnSpPr/>
          <p:nvPr/>
        </p:nvCxnSpPr>
        <p:spPr>
          <a:xfrm flipV="1">
            <a:off x="1342104" y="1807942"/>
            <a:ext cx="309201" cy="1683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رابط مستقيم 77"/>
          <p:cNvCxnSpPr/>
          <p:nvPr/>
        </p:nvCxnSpPr>
        <p:spPr>
          <a:xfrm>
            <a:off x="619430" y="2256503"/>
            <a:ext cx="1651820" cy="7226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رابط مستقيم 79"/>
          <p:cNvCxnSpPr/>
          <p:nvPr/>
        </p:nvCxnSpPr>
        <p:spPr>
          <a:xfrm flipV="1">
            <a:off x="604683" y="1578077"/>
            <a:ext cx="1622323" cy="6784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رابط مستقيم 81"/>
          <p:cNvCxnSpPr>
            <a:stCxn id="44" idx="4"/>
          </p:cNvCxnSpPr>
          <p:nvPr/>
        </p:nvCxnSpPr>
        <p:spPr>
          <a:xfrm>
            <a:off x="2227007" y="2209372"/>
            <a:ext cx="29498" cy="79929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0" name="رابط مستقيم 89"/>
          <p:cNvCxnSpPr/>
          <p:nvPr/>
        </p:nvCxnSpPr>
        <p:spPr>
          <a:xfrm>
            <a:off x="2168013" y="2241755"/>
            <a:ext cx="1715728" cy="196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رابط مستقيم 90"/>
          <p:cNvCxnSpPr/>
          <p:nvPr/>
        </p:nvCxnSpPr>
        <p:spPr>
          <a:xfrm rot="16200000" flipH="1">
            <a:off x="3448667" y="2667006"/>
            <a:ext cx="865243" cy="245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رابط مستقيم 92"/>
          <p:cNvCxnSpPr/>
          <p:nvPr/>
        </p:nvCxnSpPr>
        <p:spPr>
          <a:xfrm>
            <a:off x="2168013" y="2212258"/>
            <a:ext cx="1755058" cy="89965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رابط كسهم مستقيم 107"/>
          <p:cNvCxnSpPr/>
          <p:nvPr/>
        </p:nvCxnSpPr>
        <p:spPr>
          <a:xfrm rot="16200000" flipH="1">
            <a:off x="2414741" y="1670561"/>
            <a:ext cx="144846" cy="1368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0" name="مستطيل 109"/>
          <p:cNvSpPr/>
          <p:nvPr/>
        </p:nvSpPr>
        <p:spPr>
          <a:xfrm>
            <a:off x="5021145" y="1430282"/>
            <a:ext cx="3834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1-جد درب موجهه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مستطيل 110"/>
          <p:cNvSpPr/>
          <p:nvPr/>
        </p:nvSpPr>
        <p:spPr>
          <a:xfrm>
            <a:off x="4870141" y="2152953"/>
            <a:ext cx="39982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2-درب موجهه بسيط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v5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مستطيل 111"/>
          <p:cNvSpPr/>
          <p:nvPr/>
        </p:nvSpPr>
        <p:spPr>
          <a:xfrm>
            <a:off x="4624162" y="2654399"/>
            <a:ext cx="42691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3-دارة موجهه بسيطة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v3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مستطيل 112"/>
          <p:cNvSpPr/>
          <p:nvPr/>
        </p:nvSpPr>
        <p:spPr>
          <a:xfrm>
            <a:off x="4572000" y="3784261"/>
            <a:ext cx="42917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1-p:v1,e4,v3,e5,v4,e6,v5)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                                           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مستطيل 113"/>
          <p:cNvSpPr/>
          <p:nvPr/>
        </p:nvSpPr>
        <p:spPr>
          <a:xfrm>
            <a:off x="4781841" y="4453703"/>
            <a:ext cx="3447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2-p=(v1,e10,v4,e8,v3)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مستطيل 114"/>
          <p:cNvSpPr/>
          <p:nvPr/>
        </p:nvSpPr>
        <p:spPr>
          <a:xfrm>
            <a:off x="4776834" y="5117380"/>
            <a:ext cx="3427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3-p= (v1,e19,v4,e8,v3)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شكل بيضاوي 115"/>
          <p:cNvSpPr/>
          <p:nvPr/>
        </p:nvSpPr>
        <p:spPr>
          <a:xfrm>
            <a:off x="176981" y="1902542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7" name="شكل بيضاوي 116"/>
          <p:cNvSpPr/>
          <p:nvPr/>
        </p:nvSpPr>
        <p:spPr>
          <a:xfrm>
            <a:off x="1873045" y="303816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18" name="شكل بيضاوي 117"/>
          <p:cNvSpPr/>
          <p:nvPr/>
        </p:nvSpPr>
        <p:spPr>
          <a:xfrm>
            <a:off x="2109019" y="2330245"/>
            <a:ext cx="693174" cy="353962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0" name="شكل بيضاوي 119"/>
          <p:cNvSpPr/>
          <p:nvPr/>
        </p:nvSpPr>
        <p:spPr>
          <a:xfrm>
            <a:off x="3377381" y="314140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1" name="شكل بيضاوي 120"/>
          <p:cNvSpPr/>
          <p:nvPr/>
        </p:nvSpPr>
        <p:spPr>
          <a:xfrm>
            <a:off x="3451123" y="1784555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2" name="شكل بيضاوي 121"/>
          <p:cNvSpPr/>
          <p:nvPr/>
        </p:nvSpPr>
        <p:spPr>
          <a:xfrm>
            <a:off x="1961536" y="119462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4" name="شكل بيضاوي 123"/>
          <p:cNvSpPr/>
          <p:nvPr/>
        </p:nvSpPr>
        <p:spPr>
          <a:xfrm>
            <a:off x="707923" y="265470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5" name="شكل بيضاوي 124"/>
          <p:cNvSpPr/>
          <p:nvPr/>
        </p:nvSpPr>
        <p:spPr>
          <a:xfrm>
            <a:off x="1710811" y="2261420"/>
            <a:ext cx="61943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7" name="شكل بيضاوي 126"/>
          <p:cNvSpPr/>
          <p:nvPr/>
        </p:nvSpPr>
        <p:spPr>
          <a:xfrm>
            <a:off x="1268362" y="2286000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8" name="شكل بيضاوي 127"/>
          <p:cNvSpPr/>
          <p:nvPr/>
        </p:nvSpPr>
        <p:spPr>
          <a:xfrm>
            <a:off x="2644878" y="282185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29" name="شكل بيضاوي 128"/>
          <p:cNvSpPr/>
          <p:nvPr/>
        </p:nvSpPr>
        <p:spPr>
          <a:xfrm>
            <a:off x="3195484" y="2413819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0" name="شكل بيضاوي 129"/>
          <p:cNvSpPr/>
          <p:nvPr/>
        </p:nvSpPr>
        <p:spPr>
          <a:xfrm>
            <a:off x="2861187" y="1784554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e7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1" name="شكل بيضاوي 130"/>
          <p:cNvSpPr/>
          <p:nvPr/>
        </p:nvSpPr>
        <p:spPr>
          <a:xfrm>
            <a:off x="2438399" y="1627238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e8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2" name="شكل بيضاوي 131"/>
          <p:cNvSpPr/>
          <p:nvPr/>
        </p:nvSpPr>
        <p:spPr>
          <a:xfrm>
            <a:off x="1602658" y="1794387"/>
            <a:ext cx="693174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e9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33" name="شكل بيضاوي 132"/>
          <p:cNvSpPr/>
          <p:nvPr/>
        </p:nvSpPr>
        <p:spPr>
          <a:xfrm>
            <a:off x="899651" y="1327354"/>
            <a:ext cx="1002891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e10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 rot="5400000">
            <a:off x="1886779" y="1893726"/>
            <a:ext cx="670622" cy="196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رابط كسهم مستقيم 55"/>
          <p:cNvCxnSpPr/>
          <p:nvPr/>
        </p:nvCxnSpPr>
        <p:spPr>
          <a:xfrm rot="16200000" flipH="1">
            <a:off x="2116991" y="2676232"/>
            <a:ext cx="276545" cy="27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رابط كسهم مستقيم 56"/>
          <p:cNvCxnSpPr/>
          <p:nvPr/>
        </p:nvCxnSpPr>
        <p:spPr>
          <a:xfrm rot="5400000" flipH="1" flipV="1">
            <a:off x="3705680" y="2725762"/>
            <a:ext cx="352817" cy="65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سهم لأعلى 41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" name="سهم إلى اليمين 42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1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1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1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1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1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3"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770" decel="100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770" decel="100000"/>
                                        <p:tgtEl>
                                          <p:spTgt spid="1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1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3" dur="77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770" decel="100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770" decel="100000"/>
                                        <p:tgtEl>
                                          <p:spTgt spid="1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0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77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3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1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770" decel="100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770" decel="100000"/>
                                        <p:tgtEl>
                                          <p:spTgt spid="1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9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1" dur="77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770" decel="100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8" dur="770" decel="100000"/>
                                        <p:tgtEl>
                                          <p:spTgt spid="1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0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8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1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770" decel="100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7" dur="770" decel="100000"/>
                                        <p:tgtEl>
                                          <p:spTgt spid="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770" decel="100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6" dur="770" decel="100000"/>
                                        <p:tgtEl>
                                          <p:spTgt spid="1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8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0" dur="77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2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3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5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6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9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4" grpId="0" animBg="1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20" grpId="0"/>
      <p:bldP spid="121" grpId="0"/>
      <p:bldP spid="122" grpId="0"/>
      <p:bldP spid="124" grpId="0"/>
      <p:bldP spid="125" grpId="0"/>
      <p:bldP spid="127" grpId="0"/>
      <p:bldP spid="128" grpId="0"/>
      <p:bldP spid="129" grpId="0"/>
      <p:bldP spid="130" grpId="0"/>
      <p:bldP spid="131" grpId="0"/>
      <p:bldP spid="132" grpId="0"/>
      <p:bldP spid="13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رابط مستقيم 3"/>
          <p:cNvCxnSpPr/>
          <p:nvPr/>
        </p:nvCxnSpPr>
        <p:spPr>
          <a:xfrm rot="5400000">
            <a:off x="1199535" y="3837347"/>
            <a:ext cx="1285090" cy="7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رابط مستقيم 5"/>
          <p:cNvCxnSpPr/>
          <p:nvPr/>
        </p:nvCxnSpPr>
        <p:spPr>
          <a:xfrm>
            <a:off x="1841683" y="3194405"/>
            <a:ext cx="150019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>
            <a:off x="1871180" y="4482592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5400000">
            <a:off x="6198022" y="3822599"/>
            <a:ext cx="142876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0800000">
            <a:off x="5555080" y="4536979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 rot="5400000">
            <a:off x="5519361" y="3143938"/>
            <a:ext cx="1428760" cy="13573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مستطيل 8"/>
          <p:cNvSpPr/>
          <p:nvPr/>
        </p:nvSpPr>
        <p:spPr>
          <a:xfrm>
            <a:off x="6196561" y="309406"/>
            <a:ext cx="2688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الاتصال </a:t>
            </a:r>
            <a:r>
              <a:rPr lang="en-US" sz="2400" b="1" dirty="0" smtClean="0">
                <a:solidFill>
                  <a:srgbClr val="002060"/>
                </a:solidFill>
              </a:rPr>
              <a:t>connected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01445" y="976980"/>
            <a:ext cx="82001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لقد سبق وان عرفنا الاتصال وسوف نقدم تعريف الاتصال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بأستخدام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الدرب يقال 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انه متصل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واحد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الاقل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بين كل رأسين في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غير متصل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اختوى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على رأسين لا توجد بينهما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درب .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يقال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متصلين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من احدهما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الاخر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4881715" y="4483510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X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6725265" y="452775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7" name="شكل بيضاوي 16"/>
          <p:cNvSpPr/>
          <p:nvPr/>
        </p:nvSpPr>
        <p:spPr>
          <a:xfrm>
            <a:off x="6725264" y="2787445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U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8" name="شكل بيضاوي 17"/>
          <p:cNvSpPr/>
          <p:nvPr/>
        </p:nvSpPr>
        <p:spPr>
          <a:xfrm>
            <a:off x="3362632" y="2949677"/>
            <a:ext cx="648929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V1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9" name="شكل بيضاوي 18"/>
          <p:cNvSpPr/>
          <p:nvPr/>
        </p:nvSpPr>
        <p:spPr>
          <a:xfrm>
            <a:off x="1150374" y="2949677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V2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0" name="شكل بيضاوي 19"/>
          <p:cNvSpPr/>
          <p:nvPr/>
        </p:nvSpPr>
        <p:spPr>
          <a:xfrm>
            <a:off x="1165122" y="4365522"/>
            <a:ext cx="678425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V3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1" name="شكل بيضاوي 20"/>
          <p:cNvSpPr/>
          <p:nvPr/>
        </p:nvSpPr>
        <p:spPr>
          <a:xfrm>
            <a:off x="3170903" y="4380271"/>
            <a:ext cx="752168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22" name="شكل بيضاوي 21"/>
          <p:cNvSpPr/>
          <p:nvPr/>
        </p:nvSpPr>
        <p:spPr>
          <a:xfrm>
            <a:off x="3205316" y="4311445"/>
            <a:ext cx="644013" cy="39820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V4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5641778" y="5073135"/>
            <a:ext cx="13484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530942" y="4955147"/>
            <a:ext cx="38615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غير متصل لعدم وجود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v1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v4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سهم لأعلى 24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7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770" decel="100000"/>
                                        <p:tgtEl>
                                          <p:spTgt spid="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6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94968"/>
            <a:ext cx="8686800" cy="8382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Graph  G                                             </a:t>
            </a:r>
            <a:r>
              <a:rPr lang="ar-IQ" dirty="0" smtClean="0"/>
              <a:t>البيانات</a:t>
            </a:r>
            <a:r>
              <a:rPr lang="en-US" dirty="0" smtClean="0"/>
              <a:t>  </a:t>
            </a:r>
            <a:endParaRPr lang="ar-IQ" dirty="0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457200" y="1519084"/>
            <a:ext cx="40863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Ex: V(G) = [ v1 , v2 , v3 ]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516194" y="2197510"/>
            <a:ext cx="77134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= [ (V1,V2)] , [ v2 , v3 ] , [ v3 , v1]                       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604685" y="2816942"/>
            <a:ext cx="8093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Drawing the graph of the edges .                                     </a:t>
            </a:r>
            <a:endParaRPr kumimoji="0" lang="en-US" sz="40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رابط مستقيم 52"/>
          <p:cNvCxnSpPr/>
          <p:nvPr/>
        </p:nvCxnSpPr>
        <p:spPr>
          <a:xfrm>
            <a:off x="3583858" y="3878826"/>
            <a:ext cx="1769807" cy="11798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رابط مستقيم 53"/>
          <p:cNvCxnSpPr/>
          <p:nvPr/>
        </p:nvCxnSpPr>
        <p:spPr>
          <a:xfrm rot="10800000">
            <a:off x="3554363" y="5029201"/>
            <a:ext cx="1798835" cy="367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رابط مستقيم 54"/>
          <p:cNvCxnSpPr/>
          <p:nvPr/>
        </p:nvCxnSpPr>
        <p:spPr>
          <a:xfrm rot="5400000">
            <a:off x="3021432" y="4445002"/>
            <a:ext cx="1143351" cy="110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مستطيل 55"/>
          <p:cNvSpPr/>
          <p:nvPr/>
        </p:nvSpPr>
        <p:spPr>
          <a:xfrm>
            <a:off x="3051044" y="3701846"/>
            <a:ext cx="636054" cy="21022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7" name="مستطيل 56"/>
          <p:cNvSpPr/>
          <p:nvPr/>
        </p:nvSpPr>
        <p:spPr>
          <a:xfrm>
            <a:off x="2932589" y="4218743"/>
            <a:ext cx="566057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e1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8" name="مستطيل 57"/>
          <p:cNvSpPr/>
          <p:nvPr/>
        </p:nvSpPr>
        <p:spPr>
          <a:xfrm>
            <a:off x="3050340" y="4964120"/>
            <a:ext cx="609600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59" name="مستطيل 58"/>
          <p:cNvSpPr/>
          <p:nvPr/>
        </p:nvSpPr>
        <p:spPr>
          <a:xfrm>
            <a:off x="5339853" y="4921983"/>
            <a:ext cx="595086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v3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0" name="مستطيل 59"/>
          <p:cNvSpPr/>
          <p:nvPr/>
        </p:nvSpPr>
        <p:spPr>
          <a:xfrm>
            <a:off x="4596815" y="4134466"/>
            <a:ext cx="725714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e3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61" name="مستطيل 60"/>
          <p:cNvSpPr/>
          <p:nvPr/>
        </p:nvSpPr>
        <p:spPr>
          <a:xfrm>
            <a:off x="3940395" y="5255577"/>
            <a:ext cx="812800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e2</a:t>
            </a:r>
            <a:endParaRPr lang="ar-IQ" dirty="0">
              <a:solidFill>
                <a:srgbClr val="002060"/>
              </a:solidFill>
            </a:endParaRPr>
          </a:p>
        </p:txBody>
      </p:sp>
      <p:sp>
        <p:nvSpPr>
          <p:cNvPr id="15" name="سهم إلى اليسار 14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سهم إلى اليمين 15">
            <a:hlinkClick r:id="rId3" action="ppaction://hlinksldjump"/>
          </p:cNvPr>
          <p:cNvSpPr/>
          <p:nvPr/>
        </p:nvSpPr>
        <p:spPr>
          <a:xfrm>
            <a:off x="7347941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2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0662" grpId="0"/>
      <p:bldP spid="70663" grpId="0"/>
      <p:bldP spid="70664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2"/>
          <p:cNvSpPr/>
          <p:nvPr/>
        </p:nvSpPr>
        <p:spPr>
          <a:xfrm>
            <a:off x="176981" y="637090"/>
            <a:ext cx="87015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مبرهنة (1)</a:t>
            </a:r>
            <a:r>
              <a:rPr lang="ar-IQ" sz="2000" b="1" dirty="0" smtClean="0"/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محتويا على 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بدرجة فردية عندئذ يكون الرأسين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متصلان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53959" y="1601499"/>
            <a:ext cx="84655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if  g  be simple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raph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coutain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on two vertex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,of degree so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u,v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, is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counected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06477" y="2672367"/>
            <a:ext cx="87015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rgbClr val="002060"/>
                </a:solidFill>
              </a:rPr>
              <a:t>البرهان</a:t>
            </a:r>
            <a:r>
              <a:rPr lang="ar-IQ" sz="2400" dirty="0" smtClean="0">
                <a:solidFill>
                  <a:srgbClr val="002060"/>
                </a:solidFill>
              </a:rPr>
              <a:t>  :-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حسب مبرهنة التصافح [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بياناً 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رؤسه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فأن مجموع درجات جميع رؤوسه يساوي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]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09717" y="3799009"/>
            <a:ext cx="85688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ونتيجتها [ ليكن بيانا فأن عدد الرؤوس الفردية الدرجة يكون زوجي 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353961" y="4421660"/>
            <a:ext cx="8362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فأن كل بيان عدد رؤوسه الفردية يكون زوجي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الراسين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v,u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يقعان في مركبة واحدة [ بيان واحد] وبذلك يوجد درب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متصل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457199" y="321611"/>
            <a:ext cx="849507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مبرهنه</a:t>
            </a:r>
            <a:r>
              <a:rPr lang="ar-IQ" sz="2400" b="1" dirty="0" smtClean="0">
                <a:solidFill>
                  <a:srgbClr val="002060"/>
                </a:solidFill>
              </a:rPr>
              <a:t>(2)</a:t>
            </a:r>
            <a:r>
              <a:rPr lang="ar-IQ" sz="2400" dirty="0" smtClean="0">
                <a:solidFill>
                  <a:srgbClr val="002060"/>
                </a:solidFill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متصلا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جزئي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عندئذ يكون عدد المركبات البيان الجزئي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لا يزيد عن عدد رؤوسه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796413" y="1433503"/>
            <a:ext cx="81706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برتبه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فان عدد حافات لا يزيد على ½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n(n-1)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  ≤ ½ n(n-1)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609600" y="2587097"/>
            <a:ext cx="82984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مبرهنه</a:t>
            </a:r>
            <a:r>
              <a:rPr lang="ar-IQ" sz="2400" b="1" dirty="0" smtClean="0">
                <a:solidFill>
                  <a:srgbClr val="002060"/>
                </a:solidFill>
              </a:rPr>
              <a:t> (3)</a:t>
            </a:r>
            <a:r>
              <a:rPr lang="ar-IQ" sz="2000" b="1" dirty="0" smtClean="0"/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مركباته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عندئذ يكون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m≤ ½(n- k) (n-k+1 ) </a:t>
            </a:r>
            <a:endParaRPr lang="ar-IQ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11"/>
          <p:cNvSpPr/>
          <p:nvPr/>
        </p:nvSpPr>
        <p:spPr>
          <a:xfrm>
            <a:off x="530942" y="3896483"/>
            <a:ext cx="84213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  <a:latin typeface="Arial" pitchFamily="34" charset="0"/>
              </a:rPr>
              <a:t>مبرهنة (4)</a:t>
            </a:r>
            <a:r>
              <a:rPr lang="ar-IQ" sz="2000" b="1" dirty="0" smtClean="0"/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بسيطاً برتبة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ويمتلك 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½(n-1)(n-2)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الحافات فأنة بيان متصل </a:t>
            </a:r>
            <a:endParaRPr lang="ar-IQ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مين 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194620" y="569113"/>
            <a:ext cx="76839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u="sng" dirty="0" smtClean="0">
                <a:solidFill>
                  <a:srgbClr val="002060"/>
                </a:solidFill>
              </a:rPr>
              <a:t>البرهان :-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نفرض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منفصل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129549" y="1341793"/>
            <a:ext cx="43813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نفرض عدد مركباته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k≥ 2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42450" y="1979194"/>
            <a:ext cx="84803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وحسب مبرهنة (3) [ 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وعدد مركباته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عندئذ سيكون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648929" y="2956850"/>
            <a:ext cx="809686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نعوض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2= k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½(n-2) ( n-2+1)  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½ (n-2) (n-1)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m&gt; ½ (n-2) (n-1) ≥ ½ ( n-k) (n-k+1)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m&gt; ½(n-k) (n-k+1)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وهذا تناقض مع المبرهنة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[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بيانا بسيطا عدد رؤوسه (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وعدد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حافاته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) وعدد مركباته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) عندئذ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m≤1/2(n-k) (n-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  البيان المتصل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مين 8">
            <a:hlinkClick r:id="rId2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سهم لأعلى 10">
            <a:hlinkClick r:id="rId3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رابط مستقيم 5"/>
          <p:cNvCxnSpPr>
            <a:stCxn id="52" idx="0"/>
          </p:cNvCxnSpPr>
          <p:nvPr/>
        </p:nvCxnSpPr>
        <p:spPr>
          <a:xfrm rot="16200000" flipH="1">
            <a:off x="2695190" y="2463832"/>
            <a:ext cx="1148069" cy="20331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55" idx="0"/>
          </p:cNvCxnSpPr>
          <p:nvPr/>
        </p:nvCxnSpPr>
        <p:spPr>
          <a:xfrm rot="5400000" flipH="1" flipV="1">
            <a:off x="2535566" y="3545460"/>
            <a:ext cx="1239608" cy="22725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>
            <a:stCxn id="51" idx="0"/>
            <a:endCxn id="62" idx="2"/>
          </p:cNvCxnSpPr>
          <p:nvPr/>
        </p:nvCxnSpPr>
        <p:spPr>
          <a:xfrm rot="5400000" flipH="1" flipV="1">
            <a:off x="3094028" y="2945109"/>
            <a:ext cx="13314" cy="22445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 flipV="1">
            <a:off x="5840361" y="3908323"/>
            <a:ext cx="2020532" cy="5899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شكل حر 13"/>
          <p:cNvSpPr/>
          <p:nvPr/>
        </p:nvSpPr>
        <p:spPr>
          <a:xfrm rot="4955591">
            <a:off x="5863575" y="4069084"/>
            <a:ext cx="1069328" cy="837405"/>
          </a:xfrm>
          <a:custGeom>
            <a:avLst/>
            <a:gdLst>
              <a:gd name="connsiteX0" fmla="*/ 742950 w 742950"/>
              <a:gd name="connsiteY0" fmla="*/ 0 h 800100"/>
              <a:gd name="connsiteX1" fmla="*/ 200025 w 742950"/>
              <a:gd name="connsiteY1" fmla="*/ 242887 h 800100"/>
              <a:gd name="connsiteX2" fmla="*/ 0 w 74295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800100">
                <a:moveTo>
                  <a:pt x="742950" y="0"/>
                </a:moveTo>
                <a:cubicBezTo>
                  <a:pt x="533400" y="54768"/>
                  <a:pt x="323850" y="109537"/>
                  <a:pt x="200025" y="242887"/>
                </a:cubicBezTo>
                <a:cubicBezTo>
                  <a:pt x="76200" y="376237"/>
                  <a:pt x="38100" y="588168"/>
                  <a:pt x="0" y="8001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شكل حر 14"/>
          <p:cNvSpPr/>
          <p:nvPr/>
        </p:nvSpPr>
        <p:spPr>
          <a:xfrm rot="16200000">
            <a:off x="6837494" y="3936667"/>
            <a:ext cx="1095990" cy="1039299"/>
          </a:xfrm>
          <a:custGeom>
            <a:avLst/>
            <a:gdLst>
              <a:gd name="connsiteX0" fmla="*/ 0 w 742950"/>
              <a:gd name="connsiteY0" fmla="*/ 0 h 800100"/>
              <a:gd name="connsiteX1" fmla="*/ 542925 w 742950"/>
              <a:gd name="connsiteY1" fmla="*/ 214313 h 800100"/>
              <a:gd name="connsiteX2" fmla="*/ 742950 w 742950"/>
              <a:gd name="connsiteY2" fmla="*/ 800100 h 80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2950" h="800100">
                <a:moveTo>
                  <a:pt x="0" y="0"/>
                </a:moveTo>
                <a:cubicBezTo>
                  <a:pt x="209550" y="40481"/>
                  <a:pt x="419100" y="80963"/>
                  <a:pt x="542925" y="214313"/>
                </a:cubicBezTo>
                <a:cubicBezTo>
                  <a:pt x="666750" y="347663"/>
                  <a:pt x="704850" y="573881"/>
                  <a:pt x="742950" y="800100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مستطيل 15"/>
          <p:cNvSpPr/>
          <p:nvPr/>
        </p:nvSpPr>
        <p:spPr>
          <a:xfrm>
            <a:off x="5031579" y="265160"/>
            <a:ext cx="39244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مشكلة مدينة </a:t>
            </a:r>
            <a:r>
              <a:rPr lang="ar-IQ" sz="2400" b="1" dirty="0" err="1" smtClean="0">
                <a:solidFill>
                  <a:srgbClr val="002060"/>
                </a:solidFill>
              </a:rPr>
              <a:t>كونجيز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r>
              <a:rPr lang="ar-IQ" sz="2400" b="1" dirty="0" err="1" smtClean="0">
                <a:solidFill>
                  <a:srgbClr val="002060"/>
                </a:solidFill>
              </a:rPr>
              <a:t>بيرج</a:t>
            </a:r>
            <a:r>
              <a:rPr lang="ar-IQ" sz="2400" b="1" dirty="0" smtClean="0">
                <a:solidFill>
                  <a:srgbClr val="002060"/>
                </a:solidFill>
              </a:rPr>
              <a:t>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445342" y="976303"/>
            <a:ext cx="7462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نعود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مشكلة جسور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كونجيزبيرج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وكيف عالجها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1150374" y="1545726"/>
            <a:ext cx="7683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مثل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كل جزء من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اجزاء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المدينة برأس في البيان ومثل الجسور بالحافات البيان فيصبح البيان الممثل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لاجزاء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المدينة بالشكل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رابط مستقيم 21"/>
          <p:cNvCxnSpPr/>
          <p:nvPr/>
        </p:nvCxnSpPr>
        <p:spPr>
          <a:xfrm>
            <a:off x="6872749" y="2920180"/>
            <a:ext cx="1002891" cy="97339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6828506" y="3937817"/>
            <a:ext cx="1120879" cy="10028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rot="16200000" flipH="1">
            <a:off x="5862485" y="3974689"/>
            <a:ext cx="1037302" cy="102255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رابط مستقيم 29"/>
          <p:cNvCxnSpPr/>
          <p:nvPr/>
        </p:nvCxnSpPr>
        <p:spPr>
          <a:xfrm rot="10800000" flipV="1">
            <a:off x="5855112" y="2925093"/>
            <a:ext cx="1052057" cy="10422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شكل بيضاوي 36"/>
          <p:cNvSpPr/>
          <p:nvPr/>
        </p:nvSpPr>
        <p:spPr>
          <a:xfrm>
            <a:off x="6533536" y="2521975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38" name="شكل بيضاوي 37"/>
          <p:cNvSpPr/>
          <p:nvPr/>
        </p:nvSpPr>
        <p:spPr>
          <a:xfrm>
            <a:off x="7851058" y="373625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شكل بيضاوي 38"/>
          <p:cNvSpPr/>
          <p:nvPr/>
        </p:nvSpPr>
        <p:spPr>
          <a:xfrm>
            <a:off x="6454877" y="499478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شكل بيضاوي 39"/>
          <p:cNvSpPr/>
          <p:nvPr/>
        </p:nvSpPr>
        <p:spPr>
          <a:xfrm>
            <a:off x="5191433" y="3775587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شكل بيضاوي 40"/>
          <p:cNvSpPr/>
          <p:nvPr/>
        </p:nvSpPr>
        <p:spPr>
          <a:xfrm>
            <a:off x="7167717" y="3038168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شكل بيضاوي 41"/>
          <p:cNvSpPr/>
          <p:nvPr/>
        </p:nvSpPr>
        <p:spPr>
          <a:xfrm>
            <a:off x="7290619" y="4326194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3" name="شكل بيضاوي 42"/>
          <p:cNvSpPr/>
          <p:nvPr/>
        </p:nvSpPr>
        <p:spPr>
          <a:xfrm>
            <a:off x="6971072" y="4095136"/>
            <a:ext cx="521110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شكل بيضاوي 43"/>
          <p:cNvSpPr/>
          <p:nvPr/>
        </p:nvSpPr>
        <p:spPr>
          <a:xfrm>
            <a:off x="6459794" y="3554362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5" name="شكل بيضاوي 44"/>
          <p:cNvSpPr/>
          <p:nvPr/>
        </p:nvSpPr>
        <p:spPr>
          <a:xfrm>
            <a:off x="5683045" y="4414684"/>
            <a:ext cx="722671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6" name="شكل بيضاوي 45"/>
          <p:cNvSpPr/>
          <p:nvPr/>
        </p:nvSpPr>
        <p:spPr>
          <a:xfrm>
            <a:off x="6459793" y="4065640"/>
            <a:ext cx="471949" cy="28513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7" name="شكل بيضاوي 46"/>
          <p:cNvSpPr/>
          <p:nvPr/>
        </p:nvSpPr>
        <p:spPr>
          <a:xfrm>
            <a:off x="5840362" y="3097161"/>
            <a:ext cx="545690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قوس 50"/>
          <p:cNvSpPr/>
          <p:nvPr/>
        </p:nvSpPr>
        <p:spPr>
          <a:xfrm rot="14775050">
            <a:off x="1693109" y="3060209"/>
            <a:ext cx="1893708" cy="1445505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2" name="قوس 51"/>
          <p:cNvSpPr/>
          <p:nvPr/>
        </p:nvSpPr>
        <p:spPr>
          <a:xfrm rot="3143517">
            <a:off x="776573" y="2551050"/>
            <a:ext cx="1507812" cy="1823249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5" name="قوس 54"/>
          <p:cNvSpPr/>
          <p:nvPr/>
        </p:nvSpPr>
        <p:spPr>
          <a:xfrm rot="13769728">
            <a:off x="1650713" y="4038301"/>
            <a:ext cx="1901371" cy="1531648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6" name="قوس 55"/>
          <p:cNvSpPr/>
          <p:nvPr/>
        </p:nvSpPr>
        <p:spPr>
          <a:xfrm rot="2138195">
            <a:off x="663502" y="3912818"/>
            <a:ext cx="1507812" cy="1823249"/>
          </a:xfrm>
          <a:prstGeom prst="arc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1" name="شكل بيضاوي 60"/>
          <p:cNvSpPr/>
          <p:nvPr/>
        </p:nvSpPr>
        <p:spPr>
          <a:xfrm>
            <a:off x="1283110" y="3819832"/>
            <a:ext cx="663677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V1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شكل بيضاوي 61"/>
          <p:cNvSpPr/>
          <p:nvPr/>
        </p:nvSpPr>
        <p:spPr>
          <a:xfrm>
            <a:off x="4222956" y="3824749"/>
            <a:ext cx="673510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V2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3" name="شكل بيضاوي 62"/>
          <p:cNvSpPr/>
          <p:nvPr/>
        </p:nvSpPr>
        <p:spPr>
          <a:xfrm>
            <a:off x="1956620" y="2399072"/>
            <a:ext cx="683341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V3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شكل بيضاوي 63"/>
          <p:cNvSpPr/>
          <p:nvPr/>
        </p:nvSpPr>
        <p:spPr>
          <a:xfrm>
            <a:off x="1548581" y="5338917"/>
            <a:ext cx="796413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V4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5" name="شكل بيضاوي 64"/>
          <p:cNvSpPr/>
          <p:nvPr/>
        </p:nvSpPr>
        <p:spPr>
          <a:xfrm>
            <a:off x="2757950" y="4852219"/>
            <a:ext cx="619432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6" name="شكل بيضاوي 65"/>
          <p:cNvSpPr/>
          <p:nvPr/>
        </p:nvSpPr>
        <p:spPr>
          <a:xfrm>
            <a:off x="2526892" y="3642851"/>
            <a:ext cx="865238" cy="358877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7" name="شكل بيضاوي 66"/>
          <p:cNvSpPr/>
          <p:nvPr/>
        </p:nvSpPr>
        <p:spPr>
          <a:xfrm>
            <a:off x="3092245" y="3023419"/>
            <a:ext cx="796413" cy="437535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8" name="شكل بيضاوي 67"/>
          <p:cNvSpPr/>
          <p:nvPr/>
        </p:nvSpPr>
        <p:spPr>
          <a:xfrm>
            <a:off x="2182761" y="3303640"/>
            <a:ext cx="796413" cy="35396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9" name="شكل بيضاوي 68"/>
          <p:cNvSpPr/>
          <p:nvPr/>
        </p:nvSpPr>
        <p:spPr>
          <a:xfrm>
            <a:off x="1170038" y="3170902"/>
            <a:ext cx="796413" cy="34412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0" name="شكل بيضاوي 69"/>
          <p:cNvSpPr/>
          <p:nvPr/>
        </p:nvSpPr>
        <p:spPr>
          <a:xfrm>
            <a:off x="1076632" y="4522839"/>
            <a:ext cx="717756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e6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شكل بيضاوي 70"/>
          <p:cNvSpPr/>
          <p:nvPr/>
        </p:nvSpPr>
        <p:spPr>
          <a:xfrm>
            <a:off x="2079523" y="4336026"/>
            <a:ext cx="693175" cy="47194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e7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سهم إلى اليسار 47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770" decel="100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770" decel="100000"/>
                                        <p:tgtEl>
                                          <p:spTgt spid="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4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770" decel="100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770" decel="100000"/>
                                        <p:tgtEl>
                                          <p:spTgt spid="4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2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70" decel="100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770" decel="100000"/>
                                        <p:tgtEl>
                                          <p:spTgt spid="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8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77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770" decel="100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770" decel="100000"/>
                                        <p:tgtEl>
                                          <p:spTgt spid="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4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6" dur="77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9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770" decel="10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770" decel="100000"/>
                                        <p:tgtEl>
                                          <p:spTgt spid="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1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3" dur="77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770" decel="10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770" decel="100000"/>
                                        <p:tgtEl>
                                          <p:spTgt spid="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7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9" dur="77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770" decel="10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1" dur="770" decel="100000"/>
                                        <p:tgtEl>
                                          <p:spTgt spid="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3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5" dur="77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6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7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0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1" grpId="0" animBg="1"/>
      <p:bldP spid="52" grpId="0" animBg="1"/>
      <p:bldP spid="55" grpId="0" animBg="1"/>
      <p:bldP spid="56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1740310" y="421628"/>
            <a:ext cx="7049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والان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نلاحظ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المشكلة يمكن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تصاغ على الوجه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ستطيل 15"/>
          <p:cNvSpPr/>
          <p:nvPr/>
        </p:nvSpPr>
        <p:spPr>
          <a:xfrm>
            <a:off x="619432" y="1139213"/>
            <a:ext cx="82443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هل نستطيع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تبدا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نقطة ونمر القلم على الخطوط كلها 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نرفع القلم عن الورقة ودون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ان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نمر على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خظ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اكثر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من مرة واحدة ثم نعود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نقطة البداية نستخدم لغة نظرية البيانات فان هذا السؤال يصبح بالشكل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سؤال : هل يوجد درب مغلق يمر برؤوس هذا البيان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398205" y="3032092"/>
            <a:ext cx="79346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is they exist closed chain pass through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eac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vertices of the graph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مستطيل 17"/>
          <p:cNvSpPr/>
          <p:nvPr/>
        </p:nvSpPr>
        <p:spPr>
          <a:xfrm>
            <a:off x="2863155" y="4468451"/>
            <a:ext cx="5913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err="1" smtClean="0">
                <a:solidFill>
                  <a:srgbClr val="002060"/>
                </a:solidFill>
              </a:rPr>
              <a:t>اذا</a:t>
            </a:r>
            <a:r>
              <a:rPr lang="ar-IQ" sz="2400" b="1" dirty="0" smtClean="0">
                <a:solidFill>
                  <a:srgbClr val="002060"/>
                </a:solidFill>
              </a:rPr>
              <a:t> وجد مثل هذا الدرب فسمي درب </a:t>
            </a:r>
            <a:r>
              <a:rPr lang="ar-IQ" sz="2400" b="1" dirty="0" err="1" smtClean="0">
                <a:solidFill>
                  <a:srgbClr val="002060"/>
                </a:solidFill>
              </a:rPr>
              <a:t>اويلر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6" name="سهم لأعلى 5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سهم إلى اليمين 6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7" grpId="0"/>
      <p:bldP spid="18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1696065" y="347886"/>
            <a:ext cx="7226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solidFill>
                  <a:srgbClr val="002060"/>
                </a:solidFill>
              </a:rPr>
              <a:t>بيان  </a:t>
            </a:r>
            <a:r>
              <a:rPr lang="ar-IQ" sz="2400" b="1" dirty="0" err="1" smtClean="0">
                <a:solidFill>
                  <a:srgbClr val="002060"/>
                </a:solidFill>
              </a:rPr>
              <a:t>اويلر</a:t>
            </a:r>
            <a:r>
              <a:rPr lang="ar-IQ" sz="2400" b="1" dirty="0" smtClean="0">
                <a:solidFill>
                  <a:srgbClr val="002060"/>
                </a:solidFill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</a:rPr>
              <a:t>defi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eulerlan</a:t>
            </a:r>
            <a:r>
              <a:rPr lang="en-US" sz="2400" b="1" dirty="0" smtClean="0">
                <a:solidFill>
                  <a:srgbClr val="002060"/>
                </a:solidFill>
              </a:rPr>
              <a:t> graph      </a:t>
            </a:r>
            <a:endParaRPr lang="ar-IQ" sz="2400" b="1" dirty="0">
              <a:solidFill>
                <a:srgbClr val="002060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781665" y="1147520"/>
            <a:ext cx="81706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ليكن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G=(V,E)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اتجاهي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فأذا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وجد درب يمر بجميع حافات البيان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 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فيسمى درب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اويلروهو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البيان الذي يحتوي درب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628205" y="2610153"/>
            <a:ext cx="31454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وقد اثبت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اويلر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المبرهنة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الاتية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ستطيل 12"/>
          <p:cNvSpPr/>
          <p:nvPr/>
        </p:nvSpPr>
        <p:spPr>
          <a:xfrm>
            <a:off x="678425" y="3430299"/>
            <a:ext cx="8259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بيان متصل ومنتهي يكون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وفقط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درجة كل رأس من رؤوسه زوجي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مستطيل 31"/>
          <p:cNvSpPr/>
          <p:nvPr/>
        </p:nvSpPr>
        <p:spPr>
          <a:xfrm>
            <a:off x="412955" y="690998"/>
            <a:ext cx="87310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بالاستناد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هذه المبرهنة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فان البيان لهذه المدينة ليس بيان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لا يوجد حل لمشكلة المذكورة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توصل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اويلي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اما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الحالة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كانت درجته كل رأس من رؤوسه زوجي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او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اذا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كان لديك طرفين فقط بدرجة فردية فنبدأ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بالراس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ذات الدرجة الفردية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وننتهي </a:t>
            </a:r>
            <a:r>
              <a:rPr lang="ar-IQ" sz="2400" b="1" dirty="0" err="1" smtClean="0">
                <a:latin typeface="Arial" pitchFamily="34" charset="0"/>
                <a:cs typeface="Arial" pitchFamily="34" charset="0"/>
              </a:rPr>
              <a:t>بارأس</a:t>
            </a:r>
            <a:r>
              <a:rPr lang="ar-IQ" sz="2400" b="1" dirty="0" smtClean="0">
                <a:latin typeface="Arial" pitchFamily="34" charset="0"/>
                <a:cs typeface="Arial" pitchFamily="34" charset="0"/>
              </a:rPr>
              <a:t> ذات الدرجة الفردية الثانية فيصبح الحل </a:t>
            </a:r>
            <a:br>
              <a:rPr lang="ar-IQ" sz="2400" b="1" dirty="0" smtClean="0">
                <a:latin typeface="Arial" pitchFamily="34" charset="0"/>
                <a:cs typeface="Arial" pitchFamily="34" charset="0"/>
              </a:rPr>
            </a:b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3" name="رابط مستقيم 92"/>
          <p:cNvCxnSpPr/>
          <p:nvPr/>
        </p:nvCxnSpPr>
        <p:spPr>
          <a:xfrm rot="16200000" flipH="1">
            <a:off x="3277442" y="4338118"/>
            <a:ext cx="1291393" cy="124016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رابط مستقيم 93"/>
          <p:cNvCxnSpPr/>
          <p:nvPr/>
        </p:nvCxnSpPr>
        <p:spPr>
          <a:xfrm>
            <a:off x="3258811" y="4283008"/>
            <a:ext cx="1714512" cy="35719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رابط مستقيم 94"/>
          <p:cNvCxnSpPr/>
          <p:nvPr/>
        </p:nvCxnSpPr>
        <p:spPr>
          <a:xfrm flipV="1">
            <a:off x="3258811" y="3480128"/>
            <a:ext cx="1679012" cy="80288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6" name="شكل حر 95"/>
          <p:cNvSpPr/>
          <p:nvPr/>
        </p:nvSpPr>
        <p:spPr>
          <a:xfrm>
            <a:off x="3273099" y="3288400"/>
            <a:ext cx="1649976" cy="994596"/>
          </a:xfrm>
          <a:custGeom>
            <a:avLst/>
            <a:gdLst>
              <a:gd name="connsiteX0" fmla="*/ 985838 w 985838"/>
              <a:gd name="connsiteY0" fmla="*/ 47625 h 333375"/>
              <a:gd name="connsiteX1" fmla="*/ 228600 w 985838"/>
              <a:gd name="connsiteY1" fmla="*/ 47625 h 333375"/>
              <a:gd name="connsiteX2" fmla="*/ 0 w 985838"/>
              <a:gd name="connsiteY2" fmla="*/ 333375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5838" h="333375">
                <a:moveTo>
                  <a:pt x="985838" y="47625"/>
                </a:moveTo>
                <a:cubicBezTo>
                  <a:pt x="689372" y="23812"/>
                  <a:pt x="392906" y="0"/>
                  <a:pt x="228600" y="47625"/>
                </a:cubicBezTo>
                <a:cubicBezTo>
                  <a:pt x="64294" y="95250"/>
                  <a:pt x="32147" y="214312"/>
                  <a:pt x="0" y="333375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sp>
        <p:nvSpPr>
          <p:cNvPr id="97" name="شكل حر 96"/>
          <p:cNvSpPr/>
          <p:nvPr/>
        </p:nvSpPr>
        <p:spPr>
          <a:xfrm>
            <a:off x="2784327" y="4258065"/>
            <a:ext cx="1758893" cy="1376312"/>
          </a:xfrm>
          <a:custGeom>
            <a:avLst/>
            <a:gdLst>
              <a:gd name="connsiteX0" fmla="*/ 178594 w 650081"/>
              <a:gd name="connsiteY0" fmla="*/ 0 h 728663"/>
              <a:gd name="connsiteX1" fmla="*/ 78581 w 650081"/>
              <a:gd name="connsiteY1" fmla="*/ 514350 h 728663"/>
              <a:gd name="connsiteX2" fmla="*/ 650081 w 650081"/>
              <a:gd name="connsiteY2" fmla="*/ 728663 h 72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0081" h="728663">
                <a:moveTo>
                  <a:pt x="178594" y="0"/>
                </a:moveTo>
                <a:cubicBezTo>
                  <a:pt x="89297" y="196453"/>
                  <a:pt x="0" y="392906"/>
                  <a:pt x="78581" y="514350"/>
                </a:cubicBezTo>
                <a:cubicBezTo>
                  <a:pt x="157162" y="635794"/>
                  <a:pt x="650081" y="728663"/>
                  <a:pt x="650081" y="72866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1" anchor="ctr"/>
          <a:lstStyle>
            <a:defPPr>
              <a:defRPr lang="ar-IQ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IQ"/>
          </a:p>
        </p:txBody>
      </p:sp>
      <p:cxnSp>
        <p:nvCxnSpPr>
          <p:cNvPr id="98" name="رابط مستقيم 97"/>
          <p:cNvCxnSpPr>
            <a:endCxn id="96" idx="0"/>
          </p:cNvCxnSpPr>
          <p:nvPr/>
        </p:nvCxnSpPr>
        <p:spPr>
          <a:xfrm rot="16200000" flipV="1">
            <a:off x="4343342" y="4010218"/>
            <a:ext cx="1209716" cy="5025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9" name="شكل بيضاوي 98"/>
          <p:cNvSpPr/>
          <p:nvPr/>
        </p:nvSpPr>
        <p:spPr>
          <a:xfrm>
            <a:off x="4896465" y="3126658"/>
            <a:ext cx="516194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0" name="شكل بيضاوي 99"/>
          <p:cNvSpPr/>
          <p:nvPr/>
        </p:nvSpPr>
        <p:spPr>
          <a:xfrm>
            <a:off x="2748116" y="4001729"/>
            <a:ext cx="496529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1" name="شكل بيضاوي 100"/>
          <p:cNvSpPr/>
          <p:nvPr/>
        </p:nvSpPr>
        <p:spPr>
          <a:xfrm>
            <a:off x="4419601" y="5363497"/>
            <a:ext cx="609600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2" name="شكل بيضاوي 101"/>
          <p:cNvSpPr/>
          <p:nvPr/>
        </p:nvSpPr>
        <p:spPr>
          <a:xfrm>
            <a:off x="4955458" y="4660490"/>
            <a:ext cx="516194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</a:t>
            </a:r>
            <a:endParaRPr lang="ar-IQ" b="1" dirty="0">
              <a:solidFill>
                <a:schemeClr val="tx1"/>
              </a:solidFill>
            </a:endParaRPr>
          </a:p>
        </p:txBody>
      </p:sp>
      <p:sp>
        <p:nvSpPr>
          <p:cNvPr id="104" name="شكل بيضاوي 103"/>
          <p:cNvSpPr/>
          <p:nvPr/>
        </p:nvSpPr>
        <p:spPr>
          <a:xfrm>
            <a:off x="3996813" y="3775588"/>
            <a:ext cx="766917" cy="383458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e1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5" name="شكل بيضاوي 104"/>
          <p:cNvSpPr/>
          <p:nvPr/>
        </p:nvSpPr>
        <p:spPr>
          <a:xfrm>
            <a:off x="3072581" y="3072581"/>
            <a:ext cx="762000" cy="45720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e2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6" name="شكل بيضاوي 105"/>
          <p:cNvSpPr/>
          <p:nvPr/>
        </p:nvSpPr>
        <p:spPr>
          <a:xfrm>
            <a:off x="4788310" y="3893574"/>
            <a:ext cx="771832" cy="353961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e3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7" name="شكل بيضاوي 106"/>
          <p:cNvSpPr/>
          <p:nvPr/>
        </p:nvSpPr>
        <p:spPr>
          <a:xfrm>
            <a:off x="3908323" y="4572000"/>
            <a:ext cx="811161" cy="368710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e4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8" name="شكل بيضاوي 107"/>
          <p:cNvSpPr/>
          <p:nvPr/>
        </p:nvSpPr>
        <p:spPr>
          <a:xfrm>
            <a:off x="3146322" y="4901380"/>
            <a:ext cx="988142" cy="319549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e5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09" name="شكل بيضاوي 108"/>
          <p:cNvSpPr/>
          <p:nvPr/>
        </p:nvSpPr>
        <p:spPr>
          <a:xfrm>
            <a:off x="2256503" y="4822723"/>
            <a:ext cx="766917" cy="398206"/>
          </a:xfrm>
          <a:prstGeom prst="ellipse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e6</a:t>
            </a:r>
            <a:endParaRPr lang="ar-IQ" dirty="0">
              <a:solidFill>
                <a:schemeClr val="tx1"/>
              </a:solidFill>
            </a:endParaRPr>
          </a:p>
        </p:txBody>
      </p:sp>
      <p:sp>
        <p:nvSpPr>
          <p:cNvPr id="19" name="سهم لأعلى 18">
            <a:hlinkClick r:id="rId2" action="ppaction://hlinksldjump"/>
          </p:cNvPr>
          <p:cNvSpPr/>
          <p:nvPr/>
        </p:nvSpPr>
        <p:spPr>
          <a:xfrm>
            <a:off x="0" y="5857892"/>
            <a:ext cx="1928826" cy="785818"/>
          </a:xfrm>
          <a:prstGeom prst="up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الفهرس</a:t>
            </a:r>
            <a:endParaRPr lang="ar-IQ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سهم إلى اليمين 19">
            <a:hlinkClick r:id="rId3" action="ppaction://hlinksldjump"/>
          </p:cNvPr>
          <p:cNvSpPr/>
          <p:nvPr/>
        </p:nvSpPr>
        <p:spPr>
          <a:xfrm>
            <a:off x="7215206" y="5857892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1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96" grpId="0" animBg="1"/>
      <p:bldP spid="97" grpId="0" animBg="1"/>
      <p:bldP spid="99" grpId="0"/>
      <p:bldP spid="100" grpId="0"/>
      <p:bldP spid="101" grpId="0"/>
      <p:bldP spid="102" grpId="0"/>
      <p:bldP spid="104" grpId="0"/>
      <p:bldP spid="105" grpId="0"/>
      <p:bldP spid="106" grpId="0"/>
      <p:bldP spid="107" grpId="0"/>
      <p:bldP spid="108" grpId="0"/>
      <p:bldP spid="1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رابط مستقيم 5"/>
          <p:cNvCxnSpPr/>
          <p:nvPr/>
        </p:nvCxnSpPr>
        <p:spPr>
          <a:xfrm rot="16200000" flipH="1">
            <a:off x="1298990" y="3862945"/>
            <a:ext cx="1094162" cy="50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1858297" y="4355144"/>
            <a:ext cx="1845836" cy="39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16200000" flipH="1">
            <a:off x="3161324" y="3810255"/>
            <a:ext cx="1069375" cy="411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>
            <a:off x="1828799" y="3333135"/>
            <a:ext cx="1873045" cy="1002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rot="10800000" flipV="1">
            <a:off x="1828802" y="3333134"/>
            <a:ext cx="1873042" cy="106188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5914104" y="3229897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rot="16200000" flipH="1">
            <a:off x="7332597" y="3925719"/>
            <a:ext cx="1393841" cy="4621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رابط مستقيم 13"/>
          <p:cNvCxnSpPr/>
          <p:nvPr/>
        </p:nvCxnSpPr>
        <p:spPr>
          <a:xfrm>
            <a:off x="5914103" y="3229897"/>
            <a:ext cx="2106262" cy="137207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 rot="10800000" flipV="1">
            <a:off x="5943601" y="3265859"/>
            <a:ext cx="2062017" cy="13356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مستطيل 24"/>
          <p:cNvSpPr/>
          <p:nvPr/>
        </p:nvSpPr>
        <p:spPr>
          <a:xfrm>
            <a:off x="1489822" y="3147492"/>
            <a:ext cx="290286" cy="2612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1165123" y="3731343"/>
            <a:ext cx="589935" cy="32446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1386348" y="4409768"/>
            <a:ext cx="493486" cy="26991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مستطيل 27"/>
          <p:cNvSpPr/>
          <p:nvPr/>
        </p:nvSpPr>
        <p:spPr>
          <a:xfrm>
            <a:off x="2441209" y="4594473"/>
            <a:ext cx="624114" cy="2902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3711210" y="4299974"/>
            <a:ext cx="406400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مستطيل 29"/>
          <p:cNvSpPr/>
          <p:nvPr/>
        </p:nvSpPr>
        <p:spPr>
          <a:xfrm>
            <a:off x="3798530" y="3717998"/>
            <a:ext cx="449943" cy="348343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مستطيل 30"/>
          <p:cNvSpPr/>
          <p:nvPr/>
        </p:nvSpPr>
        <p:spPr>
          <a:xfrm>
            <a:off x="3695523" y="3030443"/>
            <a:ext cx="478972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2697314" y="3280695"/>
            <a:ext cx="769257" cy="319314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3" name="مستطيل 32"/>
          <p:cNvSpPr/>
          <p:nvPr/>
        </p:nvSpPr>
        <p:spPr>
          <a:xfrm>
            <a:off x="2039727" y="3236919"/>
            <a:ext cx="667658" cy="4064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مستطيل 33"/>
          <p:cNvSpPr/>
          <p:nvPr/>
        </p:nvSpPr>
        <p:spPr>
          <a:xfrm>
            <a:off x="5466034" y="2956935"/>
            <a:ext cx="478971" cy="4644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7934866" y="2927438"/>
            <a:ext cx="508000" cy="3918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مستطيل 35"/>
          <p:cNvSpPr/>
          <p:nvPr/>
        </p:nvSpPr>
        <p:spPr>
          <a:xfrm>
            <a:off x="5354835" y="4566382"/>
            <a:ext cx="580572" cy="36285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7" name="مستطيل 36"/>
          <p:cNvSpPr/>
          <p:nvPr/>
        </p:nvSpPr>
        <p:spPr>
          <a:xfrm>
            <a:off x="7971855" y="4670089"/>
            <a:ext cx="478971" cy="4789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endParaRPr lang="ar-IQ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6870174" y="2821860"/>
            <a:ext cx="551543" cy="3338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e1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9" name="مستطيل 38"/>
          <p:cNvSpPr/>
          <p:nvPr/>
        </p:nvSpPr>
        <p:spPr>
          <a:xfrm>
            <a:off x="7994799" y="3877890"/>
            <a:ext cx="740228" cy="31065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e2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مستطيل 39"/>
          <p:cNvSpPr/>
          <p:nvPr/>
        </p:nvSpPr>
        <p:spPr>
          <a:xfrm>
            <a:off x="6706537" y="4784329"/>
            <a:ext cx="595086" cy="3773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e3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1" name="مستطيل 40"/>
          <p:cNvSpPr/>
          <p:nvPr/>
        </p:nvSpPr>
        <p:spPr>
          <a:xfrm>
            <a:off x="6908567" y="3419052"/>
            <a:ext cx="769257" cy="232228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e4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6364281" y="3346011"/>
            <a:ext cx="566057" cy="35560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e5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91729" y="353962"/>
            <a:ext cx="61058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Ex: Drawing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graph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مستطيل 43"/>
          <p:cNvSpPr/>
          <p:nvPr/>
        </p:nvSpPr>
        <p:spPr>
          <a:xfrm>
            <a:off x="355634" y="1017327"/>
            <a:ext cx="39656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V= [ A,B,C,D] </a:t>
            </a:r>
            <a:endParaRPr lang="ar-IQ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1227" y="1563328"/>
            <a:ext cx="57371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E(G) = [ [A,B] ,[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B,c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],[C,D], [A,C] , [B,D]]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38865" y="2050026"/>
            <a:ext cx="53536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e1      e2      e3      e4       e5   </a:t>
            </a:r>
            <a:endParaRPr kumimoji="0" lang="en-US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8" name="رابط مستقيم 57"/>
          <p:cNvCxnSpPr/>
          <p:nvPr/>
        </p:nvCxnSpPr>
        <p:spPr>
          <a:xfrm>
            <a:off x="5948517" y="4621160"/>
            <a:ext cx="2121010" cy="80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سهم إلى اليسار 42">
            <a:hlinkClick r:id="rId2" action="ppaction://hlinksldjump"/>
          </p:cNvPr>
          <p:cNvSpPr/>
          <p:nvPr/>
        </p:nvSpPr>
        <p:spPr>
          <a:xfrm>
            <a:off x="214282" y="6000768"/>
            <a:ext cx="1570273" cy="857232"/>
          </a:xfrm>
          <a:prstGeom prst="lef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التالي</a:t>
            </a:r>
            <a:endParaRPr lang="ar-IQ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سهم إلى اليمين 44">
            <a:hlinkClick r:id="rId3" action="ppaction://hlinksldjump"/>
          </p:cNvPr>
          <p:cNvSpPr/>
          <p:nvPr/>
        </p:nvSpPr>
        <p:spPr>
          <a:xfrm>
            <a:off x="7362690" y="6072206"/>
            <a:ext cx="1571636" cy="785794"/>
          </a:xfrm>
          <a:prstGeom prst="rightArrow">
            <a:avLst/>
          </a:prstGeom>
          <a:solidFill>
            <a:srgbClr val="0070C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السابق</a:t>
            </a:r>
            <a:endParaRPr lang="ar-IQ" sz="2000" b="1" dirty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7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770" decel="100000"/>
                                        <p:tgtEl>
                                          <p:spTgt spid="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5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7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9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1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3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770" decel="100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2" dur="770" decel="100000"/>
                                        <p:tgtEl>
                                          <p:spTgt spid="3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4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6" dur="77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1025" grpId="0"/>
      <p:bldP spid="44" grpId="0"/>
      <p:bldP spid="1026" grpId="0"/>
      <p:bldP spid="102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5108</TotalTime>
  <Words>5279</Words>
  <Application>Microsoft Office PowerPoint</Application>
  <PresentationFormat>On-screen Show (4:3)</PresentationFormat>
  <Paragraphs>1341</Paragraphs>
  <Slides>86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رحلة</vt:lpstr>
      <vt:lpstr>فهرس المواضيع</vt:lpstr>
      <vt:lpstr>الفهرس المواضيع</vt:lpstr>
      <vt:lpstr>المقدمة</vt:lpstr>
      <vt:lpstr>Slide 4</vt:lpstr>
      <vt:lpstr>Slide 5</vt:lpstr>
      <vt:lpstr>Slide 6</vt:lpstr>
      <vt:lpstr>Graph  G                                             البيانات  </vt:lpstr>
      <vt:lpstr>Graph  G                                             البيانات  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</vt:vector>
  </TitlesOfParts>
  <Company>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اعداد  الطالب سرمد عبد الواحد الطالبة حوراء محمد صنكور اشراف د.ابراهيم نضير ابراهيم</dc:title>
  <dc:creator>Name</dc:creator>
  <cp:lastModifiedBy>sardam</cp:lastModifiedBy>
  <cp:revision>537</cp:revision>
  <dcterms:created xsi:type="dcterms:W3CDTF">2012-01-29T14:59:58Z</dcterms:created>
  <dcterms:modified xsi:type="dcterms:W3CDTF">2018-03-04T06:54:37Z</dcterms:modified>
</cp:coreProperties>
</file>