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5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0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2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4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6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4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8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B5A70-DB95-45F9-93D9-4F3BBE0ED7C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0CE0-9024-48C4-AEBF-BCDFD40E3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and Linear Equations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Linear Equations</a:t>
            </a:r>
          </a:p>
        </p:txBody>
      </p:sp>
    </p:spTree>
    <p:extLst>
      <p:ext uri="{BB962C8B-B14F-4D97-AF65-F5344CB8AC3E}">
        <p14:creationId xmlns:p14="http://schemas.microsoft.com/office/powerpoint/2010/main" val="302507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Equations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7620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Linear equations are common and important for survey problems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Matrices can be used to express these linear equations and aid in the computation of unknown values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Example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i="1"/>
              <a:t>n</a:t>
            </a:r>
            <a:r>
              <a:rPr lang="en-US" altLang="en-US"/>
              <a:t> equations in </a:t>
            </a:r>
            <a:r>
              <a:rPr lang="en-US" altLang="en-US" i="1"/>
              <a:t>n</a:t>
            </a:r>
            <a:r>
              <a:rPr lang="en-US" altLang="en-US"/>
              <a:t> unknowns, the a</a:t>
            </a:r>
            <a:r>
              <a:rPr lang="en-US" altLang="en-US" i="1" baseline="-25000"/>
              <a:t>ij</a:t>
            </a:r>
            <a:r>
              <a:rPr lang="en-US" altLang="en-US"/>
              <a:t> are numerical coefficients, the b</a:t>
            </a:r>
            <a:r>
              <a:rPr lang="en-US" altLang="en-US" i="1" baseline="-25000"/>
              <a:t>i</a:t>
            </a:r>
            <a:r>
              <a:rPr lang="en-US" altLang="en-US"/>
              <a:t> are constants and the x</a:t>
            </a:r>
            <a:r>
              <a:rPr lang="en-US" altLang="en-US" i="1" baseline="-25000"/>
              <a:t>j</a:t>
            </a:r>
            <a:r>
              <a:rPr lang="en-US" altLang="en-US"/>
              <a:t> are unknowns</a:t>
            </a:r>
          </a:p>
        </p:txBody>
      </p:sp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2362200" y="4343400"/>
          <a:ext cx="4648200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790700" imgH="914400" progId="Equation.3">
                  <p:embed/>
                </p:oleObj>
              </mc:Choice>
              <mc:Fallback>
                <p:oleObj name="Equation" r:id="rId3" imgW="17907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343400"/>
                        <a:ext cx="4648200" cy="237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46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Equations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6858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equations may be expressed in the form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AX</a:t>
            </a:r>
            <a:r>
              <a:rPr lang="en-US" altLang="en-US"/>
              <a:t> = </a:t>
            </a:r>
            <a:r>
              <a:rPr lang="en-US" altLang="en-US" b="1"/>
              <a:t>B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where</a:t>
            </a: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920750" y="3194050"/>
          <a:ext cx="4637088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070100" imgH="838200" progId="Equation.3">
                  <p:embed/>
                </p:oleObj>
              </mc:Choice>
              <mc:Fallback>
                <p:oleObj name="Equation" r:id="rId3" imgW="20701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3194050"/>
                        <a:ext cx="4637088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5486400" y="3886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graphicFrame>
        <p:nvGraphicFramePr>
          <p:cNvPr id="74758" name="Object 6"/>
          <p:cNvGraphicFramePr>
            <a:graphicFrameLocks noChangeAspect="1"/>
          </p:cNvGraphicFramePr>
          <p:nvPr/>
        </p:nvGraphicFramePr>
        <p:xfrm>
          <a:off x="6756400" y="3276600"/>
          <a:ext cx="1117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558800" imgH="838200" progId="Equation.3">
                  <p:embed/>
                </p:oleObj>
              </mc:Choice>
              <mc:Fallback>
                <p:oleObj name="Equation" r:id="rId5" imgW="5588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400" y="3276600"/>
                        <a:ext cx="11176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2209800" y="5334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 x n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4572000" y="5410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 x 1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7086600" y="5334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 x 1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762000" y="60198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Number of unknowns = number of equations = n</a:t>
            </a:r>
          </a:p>
        </p:txBody>
      </p:sp>
    </p:spTree>
    <p:extLst>
      <p:ext uri="{BB962C8B-B14F-4D97-AF65-F5344CB8AC3E}">
        <p14:creationId xmlns:p14="http://schemas.microsoft.com/office/powerpoint/2010/main" val="115874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Equations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the determinant is nonzero, the equation can be solved to produce n numerical values for x that satisfy all the simultaneous equations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To solve, premultiply both sides of the equation by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which exists because </a:t>
            </a:r>
            <a:r>
              <a:rPr lang="en-US" altLang="en-US" b="1"/>
              <a:t>|A|</a:t>
            </a:r>
            <a:r>
              <a:rPr lang="en-US" altLang="en-US"/>
              <a:t> = </a:t>
            </a:r>
            <a:r>
              <a:rPr lang="en-US" altLang="en-US" b="1"/>
              <a:t>0</a:t>
            </a:r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 flipV="1">
            <a:off x="1828800" y="2667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981200" y="33528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AX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B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Now since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981200" y="41910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  <a:endParaRPr lang="en-US" altLang="en-US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533400" y="4953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We get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828800" y="51816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X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B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81000" y="58674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 if the inverse of the coefficient matrix is found, the unknowns, </a:t>
            </a:r>
            <a:r>
              <a:rPr lang="en-US" altLang="en-US" b="1"/>
              <a:t>X</a:t>
            </a:r>
            <a:r>
              <a:rPr lang="en-US" altLang="en-US"/>
              <a:t> would be determined</a:t>
            </a:r>
          </a:p>
        </p:txBody>
      </p:sp>
    </p:spTree>
    <p:extLst>
      <p:ext uri="{BB962C8B-B14F-4D97-AF65-F5344CB8AC3E}">
        <p14:creationId xmlns:p14="http://schemas.microsoft.com/office/powerpoint/2010/main" val="422171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Equations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</a:t>
            </a: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2057400" y="1524000"/>
          <a:ext cx="22860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003300" imgH="685800" progId="Equation.3">
                  <p:embed/>
                </p:oleObj>
              </mc:Choice>
              <mc:Fallback>
                <p:oleObj name="Equation" r:id="rId3" imgW="10033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2286000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33400" y="33528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equations can be expressed as</a:t>
            </a:r>
          </a:p>
        </p:txBody>
      </p:sp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2286000" y="4038600"/>
          <a:ext cx="38862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485900" imgH="711200" progId="Equation.3">
                  <p:embed/>
                </p:oleObj>
              </mc:Choice>
              <mc:Fallback>
                <p:oleObj name="Equation" r:id="rId5" imgW="14859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038600"/>
                        <a:ext cx="3886200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625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Equations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When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is computed the equation becomes</a:t>
            </a:r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820738" y="2057400"/>
          <a:ext cx="6762750" cy="175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743200" imgH="711200" progId="Equation.3">
                  <p:embed/>
                </p:oleObj>
              </mc:Choice>
              <mc:Fallback>
                <p:oleObj name="Equation" r:id="rId3" imgW="27432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057400"/>
                        <a:ext cx="6762750" cy="175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762000" y="40386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Therefore </a:t>
            </a:r>
          </a:p>
        </p:txBody>
      </p:sp>
      <p:graphicFrame>
        <p:nvGraphicFramePr>
          <p:cNvPr id="77830" name="Object 6"/>
          <p:cNvGraphicFramePr>
            <a:graphicFrameLocks noChangeAspect="1"/>
          </p:cNvGraphicFramePr>
          <p:nvPr/>
        </p:nvGraphicFramePr>
        <p:xfrm>
          <a:off x="3200400" y="4419600"/>
          <a:ext cx="11858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533400" imgH="685800" progId="Equation.3">
                  <p:embed/>
                </p:oleObj>
              </mc:Choice>
              <mc:Fallback>
                <p:oleObj name="Equation" r:id="rId5" imgW="5334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0"/>
                        <a:ext cx="1185863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65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Equations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values for the unknowns should be checked by substitution back into the initial equations</a:t>
            </a:r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4724400" y="2209800"/>
          <a:ext cx="22860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003300" imgH="685800" progId="Equation.3">
                  <p:embed/>
                </p:oleObj>
              </mc:Choice>
              <mc:Fallback>
                <p:oleObj name="Equation" r:id="rId3" imgW="10033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09800"/>
                        <a:ext cx="2286000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1905000" y="4495800"/>
          <a:ext cx="32702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435100" imgH="660400" progId="Equation.3">
                  <p:embed/>
                </p:oleObj>
              </mc:Choice>
              <mc:Fallback>
                <p:oleObj name="Equation" r:id="rId5" imgW="14351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95800"/>
                        <a:ext cx="3270250" cy="150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914400" y="2286000"/>
          <a:ext cx="118586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533400" imgH="685800" progId="Equation.3">
                  <p:embed/>
                </p:oleObj>
              </mc:Choice>
              <mc:Fallback>
                <p:oleObj name="Equation" r:id="rId7" imgW="5334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0"/>
                        <a:ext cx="1185863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731687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عرض على الشاشة (3:4)‏</PresentationFormat>
  <Paragraphs>33</Paragraphs>
  <Slides>7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9" baseType="lpstr">
      <vt:lpstr>نسق Office</vt:lpstr>
      <vt:lpstr>Microsoft Equation 3.0</vt:lpstr>
      <vt:lpstr>Matrices and Linear Equations</vt:lpstr>
      <vt:lpstr>Linear Equations</vt:lpstr>
      <vt:lpstr>Linear Equations</vt:lpstr>
      <vt:lpstr>Linear Equations</vt:lpstr>
      <vt:lpstr>Linear Equations</vt:lpstr>
      <vt:lpstr>Linear Equations</vt:lpstr>
      <vt:lpstr>Linear Equations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and Linear Equations</dc:title>
  <dc:creator>HP</dc:creator>
  <cp:lastModifiedBy>HP</cp:lastModifiedBy>
  <cp:revision>1</cp:revision>
  <dcterms:created xsi:type="dcterms:W3CDTF">2019-03-08T19:24:31Z</dcterms:created>
  <dcterms:modified xsi:type="dcterms:W3CDTF">2019-03-08T19:24:47Z</dcterms:modified>
</cp:coreProperties>
</file>