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21B0-EDFF-4169-8926-F37AB3D488F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84E21-D050-4B13-B027-88ABF4C4A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575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21B0-EDFF-4169-8926-F37AB3D488F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84E21-D050-4B13-B027-88ABF4C4A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539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21B0-EDFF-4169-8926-F37AB3D488F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84E21-D050-4B13-B027-88ABF4C4A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846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21B0-EDFF-4169-8926-F37AB3D488F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84E21-D050-4B13-B027-88ABF4C4A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095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21B0-EDFF-4169-8926-F37AB3D488F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84E21-D050-4B13-B027-88ABF4C4A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997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21B0-EDFF-4169-8926-F37AB3D488F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84E21-D050-4B13-B027-88ABF4C4A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416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21B0-EDFF-4169-8926-F37AB3D488F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84E21-D050-4B13-B027-88ABF4C4A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7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21B0-EDFF-4169-8926-F37AB3D488F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84E21-D050-4B13-B027-88ABF4C4A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15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21B0-EDFF-4169-8926-F37AB3D488F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84E21-D050-4B13-B027-88ABF4C4A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128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21B0-EDFF-4169-8926-F37AB3D488F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84E21-D050-4B13-B027-88ABF4C4A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479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21B0-EDFF-4169-8926-F37AB3D488F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84E21-D050-4B13-B027-88ABF4C4A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912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C21B0-EDFF-4169-8926-F37AB3D488F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84E21-D050-4B13-B027-88ABF4C4A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7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Matrix Inversion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Simple 2 x 2 case</a:t>
            </a:r>
          </a:p>
        </p:txBody>
      </p:sp>
    </p:spTree>
    <p:extLst>
      <p:ext uri="{BB962C8B-B14F-4D97-AF65-F5344CB8AC3E}">
        <p14:creationId xmlns:p14="http://schemas.microsoft.com/office/powerpoint/2010/main" val="1187054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Simple 2 x 2 case</a:t>
            </a:r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Let</a:t>
            </a:r>
          </a:p>
        </p:txBody>
      </p:sp>
      <p:graphicFrame>
        <p:nvGraphicFramePr>
          <p:cNvPr id="64516" name="Object 4"/>
          <p:cNvGraphicFramePr>
            <a:graphicFrameLocks noChangeAspect="1"/>
          </p:cNvGraphicFramePr>
          <p:nvPr/>
        </p:nvGraphicFramePr>
        <p:xfrm>
          <a:off x="1524000" y="1600200"/>
          <a:ext cx="1752600" cy="106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749300" imgH="457200" progId="Equation.3">
                  <p:embed/>
                </p:oleObj>
              </mc:Choice>
              <mc:Fallback>
                <p:oleObj name="Equation" r:id="rId3" imgW="7493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600200"/>
                        <a:ext cx="1752600" cy="1068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4114800" y="14478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and</a:t>
            </a:r>
          </a:p>
        </p:txBody>
      </p:sp>
      <p:graphicFrame>
        <p:nvGraphicFramePr>
          <p:cNvPr id="64518" name="Object 6"/>
          <p:cNvGraphicFramePr>
            <a:graphicFrameLocks noChangeAspect="1"/>
          </p:cNvGraphicFramePr>
          <p:nvPr/>
        </p:nvGraphicFramePr>
        <p:xfrm>
          <a:off x="4953000" y="1600200"/>
          <a:ext cx="2019300" cy="106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863225" imgH="457002" progId="Equation.3">
                  <p:embed/>
                </p:oleObj>
              </mc:Choice>
              <mc:Fallback>
                <p:oleObj name="Equation" r:id="rId5" imgW="863225" imgH="4570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600200"/>
                        <a:ext cx="2019300" cy="1068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304800" y="2971800"/>
            <a:ext cx="39624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Since it is known that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b="1"/>
              <a:t>A</a:t>
            </a:r>
            <a:r>
              <a:rPr lang="en-US" altLang="en-US"/>
              <a:t> </a:t>
            </a:r>
            <a:r>
              <a:rPr lang="en-US" altLang="en-US" b="1"/>
              <a:t>A</a:t>
            </a:r>
            <a:r>
              <a:rPr lang="en-US" altLang="en-US" baseline="30000"/>
              <a:t>-1</a:t>
            </a:r>
            <a:r>
              <a:rPr lang="en-US" altLang="en-US"/>
              <a:t> = </a:t>
            </a:r>
            <a:r>
              <a:rPr lang="en-US" altLang="en-US" b="1"/>
              <a:t>I</a:t>
            </a:r>
          </a:p>
        </p:txBody>
      </p:sp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381000" y="41910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then</a:t>
            </a:r>
          </a:p>
        </p:txBody>
      </p:sp>
      <p:graphicFrame>
        <p:nvGraphicFramePr>
          <p:cNvPr id="64521" name="Object 9"/>
          <p:cNvGraphicFramePr>
            <a:graphicFrameLocks noChangeAspect="1"/>
          </p:cNvGraphicFramePr>
          <p:nvPr/>
        </p:nvGraphicFramePr>
        <p:xfrm>
          <a:off x="1600200" y="4724400"/>
          <a:ext cx="3565525" cy="106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7" imgW="1524000" imgH="457200" progId="Equation.3">
                  <p:embed/>
                </p:oleObj>
              </mc:Choice>
              <mc:Fallback>
                <p:oleObj name="Equation" r:id="rId7" imgW="15240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724400"/>
                        <a:ext cx="3565525" cy="1068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7963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Simple 2 x 2 case</a:t>
            </a: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609600" y="11430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Multiplying gives</a:t>
            </a:r>
          </a:p>
        </p:txBody>
      </p:sp>
      <p:graphicFrame>
        <p:nvGraphicFramePr>
          <p:cNvPr id="65540" name="Object 4"/>
          <p:cNvGraphicFramePr>
            <a:graphicFrameLocks noChangeAspect="1"/>
          </p:cNvGraphicFramePr>
          <p:nvPr/>
        </p:nvGraphicFramePr>
        <p:xfrm>
          <a:off x="1905000" y="1752600"/>
          <a:ext cx="1973263" cy="235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723586" imgH="863225" progId="Equation.3">
                  <p:embed/>
                </p:oleObj>
              </mc:Choice>
              <mc:Fallback>
                <p:oleObj name="Equation" r:id="rId3" imgW="723586" imgH="86322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752600"/>
                        <a:ext cx="1973263" cy="2354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1" name="Object 5"/>
          <p:cNvGraphicFramePr>
            <a:graphicFrameLocks noChangeAspect="1"/>
          </p:cNvGraphicFramePr>
          <p:nvPr/>
        </p:nvGraphicFramePr>
        <p:xfrm>
          <a:off x="2286000" y="5029200"/>
          <a:ext cx="18288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787058" imgH="253890" progId="Equation.3">
                  <p:embed/>
                </p:oleObj>
              </mc:Choice>
              <mc:Fallback>
                <p:oleObj name="Equation" r:id="rId5" imgW="787058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029200"/>
                        <a:ext cx="182880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6096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It can simply be shown that</a:t>
            </a:r>
          </a:p>
        </p:txBody>
      </p:sp>
    </p:spTree>
    <p:extLst>
      <p:ext uri="{BB962C8B-B14F-4D97-AF65-F5344CB8AC3E}">
        <p14:creationId xmlns:p14="http://schemas.microsoft.com/office/powerpoint/2010/main" val="1917324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Simple 2 x 2 case</a:t>
            </a: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457200" y="13716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thus</a:t>
            </a:r>
          </a:p>
        </p:txBody>
      </p:sp>
      <p:graphicFrame>
        <p:nvGraphicFramePr>
          <p:cNvPr id="66564" name="Object 4"/>
          <p:cNvGraphicFramePr>
            <a:graphicFrameLocks noChangeAspect="1"/>
          </p:cNvGraphicFramePr>
          <p:nvPr/>
        </p:nvGraphicFramePr>
        <p:xfrm>
          <a:off x="1447800" y="1676400"/>
          <a:ext cx="2525713" cy="391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1079500" imgH="1676400" progId="Equation.3">
                  <p:embed/>
                </p:oleObj>
              </mc:Choice>
              <mc:Fallback>
                <p:oleObj name="Equation" r:id="rId3" imgW="1079500" imgH="167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676400"/>
                        <a:ext cx="2525713" cy="3917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3333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Simple 2 x 2 case</a:t>
            </a:r>
          </a:p>
        </p:txBody>
      </p:sp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1371600" y="1524000"/>
          <a:ext cx="3000375" cy="391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1282700" imgH="1676400" progId="Equation.3">
                  <p:embed/>
                </p:oleObj>
              </mc:Choice>
              <mc:Fallback>
                <p:oleObj name="Equation" r:id="rId3" imgW="1282700" imgH="167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524000"/>
                        <a:ext cx="3000375" cy="3917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255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Simple 2 x 2 case</a:t>
            </a:r>
          </a:p>
        </p:txBody>
      </p:sp>
      <p:graphicFrame>
        <p:nvGraphicFramePr>
          <p:cNvPr id="68611" name="Object 3"/>
          <p:cNvGraphicFramePr>
            <a:graphicFrameLocks noChangeAspect="1"/>
          </p:cNvGraphicFramePr>
          <p:nvPr/>
        </p:nvGraphicFramePr>
        <p:xfrm>
          <a:off x="1195388" y="1676400"/>
          <a:ext cx="3032125" cy="391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1295400" imgH="1676400" progId="Equation.3">
                  <p:embed/>
                </p:oleObj>
              </mc:Choice>
              <mc:Fallback>
                <p:oleObj name="Equation" r:id="rId3" imgW="1295400" imgH="167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5388" y="1676400"/>
                        <a:ext cx="3032125" cy="3917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5844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Simple 2 x 2 case</a:t>
            </a:r>
          </a:p>
        </p:txBody>
      </p:sp>
      <p:graphicFrame>
        <p:nvGraphicFramePr>
          <p:cNvPr id="69635" name="Object 3"/>
          <p:cNvGraphicFramePr>
            <a:graphicFrameLocks noChangeAspect="1"/>
          </p:cNvGraphicFramePr>
          <p:nvPr/>
        </p:nvGraphicFramePr>
        <p:xfrm>
          <a:off x="1462088" y="1676400"/>
          <a:ext cx="2497137" cy="391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1066800" imgH="1676400" progId="Equation.3">
                  <p:embed/>
                </p:oleObj>
              </mc:Choice>
              <mc:Fallback>
                <p:oleObj name="Equation" r:id="rId3" imgW="1066800" imgH="167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2088" y="1676400"/>
                        <a:ext cx="2497137" cy="3917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8520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Simple 2 x 2 case</a:t>
            </a: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7086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So that for a 2 x 2 matrix the inverse can be constructed in a simple fashion as</a:t>
            </a:r>
          </a:p>
        </p:txBody>
      </p:sp>
      <p:graphicFrame>
        <p:nvGraphicFramePr>
          <p:cNvPr id="70660" name="Object 4"/>
          <p:cNvGraphicFramePr>
            <a:graphicFrameLocks noChangeAspect="1"/>
          </p:cNvGraphicFramePr>
          <p:nvPr/>
        </p:nvGraphicFramePr>
        <p:xfrm>
          <a:off x="4038600" y="2133600"/>
          <a:ext cx="3921125" cy="207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1676400" imgH="889000" progId="Equation.3">
                  <p:embed/>
                </p:oleObj>
              </mc:Choice>
              <mc:Fallback>
                <p:oleObj name="Equation" r:id="rId3" imgW="1676400" imgH="889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133600"/>
                        <a:ext cx="3921125" cy="2078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685800" y="4572000"/>
            <a:ext cx="61722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/>
              <a:t>Exchange elements of main diagonal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/>
              <a:t>Change sign in elements off main diagonal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/>
              <a:t>Divide resulting matrix by the determinant</a:t>
            </a:r>
          </a:p>
        </p:txBody>
      </p:sp>
      <p:graphicFrame>
        <p:nvGraphicFramePr>
          <p:cNvPr id="70662" name="Object 6"/>
          <p:cNvGraphicFramePr>
            <a:graphicFrameLocks noChangeAspect="1"/>
          </p:cNvGraphicFramePr>
          <p:nvPr/>
        </p:nvGraphicFramePr>
        <p:xfrm>
          <a:off x="366713" y="2514600"/>
          <a:ext cx="3290887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977900" imgH="457200" progId="Equation.3">
                  <p:embed/>
                </p:oleObj>
              </mc:Choice>
              <mc:Fallback>
                <p:oleObj name="Equation" r:id="rId5" imgW="9779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713" y="2514600"/>
                        <a:ext cx="3290887" cy="153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0095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Simple 2 x 2 case</a:t>
            </a:r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533400" y="1143000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Example </a:t>
            </a:r>
          </a:p>
        </p:txBody>
      </p:sp>
      <p:graphicFrame>
        <p:nvGraphicFramePr>
          <p:cNvPr id="71684" name="Object 4"/>
          <p:cNvGraphicFramePr>
            <a:graphicFrameLocks noChangeAspect="1"/>
          </p:cNvGraphicFramePr>
          <p:nvPr/>
        </p:nvGraphicFramePr>
        <p:xfrm>
          <a:off x="446088" y="1524000"/>
          <a:ext cx="5464175" cy="219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2336800" imgH="939800" progId="Equation.3">
                  <p:embed/>
                </p:oleObj>
              </mc:Choice>
              <mc:Fallback>
                <p:oleObj name="Equation" r:id="rId3" imgW="2336800" imgH="93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088" y="1524000"/>
                        <a:ext cx="5464175" cy="219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609600" y="3886200"/>
            <a:ext cx="350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Check inverse</a:t>
            </a: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1447800" y="42672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A</a:t>
            </a:r>
            <a:r>
              <a:rPr lang="en-US" altLang="en-US" baseline="30000"/>
              <a:t>-1</a:t>
            </a:r>
            <a:r>
              <a:rPr lang="en-US" altLang="en-US"/>
              <a:t> </a:t>
            </a:r>
            <a:r>
              <a:rPr lang="en-US" altLang="en-US" b="1"/>
              <a:t>A</a:t>
            </a:r>
            <a:r>
              <a:rPr lang="en-US" altLang="en-US"/>
              <a:t>=</a:t>
            </a:r>
            <a:r>
              <a:rPr lang="en-US" altLang="en-US" b="1"/>
              <a:t>I</a:t>
            </a:r>
          </a:p>
        </p:txBody>
      </p:sp>
      <p:graphicFrame>
        <p:nvGraphicFramePr>
          <p:cNvPr id="71687" name="Object 7"/>
          <p:cNvGraphicFramePr>
            <a:graphicFrameLocks noChangeAspect="1"/>
          </p:cNvGraphicFramePr>
          <p:nvPr/>
        </p:nvGraphicFramePr>
        <p:xfrm>
          <a:off x="1524000" y="5105400"/>
          <a:ext cx="5138738" cy="160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5" imgW="2197100" imgH="685800" progId="Equation.3">
                  <p:embed/>
                </p:oleObj>
              </mc:Choice>
              <mc:Fallback>
                <p:oleObj name="Equation" r:id="rId5" imgW="21971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105400"/>
                        <a:ext cx="5138738" cy="1601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475548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عرض على الشاشة (3:4)‏</PresentationFormat>
  <Paragraphs>25</Paragraphs>
  <Slides>9</Slides>
  <Notes>0</Notes>
  <HiddenSlides>0</HiddenSlides>
  <MMClips>0</MMClips>
  <ScaleCrop>false</ScaleCrop>
  <HeadingPairs>
    <vt:vector size="6" baseType="variant"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1" baseType="lpstr">
      <vt:lpstr>نسق Office</vt:lpstr>
      <vt:lpstr>Microsoft Equation 3.0</vt:lpstr>
      <vt:lpstr>Matrix Inversion</vt:lpstr>
      <vt:lpstr>Simple 2 x 2 case</vt:lpstr>
      <vt:lpstr>Simple 2 x 2 case</vt:lpstr>
      <vt:lpstr>Simple 2 x 2 case</vt:lpstr>
      <vt:lpstr>Simple 2 x 2 case</vt:lpstr>
      <vt:lpstr>Simple 2 x 2 case</vt:lpstr>
      <vt:lpstr>Simple 2 x 2 case</vt:lpstr>
      <vt:lpstr>Simple 2 x 2 case</vt:lpstr>
      <vt:lpstr>Simple 2 x 2 case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Matrix Inversion</dc:title>
  <dc:creator>HP</dc:creator>
  <cp:lastModifiedBy>HP</cp:lastModifiedBy>
  <cp:revision>1</cp:revision>
  <dcterms:created xsi:type="dcterms:W3CDTF">2019-03-08T19:23:46Z</dcterms:created>
  <dcterms:modified xsi:type="dcterms:W3CDTF">2019-03-08T19:24:03Z</dcterms:modified>
</cp:coreProperties>
</file>