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8448-544D-427A-88EC-F3B068CBE21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BCA-2EB6-4315-8C46-51D8FE20A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20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8448-544D-427A-88EC-F3B068CBE21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BCA-2EB6-4315-8C46-51D8FE20A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7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8448-544D-427A-88EC-F3B068CBE21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BCA-2EB6-4315-8C46-51D8FE20A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84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8448-544D-427A-88EC-F3B068CBE21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BCA-2EB6-4315-8C46-51D8FE20A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8448-544D-427A-88EC-F3B068CBE21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BCA-2EB6-4315-8C46-51D8FE20A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4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8448-544D-427A-88EC-F3B068CBE21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BCA-2EB6-4315-8C46-51D8FE20A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8448-544D-427A-88EC-F3B068CBE21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BCA-2EB6-4315-8C46-51D8FE20A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1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8448-544D-427A-88EC-F3B068CBE21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BCA-2EB6-4315-8C46-51D8FE20A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0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8448-544D-427A-88EC-F3B068CBE21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BCA-2EB6-4315-8C46-51D8FE20A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1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8448-544D-427A-88EC-F3B068CBE21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BCA-2EB6-4315-8C46-51D8FE20A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1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8448-544D-427A-88EC-F3B068CBE21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BCA-2EB6-4315-8C46-51D8FE20A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0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A8448-544D-427A-88EC-F3B068CBE21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16BCA-2EB6-4315-8C46-51D8FE20A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5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81000" y="9906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ADJOINT MATRICES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457200" y="1828800"/>
            <a:ext cx="84582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 cofactor matrix </a:t>
            </a:r>
            <a:r>
              <a:rPr lang="en-US" altLang="en-US" b="1"/>
              <a:t>C</a:t>
            </a:r>
            <a:r>
              <a:rPr lang="en-US" altLang="en-US"/>
              <a:t> of a matrix </a:t>
            </a:r>
            <a:r>
              <a:rPr lang="en-US" altLang="en-US" b="1"/>
              <a:t>A</a:t>
            </a:r>
            <a:r>
              <a:rPr lang="en-US" altLang="en-US"/>
              <a:t> is the square matrix of the same order as </a:t>
            </a:r>
            <a:r>
              <a:rPr lang="en-US" altLang="en-US" b="1"/>
              <a:t>A</a:t>
            </a:r>
            <a:r>
              <a:rPr lang="en-US" altLang="en-US"/>
              <a:t> in which each element a</a:t>
            </a:r>
            <a:r>
              <a:rPr lang="en-US" altLang="en-US" i="1" baseline="-25000"/>
              <a:t>ij</a:t>
            </a:r>
            <a:r>
              <a:rPr lang="en-US" altLang="en-US"/>
              <a:t> is replaced by its cofactor c</a:t>
            </a:r>
            <a:r>
              <a:rPr lang="en-US" altLang="en-US" i="1" baseline="-25000"/>
              <a:t>ij</a:t>
            </a:r>
            <a:r>
              <a:rPr lang="en-US" altLang="en-US"/>
              <a:t> . 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533400" y="2819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Example:</a:t>
            </a:r>
          </a:p>
        </p:txBody>
      </p:sp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2209800" y="3124200"/>
          <a:ext cx="2130425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825500" imgH="457200" progId="Equation.3">
                  <p:embed/>
                </p:oleObj>
              </mc:Choice>
              <mc:Fallback>
                <p:oleObj name="Equation" r:id="rId3" imgW="825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124200"/>
                        <a:ext cx="2130425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3" name="Object 7"/>
          <p:cNvGraphicFramePr>
            <a:graphicFrameLocks noChangeAspect="1"/>
          </p:cNvGraphicFramePr>
          <p:nvPr/>
        </p:nvGraphicFramePr>
        <p:xfrm>
          <a:off x="3429000" y="4648200"/>
          <a:ext cx="2147888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838200" imgH="457200" progId="Equation.3">
                  <p:embed/>
                </p:oleObj>
              </mc:Choice>
              <mc:Fallback>
                <p:oleObj name="Equation" r:id="rId5" imgW="838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648200"/>
                        <a:ext cx="2147888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990600" y="3505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If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381000" y="49530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cofactor C of A is</a:t>
            </a:r>
          </a:p>
        </p:txBody>
      </p:sp>
    </p:spTree>
    <p:extLst>
      <p:ext uri="{BB962C8B-B14F-4D97-AF65-F5344CB8AC3E}">
        <p14:creationId xmlns:p14="http://schemas.microsoft.com/office/powerpoint/2010/main" val="3883589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28600" y="1066800"/>
            <a:ext cx="8534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adjoint matrix of </a:t>
            </a:r>
            <a:r>
              <a:rPr lang="en-US" altLang="en-US" b="1"/>
              <a:t>A</a:t>
            </a:r>
            <a:r>
              <a:rPr lang="en-US" altLang="en-US"/>
              <a:t>, denoted by adj </a:t>
            </a:r>
            <a:r>
              <a:rPr lang="en-US" altLang="en-US" b="1"/>
              <a:t>A</a:t>
            </a:r>
            <a:r>
              <a:rPr lang="en-US" altLang="en-US"/>
              <a:t>, is the transpose of its cofactor matrix</a:t>
            </a:r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2438400" y="1752600"/>
          <a:ext cx="20066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660400" imgH="228600" progId="Equation.3">
                  <p:embed/>
                </p:oleObj>
              </mc:Choice>
              <mc:Fallback>
                <p:oleObj name="Equation" r:id="rId3" imgW="660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52600"/>
                        <a:ext cx="20066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457200" y="2514600"/>
            <a:ext cx="5105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It can be shown that: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(adj </a:t>
            </a:r>
            <a:r>
              <a:rPr lang="en-US" altLang="en-US" b="1"/>
              <a:t>A</a:t>
            </a:r>
            <a:r>
              <a:rPr lang="en-US" altLang="en-US"/>
              <a:t>) = (adj</a:t>
            </a:r>
            <a:r>
              <a:rPr lang="en-US" altLang="en-US" b="1"/>
              <a:t>A</a:t>
            </a:r>
            <a:r>
              <a:rPr lang="en-US" altLang="en-US"/>
              <a:t>) </a:t>
            </a:r>
            <a:r>
              <a:rPr lang="en-US" altLang="en-US" b="1"/>
              <a:t>A</a:t>
            </a:r>
            <a:r>
              <a:rPr lang="en-US" altLang="en-US"/>
              <a:t> = |</a:t>
            </a:r>
            <a:r>
              <a:rPr lang="en-US" altLang="en-US" b="1"/>
              <a:t>A</a:t>
            </a:r>
            <a:r>
              <a:rPr lang="en-US" altLang="en-US"/>
              <a:t>| </a:t>
            </a:r>
            <a:r>
              <a:rPr lang="en-US" altLang="en-US" b="1"/>
              <a:t>I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533400" y="38100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Example:</a:t>
            </a:r>
          </a:p>
        </p:txBody>
      </p:sp>
      <p:graphicFrame>
        <p:nvGraphicFramePr>
          <p:cNvPr id="56327" name="Object 7"/>
          <p:cNvGraphicFramePr>
            <a:graphicFrameLocks noChangeAspect="1"/>
          </p:cNvGraphicFramePr>
          <p:nvPr/>
        </p:nvGraphicFramePr>
        <p:xfrm>
          <a:off x="2133600" y="3886200"/>
          <a:ext cx="3810000" cy="302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1536700" imgH="1219200" progId="Equation.3">
                  <p:embed/>
                </p:oleObj>
              </mc:Choice>
              <mc:Fallback>
                <p:oleObj name="Equation" r:id="rId5" imgW="1536700" imgH="1219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886200"/>
                        <a:ext cx="3810000" cy="302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1266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990600" y="1524000"/>
          <a:ext cx="61722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2819400" imgH="457200" progId="Equation.3">
                  <p:embed/>
                </p:oleObj>
              </mc:Choice>
              <mc:Fallback>
                <p:oleObj name="Equation" r:id="rId3" imgW="2819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617220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990600" y="2971800"/>
          <a:ext cx="63246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2819400" imgH="457200" progId="Equation.3">
                  <p:embed/>
                </p:oleObj>
              </mc:Choice>
              <mc:Fallback>
                <p:oleObj name="Equation" r:id="rId5" imgW="2819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971800"/>
                        <a:ext cx="632460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3642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USING THE ADJOINT MATRIX IN MATRIX INVERSION</a:t>
            </a:r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1905000" y="4648200"/>
          <a:ext cx="150495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723586" imgH="444307" progId="Equation.3">
                  <p:embed/>
                </p:oleObj>
              </mc:Choice>
              <mc:Fallback>
                <p:oleObj name="Equation" r:id="rId3" imgW="723586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648200"/>
                        <a:ext cx="1504950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33400" y="1676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Since 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1447800" y="2133600"/>
            <a:ext cx="2325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AA</a:t>
            </a:r>
            <a:r>
              <a:rPr lang="en-US" altLang="en-US" baseline="30000"/>
              <a:t>-1</a:t>
            </a:r>
            <a:r>
              <a:rPr lang="en-US" altLang="en-US"/>
              <a:t>  =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/>
              <a:t> = </a:t>
            </a:r>
            <a:r>
              <a:rPr lang="en-US" altLang="en-US" b="1"/>
              <a:t>I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685800" y="28194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and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1447800" y="3200400"/>
            <a:ext cx="3552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(adj </a:t>
            </a:r>
            <a:r>
              <a:rPr lang="en-US" altLang="en-US" b="1"/>
              <a:t>A</a:t>
            </a:r>
            <a:r>
              <a:rPr lang="en-US" altLang="en-US"/>
              <a:t>) = (adj</a:t>
            </a:r>
            <a:r>
              <a:rPr lang="en-US" altLang="en-US" b="1"/>
              <a:t>A</a:t>
            </a:r>
            <a:r>
              <a:rPr lang="en-US" altLang="en-US"/>
              <a:t>) </a:t>
            </a:r>
            <a:r>
              <a:rPr lang="en-US" altLang="en-US" b="1"/>
              <a:t>A</a:t>
            </a:r>
            <a:r>
              <a:rPr lang="en-US" altLang="en-US"/>
              <a:t> = |</a:t>
            </a:r>
            <a:r>
              <a:rPr lang="en-US" altLang="en-US" b="1"/>
              <a:t>A</a:t>
            </a:r>
            <a:r>
              <a:rPr lang="en-US" altLang="en-US"/>
              <a:t>| </a:t>
            </a:r>
            <a:r>
              <a:rPr lang="en-US" altLang="en-US" b="1"/>
              <a:t>I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685800" y="4267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then</a:t>
            </a:r>
          </a:p>
        </p:txBody>
      </p:sp>
    </p:spTree>
    <p:extLst>
      <p:ext uri="{BB962C8B-B14F-4D97-AF65-F5344CB8AC3E}">
        <p14:creationId xmlns:p14="http://schemas.microsoft.com/office/powerpoint/2010/main" val="2918135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</a:t>
            </a:r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1447800" y="2819400"/>
          <a:ext cx="45720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2032000" imgH="457200" progId="Equation.3">
                  <p:embed/>
                </p:oleObj>
              </mc:Choice>
              <mc:Fallback>
                <p:oleObj name="Equation" r:id="rId3" imgW="2032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19400"/>
                        <a:ext cx="45720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00200"/>
            <a:ext cx="12192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2286000" y="18288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A</a:t>
            </a:r>
            <a:r>
              <a:rPr lang="en-US" altLang="en-US"/>
              <a:t> = 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04800" y="39624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To check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1828800" y="4038600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/>
              <a:t>AA</a:t>
            </a:r>
            <a:r>
              <a:rPr lang="en-US" altLang="en-US" baseline="30000"/>
              <a:t>-1</a:t>
            </a:r>
            <a:r>
              <a:rPr lang="en-US" altLang="en-US"/>
              <a:t>  =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/>
              <a:t> = </a:t>
            </a:r>
            <a:r>
              <a:rPr lang="en-US" altLang="en-US" b="1"/>
              <a:t>I</a:t>
            </a:r>
          </a:p>
          <a:p>
            <a:endParaRPr lang="en-US" altLang="en-US"/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0" y="3840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59402" name="Object 10"/>
          <p:cNvGraphicFramePr>
            <a:graphicFrameLocks noChangeAspect="1"/>
          </p:cNvGraphicFramePr>
          <p:nvPr/>
        </p:nvGraphicFramePr>
        <p:xfrm>
          <a:off x="1143000" y="4572000"/>
          <a:ext cx="5829300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2590800" imgH="939800" progId="Equation.3">
                  <p:embed/>
                </p:oleObj>
              </mc:Choice>
              <mc:Fallback>
                <p:oleObj name="Equation" r:id="rId6" imgW="25908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572000"/>
                        <a:ext cx="5829300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7124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28600" y="12192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 2</a:t>
            </a:r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2057400" y="1600200"/>
          <a:ext cx="22098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104900" imgH="711200" progId="Equation.3">
                  <p:embed/>
                </p:oleObj>
              </mc:Choice>
              <mc:Fallback>
                <p:oleObj name="Equation" r:id="rId3" imgW="11049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600200"/>
                        <a:ext cx="2209800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143000" y="3581400"/>
            <a:ext cx="556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|</a:t>
            </a:r>
            <a:r>
              <a:rPr lang="en-US" altLang="en-US" b="1"/>
              <a:t>A</a:t>
            </a:r>
            <a:r>
              <a:rPr lang="en-US" altLang="en-US"/>
              <a:t>| = (3)(-1-0)-(-1)(-2-0)+(1)(4-1) = -2</a:t>
            </a:r>
          </a:p>
        </p:txBody>
      </p:sp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685800" y="4876800"/>
          <a:ext cx="1600200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736600" imgH="685800" progId="Equation.3">
                  <p:embed/>
                </p:oleObj>
              </mc:Choice>
              <mc:Fallback>
                <p:oleObj name="Equation" r:id="rId5" imgW="7366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876800"/>
                        <a:ext cx="1600200" cy="148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304800" y="3048000"/>
            <a:ext cx="563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determinant of </a:t>
            </a:r>
            <a:r>
              <a:rPr lang="en-US" altLang="en-US" b="1"/>
              <a:t>A</a:t>
            </a:r>
            <a:r>
              <a:rPr lang="en-US" altLang="en-US"/>
              <a:t> is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457200" y="4267200"/>
            <a:ext cx="624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elements of the cofactor matrix are</a:t>
            </a:r>
          </a:p>
        </p:txBody>
      </p:sp>
      <p:graphicFrame>
        <p:nvGraphicFramePr>
          <p:cNvPr id="60425" name="Object 9"/>
          <p:cNvGraphicFramePr>
            <a:graphicFrameLocks noChangeAspect="1"/>
          </p:cNvGraphicFramePr>
          <p:nvPr/>
        </p:nvGraphicFramePr>
        <p:xfrm>
          <a:off x="2868613" y="4876800"/>
          <a:ext cx="1655762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762000" imgH="685800" progId="Equation.3">
                  <p:embed/>
                </p:oleObj>
              </mc:Choice>
              <mc:Fallback>
                <p:oleObj name="Equation" r:id="rId7" imgW="7620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8613" y="4876800"/>
                        <a:ext cx="1655762" cy="148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6" name="Object 10"/>
          <p:cNvGraphicFramePr>
            <a:graphicFrameLocks noChangeAspect="1"/>
          </p:cNvGraphicFramePr>
          <p:nvPr/>
        </p:nvGraphicFramePr>
        <p:xfrm>
          <a:off x="5097463" y="4876800"/>
          <a:ext cx="1462087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673100" imgH="685800" progId="Equation.3">
                  <p:embed/>
                </p:oleObj>
              </mc:Choice>
              <mc:Fallback>
                <p:oleObj name="Equation" r:id="rId9" imgW="6731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7463" y="4876800"/>
                        <a:ext cx="1462087" cy="148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7184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1828800" y="1752600"/>
          <a:ext cx="25146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257300" imgH="711200" progId="Equation.3">
                  <p:embed/>
                </p:oleObj>
              </mc:Choice>
              <mc:Fallback>
                <p:oleObj name="Equation" r:id="rId3" imgW="12573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752600"/>
                        <a:ext cx="2514600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304800" y="12192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cofactor matrix is therefore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685800" y="33528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so</a:t>
            </a:r>
          </a:p>
        </p:txBody>
      </p:sp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1143000" y="3505200"/>
          <a:ext cx="34798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1739900" imgH="711200" progId="Equation.3">
                  <p:embed/>
                </p:oleObj>
              </mc:Choice>
              <mc:Fallback>
                <p:oleObj name="Equation" r:id="rId5" imgW="17399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05200"/>
                        <a:ext cx="3479800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609600" y="5029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and</a:t>
            </a:r>
          </a:p>
        </p:txBody>
      </p:sp>
      <p:graphicFrame>
        <p:nvGraphicFramePr>
          <p:cNvPr id="61448" name="Object 8"/>
          <p:cNvGraphicFramePr>
            <a:graphicFrameLocks noChangeAspect="1"/>
          </p:cNvGraphicFramePr>
          <p:nvPr/>
        </p:nvGraphicFramePr>
        <p:xfrm>
          <a:off x="838200" y="5181600"/>
          <a:ext cx="69342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3467100" imgH="711200" progId="Equation.3">
                  <p:embed/>
                </p:oleObj>
              </mc:Choice>
              <mc:Fallback>
                <p:oleObj name="Equation" r:id="rId7" imgW="34671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181600"/>
                        <a:ext cx="6934200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469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result can be checked using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1905000" y="1981200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/>
              <a:t>AA</a:t>
            </a:r>
            <a:r>
              <a:rPr lang="en-US" altLang="en-US" baseline="30000"/>
              <a:t>-1</a:t>
            </a:r>
            <a:r>
              <a:rPr lang="en-US" altLang="en-US"/>
              <a:t>  =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/>
              <a:t> = </a:t>
            </a:r>
            <a:r>
              <a:rPr lang="en-US" altLang="en-US" b="1"/>
              <a:t>I</a:t>
            </a:r>
          </a:p>
          <a:p>
            <a:endParaRPr lang="en-US" altLang="en-US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8382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determinant of a matrix must not be zero for the inverse to exist as there will not be a solution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Nonsingular matrices have non-zero determinants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Singular matrices have zero determinants</a:t>
            </a:r>
          </a:p>
        </p:txBody>
      </p:sp>
    </p:spTree>
    <p:extLst>
      <p:ext uri="{BB962C8B-B14F-4D97-AF65-F5344CB8AC3E}">
        <p14:creationId xmlns:p14="http://schemas.microsoft.com/office/powerpoint/2010/main" val="239267403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عرض على الشاشة (3:4)‏</PresentationFormat>
  <Paragraphs>39</Paragraphs>
  <Slides>8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0" baseType="lpstr">
      <vt:lpstr>نسق Office</vt:lpstr>
      <vt:lpstr>Microsoft Equation 3.0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  <vt:lpstr>Matrices - Operations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 - Operations</dc:title>
  <dc:creator>HP</dc:creator>
  <cp:lastModifiedBy>HP</cp:lastModifiedBy>
  <cp:revision>1</cp:revision>
  <dcterms:created xsi:type="dcterms:W3CDTF">2019-03-08T19:23:03Z</dcterms:created>
  <dcterms:modified xsi:type="dcterms:W3CDTF">2019-03-08T19:23:20Z</dcterms:modified>
</cp:coreProperties>
</file>