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04C-F285-4B09-963E-41D064B7A56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BF50-5984-41CE-8A85-4C764B23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47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04C-F285-4B09-963E-41D064B7A56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BF50-5984-41CE-8A85-4C764B23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2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04C-F285-4B09-963E-41D064B7A56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BF50-5984-41CE-8A85-4C764B23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5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04C-F285-4B09-963E-41D064B7A56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BF50-5984-41CE-8A85-4C764B23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04C-F285-4B09-963E-41D064B7A56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BF50-5984-41CE-8A85-4C764B23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9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04C-F285-4B09-963E-41D064B7A56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BF50-5984-41CE-8A85-4C764B23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87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04C-F285-4B09-963E-41D064B7A56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BF50-5984-41CE-8A85-4C764B23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4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04C-F285-4B09-963E-41D064B7A56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BF50-5984-41CE-8A85-4C764B23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05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04C-F285-4B09-963E-41D064B7A56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BF50-5984-41CE-8A85-4C764B23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1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04C-F285-4B09-963E-41D064B7A56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BF50-5984-41CE-8A85-4C764B23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19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04C-F285-4B09-963E-41D064B7A56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BF50-5984-41CE-8A85-4C764B23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5904C-F285-4B09-963E-41D064B7A56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0BF50-5984-41CE-8A85-4C764B23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9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381000" y="9144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COFACTORS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81000" y="16002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cofactor C</a:t>
            </a:r>
            <a:r>
              <a:rPr lang="en-US" altLang="en-US" i="1" baseline="-25000"/>
              <a:t>ij</a:t>
            </a:r>
            <a:r>
              <a:rPr lang="en-US" altLang="en-US"/>
              <a:t> of an element a</a:t>
            </a:r>
            <a:r>
              <a:rPr lang="en-US" altLang="en-US" i="1" baseline="-25000"/>
              <a:t>ij</a:t>
            </a:r>
            <a:r>
              <a:rPr lang="en-US" altLang="en-US"/>
              <a:t> is defined as:</a:t>
            </a:r>
          </a:p>
        </p:txBody>
      </p:sp>
      <p:graphicFrame>
        <p:nvGraphicFramePr>
          <p:cNvPr id="48133" name="Object 5"/>
          <p:cNvGraphicFramePr>
            <a:graphicFrameLocks noChangeAspect="1"/>
          </p:cNvGraphicFramePr>
          <p:nvPr/>
        </p:nvGraphicFramePr>
        <p:xfrm>
          <a:off x="2133600" y="2133600"/>
          <a:ext cx="245110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939392" imgH="253890" progId="Equation.3">
                  <p:embed/>
                </p:oleObj>
              </mc:Choice>
              <mc:Fallback>
                <p:oleObj name="Equation" r:id="rId3" imgW="939392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133600"/>
                        <a:ext cx="2451100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533400" y="3429000"/>
            <a:ext cx="84582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When the sum of a row number </a:t>
            </a:r>
            <a:r>
              <a:rPr lang="en-US" altLang="en-US" i="1"/>
              <a:t>i</a:t>
            </a:r>
            <a:r>
              <a:rPr lang="en-US" altLang="en-US"/>
              <a:t> and column </a:t>
            </a:r>
            <a:r>
              <a:rPr lang="en-US" altLang="en-US" i="1"/>
              <a:t>j</a:t>
            </a:r>
            <a:r>
              <a:rPr lang="en-US" altLang="en-US"/>
              <a:t> is even, c</a:t>
            </a:r>
            <a:r>
              <a:rPr lang="en-US" altLang="en-US" i="1" baseline="-25000"/>
              <a:t>ij</a:t>
            </a:r>
            <a:r>
              <a:rPr lang="en-US" altLang="en-US"/>
              <a:t> = m</a:t>
            </a:r>
            <a:r>
              <a:rPr lang="en-US" altLang="en-US" i="1" baseline="-25000"/>
              <a:t>ij</a:t>
            </a:r>
            <a:r>
              <a:rPr lang="en-US" altLang="en-US"/>
              <a:t> and when </a:t>
            </a:r>
            <a:r>
              <a:rPr lang="en-US" altLang="en-US" i="1"/>
              <a:t>i</a:t>
            </a:r>
            <a:r>
              <a:rPr lang="en-US" altLang="en-US"/>
              <a:t>+</a:t>
            </a:r>
            <a:r>
              <a:rPr lang="en-US" altLang="en-US" i="1"/>
              <a:t>j</a:t>
            </a:r>
            <a:r>
              <a:rPr lang="en-US" altLang="en-US"/>
              <a:t> is odd, c</a:t>
            </a:r>
            <a:r>
              <a:rPr lang="en-US" altLang="en-US" i="1" baseline="-25000"/>
              <a:t>ij</a:t>
            </a:r>
            <a:r>
              <a:rPr lang="en-US" altLang="en-US"/>
              <a:t> =-m</a:t>
            </a:r>
            <a:r>
              <a:rPr lang="en-US" altLang="en-US" i="1" baseline="-25000"/>
              <a:t>ij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aphicFrame>
        <p:nvGraphicFramePr>
          <p:cNvPr id="48135" name="Object 7"/>
          <p:cNvGraphicFramePr>
            <a:graphicFrameLocks noChangeAspect="1"/>
          </p:cNvGraphicFramePr>
          <p:nvPr/>
        </p:nvGraphicFramePr>
        <p:xfrm>
          <a:off x="1905000" y="4267200"/>
          <a:ext cx="5715000" cy="197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2133600" imgH="736600" progId="Equation.3">
                  <p:embed/>
                </p:oleObj>
              </mc:Choice>
              <mc:Fallback>
                <p:oleObj name="Equation" r:id="rId5" imgW="21336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267200"/>
                        <a:ext cx="5715000" cy="197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689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DETERMINANTS CONTINUED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57200" y="22098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determinant of an n x n matrix </a:t>
            </a:r>
            <a:r>
              <a:rPr lang="en-US" altLang="en-US" b="1"/>
              <a:t>A</a:t>
            </a:r>
            <a:r>
              <a:rPr lang="en-US" altLang="en-US"/>
              <a:t> can now be defined as</a:t>
            </a:r>
          </a:p>
        </p:txBody>
      </p:sp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966788" y="2895600"/>
          <a:ext cx="637381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2298700" imgH="254000" progId="Equation.3">
                  <p:embed/>
                </p:oleObj>
              </mc:Choice>
              <mc:Fallback>
                <p:oleObj name="Equation" r:id="rId3" imgW="22987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88" y="2895600"/>
                        <a:ext cx="6373812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457200" y="3886200"/>
            <a:ext cx="83058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determinant of </a:t>
            </a:r>
            <a:r>
              <a:rPr lang="en-US" altLang="en-US" b="1"/>
              <a:t>A</a:t>
            </a:r>
            <a:r>
              <a:rPr lang="en-US" altLang="en-US"/>
              <a:t> is therefore the sum of the products of the elements of the first row of </a:t>
            </a:r>
            <a:r>
              <a:rPr lang="en-US" altLang="en-US" b="1"/>
              <a:t>A</a:t>
            </a:r>
            <a:r>
              <a:rPr lang="en-US" altLang="en-US"/>
              <a:t> and their corresponding cofactors.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(It is possible to define |</a:t>
            </a:r>
            <a:r>
              <a:rPr lang="en-US" altLang="en-US" b="1"/>
              <a:t>A</a:t>
            </a:r>
            <a:r>
              <a:rPr lang="en-US" altLang="en-US"/>
              <a:t>| in terms of any other row or column but for simplicity, the first row only is used)</a:t>
            </a:r>
          </a:p>
        </p:txBody>
      </p:sp>
    </p:spTree>
    <p:extLst>
      <p:ext uri="{BB962C8B-B14F-4D97-AF65-F5344CB8AC3E}">
        <p14:creationId xmlns:p14="http://schemas.microsoft.com/office/powerpoint/2010/main" val="2467474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Therefore the 2 x 2 matrix :</a:t>
            </a: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2057400" y="1676400"/>
          <a:ext cx="257175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939392" imgH="482391" progId="Equation.3">
                  <p:embed/>
                </p:oleObj>
              </mc:Choice>
              <mc:Fallback>
                <p:oleObj name="Equation" r:id="rId3" imgW="939392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676400"/>
                        <a:ext cx="257175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81000" y="30480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Has cofactors :</a:t>
            </a:r>
          </a:p>
        </p:txBody>
      </p:sp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1897063" y="3429000"/>
          <a:ext cx="3294062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1256755" imgH="253890" progId="Equation.3">
                  <p:embed/>
                </p:oleObj>
              </mc:Choice>
              <mc:Fallback>
                <p:oleObj name="Equation" r:id="rId5" imgW="1256755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7063" y="3429000"/>
                        <a:ext cx="3294062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533400" y="4267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And:</a:t>
            </a:r>
          </a:p>
        </p:txBody>
      </p:sp>
      <p:graphicFrame>
        <p:nvGraphicFramePr>
          <p:cNvPr id="50184" name="Object 8"/>
          <p:cNvGraphicFramePr>
            <a:graphicFrameLocks noChangeAspect="1"/>
          </p:cNvGraphicFramePr>
          <p:nvPr/>
        </p:nvGraphicFramePr>
        <p:xfrm>
          <a:off x="1844675" y="4419600"/>
          <a:ext cx="35496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1524000" imgH="254000" progId="Equation.3">
                  <p:embed/>
                </p:oleObj>
              </mc:Choice>
              <mc:Fallback>
                <p:oleObj name="Equation" r:id="rId7" imgW="15240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675" y="4419600"/>
                        <a:ext cx="3549650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457200" y="5181600"/>
            <a:ext cx="640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And the determinant of </a:t>
            </a:r>
            <a:r>
              <a:rPr lang="en-US" altLang="en-US" b="1"/>
              <a:t>A</a:t>
            </a:r>
            <a:r>
              <a:rPr lang="en-US" altLang="en-US"/>
              <a:t> is: </a:t>
            </a:r>
          </a:p>
        </p:txBody>
      </p:sp>
      <p:graphicFrame>
        <p:nvGraphicFramePr>
          <p:cNvPr id="50186" name="Object 10"/>
          <p:cNvGraphicFramePr>
            <a:graphicFrameLocks noChangeAspect="1"/>
          </p:cNvGraphicFramePr>
          <p:nvPr/>
        </p:nvGraphicFramePr>
        <p:xfrm>
          <a:off x="1143000" y="5715000"/>
          <a:ext cx="579120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2082800" imgH="254000" progId="Equation.3">
                  <p:embed/>
                </p:oleObj>
              </mc:Choice>
              <mc:Fallback>
                <p:oleObj name="Equation" r:id="rId9" imgW="20828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715000"/>
                        <a:ext cx="5791200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631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 1:</a:t>
            </a:r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2209800" y="1524000"/>
          <a:ext cx="176212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723586" imgH="457002" progId="Equation.3">
                  <p:embed/>
                </p:oleObj>
              </mc:Choice>
              <mc:Fallback>
                <p:oleObj name="Equation" r:id="rId3" imgW="723586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524000"/>
                        <a:ext cx="176212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1524000" y="2667000"/>
          <a:ext cx="357505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1358310" imgH="253890" progId="Equation.3">
                  <p:embed/>
                </p:oleObj>
              </mc:Choice>
              <mc:Fallback>
                <p:oleObj name="Equation" r:id="rId5" imgW="1358310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667000"/>
                        <a:ext cx="357505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2405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81000" y="8382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For a 3 x 3 matrix:</a:t>
            </a:r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1524000" y="1219200"/>
          <a:ext cx="2913063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257300" imgH="711200" progId="Equation.3">
                  <p:embed/>
                </p:oleObj>
              </mc:Choice>
              <mc:Fallback>
                <p:oleObj name="Equation" r:id="rId3" imgW="12573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19200"/>
                        <a:ext cx="2913063" cy="164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228600" y="28956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cofactors of the first row are:</a:t>
            </a:r>
          </a:p>
        </p:txBody>
      </p:sp>
      <p:graphicFrame>
        <p:nvGraphicFramePr>
          <p:cNvPr id="52230" name="Object 6"/>
          <p:cNvGraphicFramePr>
            <a:graphicFrameLocks noChangeAspect="1"/>
          </p:cNvGraphicFramePr>
          <p:nvPr/>
        </p:nvGraphicFramePr>
        <p:xfrm>
          <a:off x="1239838" y="3275013"/>
          <a:ext cx="5370512" cy="358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2171700" imgH="1447800" progId="Equation.3">
                  <p:embed/>
                </p:oleObj>
              </mc:Choice>
              <mc:Fallback>
                <p:oleObj name="Equation" r:id="rId5" imgW="2171700" imgH="144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38" y="3275013"/>
                        <a:ext cx="5370512" cy="358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3970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624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determinant of a matrix A is:</a:t>
            </a: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914400" y="1752600"/>
          <a:ext cx="579120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2082800" imgH="254000" progId="Equation.3">
                  <p:embed/>
                </p:oleObj>
              </mc:Choice>
              <mc:Fallback>
                <p:oleObj name="Equation" r:id="rId3" imgW="20828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5791200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57200" y="2667000"/>
            <a:ext cx="800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Which by substituting for the cofactors in this case is:</a:t>
            </a:r>
          </a:p>
        </p:txBody>
      </p:sp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0" y="3276600"/>
          <a:ext cx="90805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3949700" imgH="254000" progId="Equation.3">
                  <p:embed/>
                </p:oleObj>
              </mc:Choice>
              <mc:Fallback>
                <p:oleObj name="Equation" r:id="rId5" imgW="39497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276600"/>
                        <a:ext cx="908050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0055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 2:</a:t>
            </a: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2209800" y="1981200"/>
          <a:ext cx="190500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016000" imgH="711200" progId="Equation.3">
                  <p:embed/>
                </p:oleObj>
              </mc:Choice>
              <mc:Fallback>
                <p:oleObj name="Equation" r:id="rId3" imgW="10160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981200"/>
                        <a:ext cx="1905000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685800" y="4953000"/>
          <a:ext cx="76962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2489200" imgH="254000" progId="Equation.3">
                  <p:embed/>
                </p:oleObj>
              </mc:Choice>
              <mc:Fallback>
                <p:oleObj name="Equation" r:id="rId5" imgW="24892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953000"/>
                        <a:ext cx="769620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0" y="3657600"/>
          <a:ext cx="90805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3949700" imgH="254000" progId="Equation.3">
                  <p:embed/>
                </p:oleObj>
              </mc:Choice>
              <mc:Fallback>
                <p:oleObj name="Equation" r:id="rId7" imgW="39497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657600"/>
                        <a:ext cx="908050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537680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عرض على الشاشة (3:4)‏</PresentationFormat>
  <Paragraphs>24</Paragraphs>
  <Slides>7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9" baseType="lpstr">
      <vt:lpstr>نسق Office</vt:lpstr>
      <vt:lpstr>Microsoft Equation 3.0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 - Operations</dc:title>
  <dc:creator>HP</dc:creator>
  <cp:lastModifiedBy>HP</cp:lastModifiedBy>
  <cp:revision>1</cp:revision>
  <dcterms:created xsi:type="dcterms:W3CDTF">2019-03-08T19:21:59Z</dcterms:created>
  <dcterms:modified xsi:type="dcterms:W3CDTF">2019-03-08T19:22:13Z</dcterms:modified>
</cp:coreProperties>
</file>