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1EC2-D8C7-4B29-9F99-CE95BFE24F7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B61B-79F8-427B-AFED-A3E8DEB4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1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1EC2-D8C7-4B29-9F99-CE95BFE24F7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B61B-79F8-427B-AFED-A3E8DEB4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63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1EC2-D8C7-4B29-9F99-CE95BFE24F7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B61B-79F8-427B-AFED-A3E8DEB4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1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1EC2-D8C7-4B29-9F99-CE95BFE24F7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B61B-79F8-427B-AFED-A3E8DEB4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429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1EC2-D8C7-4B29-9F99-CE95BFE24F7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B61B-79F8-427B-AFED-A3E8DEB4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5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1EC2-D8C7-4B29-9F99-CE95BFE24F7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B61B-79F8-427B-AFED-A3E8DEB4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62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1EC2-D8C7-4B29-9F99-CE95BFE24F7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B61B-79F8-427B-AFED-A3E8DEB4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1EC2-D8C7-4B29-9F99-CE95BFE24F7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B61B-79F8-427B-AFED-A3E8DEB4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3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1EC2-D8C7-4B29-9F99-CE95BFE24F7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B61B-79F8-427B-AFED-A3E8DEB4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275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1EC2-D8C7-4B29-9F99-CE95BFE24F7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B61B-79F8-427B-AFED-A3E8DEB4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62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1EC2-D8C7-4B29-9F99-CE95BFE24F7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B61B-79F8-427B-AFED-A3E8DEB4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056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21EC2-D8C7-4B29-9F99-CE95BFE24F7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6B61B-79F8-427B-AFED-A3E8DEB4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45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533400" y="11430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DETERMINANT OF A MATRIX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457200" y="1828800"/>
            <a:ext cx="79248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To compute the inverse of a matrix, the determinant is required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Each square matrix </a:t>
            </a:r>
            <a:r>
              <a:rPr lang="en-US" altLang="en-US" b="1"/>
              <a:t>A</a:t>
            </a:r>
            <a:r>
              <a:rPr lang="en-US" altLang="en-US"/>
              <a:t> has a unit scalar value called the determinant of </a:t>
            </a:r>
            <a:r>
              <a:rPr lang="en-US" altLang="en-US" b="1"/>
              <a:t>A</a:t>
            </a:r>
            <a:r>
              <a:rPr lang="en-US" altLang="en-US"/>
              <a:t>, denoted by det </a:t>
            </a:r>
            <a:r>
              <a:rPr lang="en-US" altLang="en-US" b="1"/>
              <a:t>A</a:t>
            </a:r>
            <a:r>
              <a:rPr lang="en-US" altLang="en-US"/>
              <a:t> or </a:t>
            </a:r>
            <a:r>
              <a:rPr lang="en-US" altLang="en-US" b="1"/>
              <a:t>|A|</a:t>
            </a:r>
            <a:endParaRPr lang="en-US" altLang="en-US"/>
          </a:p>
        </p:txBody>
      </p:sp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1752600" y="3352800"/>
          <a:ext cx="1701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723586" imgH="939392" progId="Equation.3">
                  <p:embed/>
                </p:oleObj>
              </mc:Choice>
              <mc:Fallback>
                <p:oleObj name="Equation" r:id="rId3" imgW="723586" imgH="93939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352800"/>
                        <a:ext cx="1701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685800" y="3657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If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685800" y="47244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then</a:t>
            </a:r>
          </a:p>
        </p:txBody>
      </p:sp>
    </p:spTree>
    <p:extLst>
      <p:ext uri="{BB962C8B-B14F-4D97-AF65-F5344CB8AC3E}">
        <p14:creationId xmlns:p14="http://schemas.microsoft.com/office/powerpoint/2010/main" val="80461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83058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If </a:t>
            </a:r>
            <a:r>
              <a:rPr lang="en-US" altLang="en-US" b="1"/>
              <a:t>A</a:t>
            </a:r>
            <a:r>
              <a:rPr lang="en-US" altLang="en-US"/>
              <a:t> = [</a:t>
            </a:r>
            <a:r>
              <a:rPr lang="en-US" altLang="en-US" b="1"/>
              <a:t>A</a:t>
            </a:r>
            <a:r>
              <a:rPr lang="en-US" altLang="en-US"/>
              <a:t>] is a single element (1x1), then the determinant is defined as the value of the element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Then |</a:t>
            </a:r>
            <a:r>
              <a:rPr lang="en-US" altLang="en-US" b="1"/>
              <a:t>A</a:t>
            </a:r>
            <a:r>
              <a:rPr lang="en-US" altLang="en-US"/>
              <a:t>| =det </a:t>
            </a:r>
            <a:r>
              <a:rPr lang="en-US" altLang="en-US" b="1"/>
              <a:t>A</a:t>
            </a:r>
            <a:r>
              <a:rPr lang="en-US" altLang="en-US"/>
              <a:t> =  a</a:t>
            </a:r>
            <a:r>
              <a:rPr lang="en-US" altLang="en-US" baseline="-25000"/>
              <a:t>11</a:t>
            </a:r>
            <a:endParaRPr lang="en-US" altLang="en-US"/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If </a:t>
            </a:r>
            <a:r>
              <a:rPr lang="en-US" altLang="en-US" b="1"/>
              <a:t>A</a:t>
            </a:r>
            <a:r>
              <a:rPr lang="en-US" altLang="en-US"/>
              <a:t> is (n x n), its determinant may be defined in terms of  order (n-1) or less.</a:t>
            </a:r>
          </a:p>
        </p:txBody>
      </p:sp>
    </p:spTree>
    <p:extLst>
      <p:ext uri="{BB962C8B-B14F-4D97-AF65-F5344CB8AC3E}">
        <p14:creationId xmlns:p14="http://schemas.microsoft.com/office/powerpoint/2010/main" val="796594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517525" y="1031875"/>
            <a:ext cx="1438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3300"/>
                </a:solidFill>
              </a:rPr>
              <a:t>MINORS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304800" y="1371600"/>
            <a:ext cx="80010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If </a:t>
            </a:r>
            <a:r>
              <a:rPr lang="en-US" altLang="en-US" b="1"/>
              <a:t>A</a:t>
            </a:r>
            <a:r>
              <a:rPr lang="en-US" altLang="en-US"/>
              <a:t> is an n x n matrix and one row and one column are deleted, the resulting matrix is an (n-1) x (n-1) submatrix of </a:t>
            </a:r>
            <a:r>
              <a:rPr lang="en-US" altLang="en-US" b="1"/>
              <a:t>A</a:t>
            </a:r>
            <a:r>
              <a:rPr lang="en-US" altLang="en-US"/>
              <a:t>.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The determinant of such a submatrix is called a minor of </a:t>
            </a:r>
            <a:r>
              <a:rPr lang="en-US" altLang="en-US" b="1"/>
              <a:t>A</a:t>
            </a:r>
            <a:r>
              <a:rPr lang="en-US" altLang="en-US"/>
              <a:t> and is designated by m</a:t>
            </a:r>
            <a:r>
              <a:rPr lang="en-US" altLang="en-US" i="1" baseline="-25000"/>
              <a:t>ij</a:t>
            </a:r>
            <a:r>
              <a:rPr lang="en-US" altLang="en-US"/>
              <a:t> , where </a:t>
            </a:r>
            <a:r>
              <a:rPr lang="en-US" altLang="en-US" i="1"/>
              <a:t>i</a:t>
            </a:r>
            <a:r>
              <a:rPr lang="en-US" altLang="en-US"/>
              <a:t> and </a:t>
            </a:r>
            <a:r>
              <a:rPr lang="en-US" altLang="en-US" i="1"/>
              <a:t>j</a:t>
            </a:r>
            <a:r>
              <a:rPr lang="en-US" altLang="en-US"/>
              <a:t> correspond to the deleted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 row and column, respectively.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m</a:t>
            </a:r>
            <a:r>
              <a:rPr lang="en-US" altLang="en-US" i="1" baseline="-25000"/>
              <a:t>ij</a:t>
            </a:r>
            <a:r>
              <a:rPr lang="en-US" altLang="en-US"/>
              <a:t> is the minor of the element a</a:t>
            </a:r>
            <a:r>
              <a:rPr lang="en-US" altLang="en-US" i="1" baseline="-25000"/>
              <a:t>ij</a:t>
            </a:r>
            <a:r>
              <a:rPr lang="en-US" altLang="en-US"/>
              <a:t> in </a:t>
            </a:r>
            <a:r>
              <a:rPr lang="en-US" altLang="en-US" b="1"/>
              <a:t>A</a:t>
            </a:r>
            <a:r>
              <a:rPr lang="en-US" altLang="en-US"/>
              <a:t>.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2385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1752600" y="1219200"/>
          <a:ext cx="3276600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1257300" imgH="711200" progId="Equation.3">
                  <p:embed/>
                </p:oleObj>
              </mc:Choice>
              <mc:Fallback>
                <p:oleObj name="Equation" r:id="rId3" imgW="12573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219200"/>
                        <a:ext cx="3276600" cy="185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28600" y="3200400"/>
            <a:ext cx="86106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Each element in </a:t>
            </a:r>
            <a:r>
              <a:rPr lang="en-US" altLang="en-US" b="1"/>
              <a:t>A</a:t>
            </a:r>
            <a:r>
              <a:rPr lang="en-US" altLang="en-US"/>
              <a:t> has a minor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Delete first row and column from  </a:t>
            </a:r>
            <a:r>
              <a:rPr lang="en-US" altLang="en-US" b="1"/>
              <a:t>A</a:t>
            </a:r>
            <a:r>
              <a:rPr lang="en-US" altLang="en-US"/>
              <a:t> 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The determinant of the remaining 2 x 2 submatrix is the minor of a</a:t>
            </a:r>
            <a:r>
              <a:rPr lang="en-US" altLang="en-US" b="1" baseline="-25000">
                <a:solidFill>
                  <a:schemeClr val="accent2"/>
                </a:solidFill>
              </a:rPr>
              <a:t>11</a:t>
            </a:r>
            <a:endParaRPr lang="en-US" altLang="en-US" b="1">
              <a:solidFill>
                <a:schemeClr val="accent2"/>
              </a:solidFill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457200" y="11430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eg.</a:t>
            </a:r>
          </a:p>
        </p:txBody>
      </p:sp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2819400" y="4953000"/>
          <a:ext cx="2971800" cy="150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952087" imgH="482391" progId="Equation.3">
                  <p:embed/>
                </p:oleObj>
              </mc:Choice>
              <mc:Fallback>
                <p:oleObj name="Equation" r:id="rId5" imgW="952087" imgH="4823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953000"/>
                        <a:ext cx="2971800" cy="1506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6445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381000" y="14478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Therefore the minor of a</a:t>
            </a:r>
            <a:r>
              <a:rPr lang="en-US" altLang="en-US" baseline="-25000"/>
              <a:t>12</a:t>
            </a:r>
            <a:r>
              <a:rPr lang="en-US" altLang="en-US"/>
              <a:t> is: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609600" y="3581400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And the minor for a</a:t>
            </a:r>
            <a:r>
              <a:rPr lang="en-US" altLang="en-US" baseline="-25000"/>
              <a:t>13</a:t>
            </a:r>
            <a:r>
              <a:rPr lang="en-US" altLang="en-US"/>
              <a:t> is:</a:t>
            </a:r>
          </a:p>
        </p:txBody>
      </p:sp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2286000" y="1981200"/>
          <a:ext cx="2971800" cy="150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952087" imgH="482391" progId="Equation.3">
                  <p:embed/>
                </p:oleObj>
              </mc:Choice>
              <mc:Fallback>
                <p:oleObj name="Equation" r:id="rId3" imgW="952087" imgH="4823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981200"/>
                        <a:ext cx="2971800" cy="1506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0" name="Object 6"/>
          <p:cNvGraphicFramePr>
            <a:graphicFrameLocks noChangeAspect="1"/>
          </p:cNvGraphicFramePr>
          <p:nvPr/>
        </p:nvGraphicFramePr>
        <p:xfrm>
          <a:off x="2438400" y="4419600"/>
          <a:ext cx="2971800" cy="150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952087" imgH="482391" progId="Equation.3">
                  <p:embed/>
                </p:oleObj>
              </mc:Choice>
              <mc:Fallback>
                <p:oleObj name="Equation" r:id="rId5" imgW="952087" imgH="4823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419600"/>
                        <a:ext cx="2971800" cy="1506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143892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Microsoft Office PowerPoint</Application>
  <PresentationFormat>عرض على الشاشة (3:4)‏</PresentationFormat>
  <Paragraphs>24</Paragraphs>
  <Slides>5</Slides>
  <Notes>0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7" baseType="lpstr">
      <vt:lpstr>نسق Office</vt:lpstr>
      <vt:lpstr>Microsoft Equation 3.0</vt:lpstr>
      <vt:lpstr>Matrices - Operations</vt:lpstr>
      <vt:lpstr>Matrices - Operations</vt:lpstr>
      <vt:lpstr>Matrices - Operations</vt:lpstr>
      <vt:lpstr>Matrices - Operations</vt:lpstr>
      <vt:lpstr>Matrices - Operations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Matrices - Operations</dc:title>
  <dc:creator>HP</dc:creator>
  <cp:lastModifiedBy>HP</cp:lastModifiedBy>
  <cp:revision>1</cp:revision>
  <dcterms:created xsi:type="dcterms:W3CDTF">2019-03-08T19:21:16Z</dcterms:created>
  <dcterms:modified xsi:type="dcterms:W3CDTF">2019-03-08T19:21:31Z</dcterms:modified>
</cp:coreProperties>
</file>