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7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2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1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5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3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826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23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4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27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4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5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9E2A-F506-4C79-BEB6-9F435FDB0138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531B7-86AB-467D-AE35-C0C388E41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83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TRANSPOSE OF A MATRIX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62000" y="1752600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:</a:t>
            </a: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762000" y="32766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Then the transpose of  A, denoted by  A</a:t>
            </a:r>
            <a:r>
              <a:rPr lang="en-US" altLang="en-US" baseline="30000"/>
              <a:t>T</a:t>
            </a:r>
            <a:r>
              <a:rPr lang="en-US" altLang="en-US"/>
              <a:t> is :</a:t>
            </a:r>
          </a:p>
        </p:txBody>
      </p:sp>
      <p:sp>
        <p:nvSpPr>
          <p:cNvPr id="32774" name="Text Box 10"/>
          <p:cNvSpPr txBox="1">
            <a:spLocks noChangeArrowheads="1"/>
          </p:cNvSpPr>
          <p:nvPr/>
        </p:nvSpPr>
        <p:spPr bwMode="auto">
          <a:xfrm>
            <a:off x="4267200" y="5302250"/>
            <a:ext cx="358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for all </a:t>
            </a:r>
            <a:r>
              <a:rPr lang="en-US" altLang="en-US" i="1"/>
              <a:t>i</a:t>
            </a:r>
            <a:r>
              <a:rPr lang="en-US" altLang="en-US"/>
              <a:t> and </a:t>
            </a:r>
            <a:r>
              <a:rPr lang="en-US" altLang="en-US" i="1"/>
              <a:t>j</a:t>
            </a:r>
          </a:p>
        </p:txBody>
      </p:sp>
      <p:sp>
        <p:nvSpPr>
          <p:cNvPr id="2" name="مستطيل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49867" y="1794027"/>
            <a:ext cx="2183290" cy="106894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3" name="مستطيل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99191" y="4191000"/>
            <a:ext cx="2336217" cy="708143"/>
          </a:xfrm>
          <a:prstGeom prst="rect">
            <a:avLst/>
          </a:prstGeom>
          <a:blipFill rotWithShape="1">
            <a:blip r:embed="rId3"/>
            <a:stretch>
              <a:fillRect b="-862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4" name="مستطيل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22821" y="5257800"/>
            <a:ext cx="2253437" cy="496674"/>
          </a:xfrm>
          <a:prstGeom prst="rect">
            <a:avLst/>
          </a:prstGeom>
          <a:blipFill rotWithShape="1">
            <a:blip r:embed="rId4"/>
            <a:stretch>
              <a:fillRect l="-4336" t="-9877" b="-1975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4095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001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To transpose a matrix A 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Interchange rows and columns of A.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The dimensions of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are the reverse of the dimension of </a:t>
            </a:r>
            <a:r>
              <a:rPr lang="en-US" altLang="en-US" b="1"/>
              <a:t>A</a:t>
            </a: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762000" y="2678113"/>
            <a:ext cx="7696200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If the dimension of A is (mxn) then the dimension of </a:t>
            </a:r>
            <a:r>
              <a:rPr lang="en-US" altLang="en-US" b="1"/>
              <a:t>A</a:t>
            </a:r>
            <a:r>
              <a:rPr lang="en-US" altLang="en-US" baseline="30000"/>
              <a:t>T  </a:t>
            </a:r>
            <a:r>
              <a:rPr lang="en-US" altLang="en-US"/>
              <a:t> is (nxm).</a:t>
            </a:r>
          </a:p>
        </p:txBody>
      </p:sp>
    </p:spTree>
    <p:extLst>
      <p:ext uri="{BB962C8B-B14F-4D97-AF65-F5344CB8AC3E}">
        <p14:creationId xmlns:p14="http://schemas.microsoft.com/office/powerpoint/2010/main" val="75543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64008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Properties of transposed matrices: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endParaRPr lang="en-US" altLang="en-US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(k</a:t>
            </a:r>
            <a:r>
              <a:rPr lang="en-US" altLang="en-US" b="1"/>
              <a:t>A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k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67222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762000" y="1295400"/>
            <a:ext cx="288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n-US"/>
              <a:t>(</a:t>
            </a:r>
            <a:r>
              <a:rPr lang="en-US" altLang="en-US" b="1"/>
              <a:t>A</a:t>
            </a:r>
            <a:r>
              <a:rPr lang="en-US" altLang="en-US"/>
              <a:t>+</a:t>
            </a:r>
            <a:r>
              <a:rPr lang="en-US" altLang="en-US" b="1"/>
              <a:t>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533400" y="2286000"/>
          <a:ext cx="57150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2882900" imgH="457200" progId="Equation.3">
                  <p:embed/>
                </p:oleObj>
              </mc:Choice>
              <mc:Fallback>
                <p:oleObj name="Equation" r:id="rId3" imgW="2882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5715000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6400800" y="2667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5846" name="Object 6"/>
          <p:cNvGraphicFramePr>
            <a:graphicFrameLocks noChangeAspect="1"/>
          </p:cNvGraphicFramePr>
          <p:nvPr/>
        </p:nvGraphicFramePr>
        <p:xfrm>
          <a:off x="7315200" y="2057400"/>
          <a:ext cx="1285875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571252" imgH="710891" progId="Equation.3">
                  <p:embed/>
                </p:oleObj>
              </mc:Choice>
              <mc:Fallback>
                <p:oleObj name="Equation" r:id="rId5" imgW="571252" imgH="71089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057400"/>
                        <a:ext cx="1285875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838200" y="3810000"/>
          <a:ext cx="51054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2006600" imgH="711200" progId="Equation.3">
                  <p:embed/>
                </p:oleObj>
              </mc:Choice>
              <mc:Fallback>
                <p:oleObj name="Equation" r:id="rId7" imgW="2006600" imgH="71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10000"/>
                        <a:ext cx="5105400" cy="180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1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762000" y="1219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(</a:t>
            </a:r>
            <a:r>
              <a:rPr lang="en-US" altLang="en-US" b="1"/>
              <a:t>AB</a:t>
            </a:r>
            <a:r>
              <a:rPr lang="en-US" altLang="en-US"/>
              <a:t>)</a:t>
            </a:r>
            <a:r>
              <a:rPr lang="en-US" altLang="en-US" baseline="30000"/>
              <a:t>T</a:t>
            </a:r>
            <a:r>
              <a:rPr lang="en-US" altLang="en-US"/>
              <a:t> = </a:t>
            </a:r>
            <a:r>
              <a:rPr lang="en-US" altLang="en-US" b="1"/>
              <a:t>B</a:t>
            </a:r>
            <a:r>
              <a:rPr lang="en-US" altLang="en-US" baseline="30000"/>
              <a:t>T</a:t>
            </a:r>
            <a:r>
              <a:rPr lang="en-US" altLang="en-US"/>
              <a:t> </a:t>
            </a:r>
            <a:r>
              <a:rPr lang="en-US" altLang="en-US" b="1"/>
              <a:t>A</a:t>
            </a:r>
            <a:r>
              <a:rPr lang="en-US" altLang="en-US" baseline="30000"/>
              <a:t>T</a:t>
            </a:r>
            <a:endParaRPr lang="en-US" altLang="en-US"/>
          </a:p>
        </p:txBody>
      </p:sp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524000" y="2133600"/>
          <a:ext cx="4419600" cy="343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828800" imgH="1422400" progId="Equation.3">
                  <p:embed/>
                </p:oleObj>
              </mc:Choice>
              <mc:Fallback>
                <p:oleObj name="Equation" r:id="rId3" imgW="1828800" imgH="142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33600"/>
                        <a:ext cx="4419600" cy="343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730732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عرض على الشاشة (3:4)‏</PresentationFormat>
  <Paragraphs>23</Paragraphs>
  <Slides>5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7" baseType="lpstr">
      <vt:lpstr>نسق Office</vt:lpstr>
      <vt:lpstr>Microsoft Equation 3.0</vt:lpstr>
      <vt:lpstr>Matrices - Operations</vt:lpstr>
      <vt:lpstr>Matrices - Operations</vt:lpstr>
      <vt:lpstr>Matrices - Operations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2019-03-08T19:18:00Z</dcterms:created>
  <dcterms:modified xsi:type="dcterms:W3CDTF">2019-03-08T19:18:23Z</dcterms:modified>
</cp:coreProperties>
</file>