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8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3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0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1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7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1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8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3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8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C7ADC-1609-43C8-8C0F-A75256CA4620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0DA11-6A75-4402-BD83-99CCD93C6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0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MULTIPLICATION OF MATRICES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82296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product of two matrices is another matrix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To multiply two matrices </a:t>
            </a:r>
            <a:r>
              <a:rPr lang="en-US" altLang="en-US" b="1"/>
              <a:t>A</a:t>
            </a:r>
            <a:r>
              <a:rPr lang="en-US" altLang="en-US"/>
              <a:t> and </a:t>
            </a:r>
            <a:r>
              <a:rPr lang="en-US" altLang="en-US" b="1"/>
              <a:t>B</a:t>
            </a:r>
            <a:r>
              <a:rPr lang="en-US" altLang="en-US"/>
              <a:t> we must have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 number of columns of </a:t>
            </a:r>
            <a:r>
              <a:rPr lang="en-US" altLang="en-US" b="1"/>
              <a:t>A</a:t>
            </a:r>
            <a:r>
              <a:rPr lang="en-US" altLang="en-US"/>
              <a:t> must equal the number of rows of </a:t>
            </a:r>
            <a:r>
              <a:rPr lang="en-US" altLang="en-US" b="1"/>
              <a:t>B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Example.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    x     </a:t>
            </a:r>
            <a:r>
              <a:rPr lang="en-US" altLang="en-US" b="1"/>
              <a:t>B</a:t>
            </a:r>
            <a:r>
              <a:rPr lang="en-US" altLang="en-US"/>
              <a:t>   =      </a:t>
            </a:r>
            <a:r>
              <a:rPr lang="en-US" altLang="en-US" b="1"/>
              <a:t>C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/>
              <a:t>(1x3)     (3x1)      (1x1)</a:t>
            </a:r>
          </a:p>
        </p:txBody>
      </p:sp>
    </p:spTree>
    <p:extLst>
      <p:ext uri="{BB962C8B-B14F-4D97-AF65-F5344CB8AC3E}">
        <p14:creationId xmlns:p14="http://schemas.microsoft.com/office/powerpoint/2010/main" val="35883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38200" y="990600"/>
            <a:ext cx="61722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  </a:t>
            </a:r>
            <a:r>
              <a:rPr lang="en-US" altLang="en-US" b="1"/>
              <a:t>B</a:t>
            </a:r>
            <a:r>
              <a:rPr lang="en-US" altLang="en-US"/>
              <a:t>   x    </a:t>
            </a:r>
            <a:r>
              <a:rPr lang="en-US" altLang="en-US" b="1"/>
              <a:t>A</a:t>
            </a:r>
            <a:r>
              <a:rPr lang="en-US" altLang="en-US"/>
              <a:t>      =     Not possible!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(2x1)   (4x2)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</a:t>
            </a:r>
            <a:r>
              <a:rPr lang="en-US" altLang="en-US" b="1"/>
              <a:t>A</a:t>
            </a:r>
            <a:r>
              <a:rPr lang="en-US" altLang="en-US"/>
              <a:t>    x    </a:t>
            </a:r>
            <a:r>
              <a:rPr lang="en-US" altLang="en-US" b="1"/>
              <a:t>B</a:t>
            </a:r>
            <a:r>
              <a:rPr lang="en-US" altLang="en-US"/>
              <a:t>         =    Not possible!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(6x2)    (6x3)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Example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     x       </a:t>
            </a:r>
            <a:r>
              <a:rPr lang="en-US" altLang="en-US" b="1"/>
              <a:t>B</a:t>
            </a:r>
            <a:r>
              <a:rPr lang="en-US" altLang="en-US"/>
              <a:t>        =    </a:t>
            </a:r>
            <a:r>
              <a:rPr lang="en-US" altLang="en-US" b="1"/>
              <a:t>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(2x3)        (3x2)         (2x2)</a:t>
            </a:r>
          </a:p>
        </p:txBody>
      </p:sp>
    </p:spTree>
    <p:extLst>
      <p:ext uri="{BB962C8B-B14F-4D97-AF65-F5344CB8AC3E}">
        <p14:creationId xmlns:p14="http://schemas.microsoft.com/office/powerpoint/2010/main" val="32352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143000" y="1143000"/>
          <a:ext cx="685800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387600" imgH="711200" progId="Equation.3">
                  <p:embed/>
                </p:oleObj>
              </mc:Choice>
              <mc:Fallback>
                <p:oleObj name="Equation" r:id="rId3" imgW="2387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43000"/>
                        <a:ext cx="6858000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9600" y="53340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295400" y="3505200"/>
          <a:ext cx="54816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349500" imgH="914400" progId="Equation.3">
                  <p:embed/>
                </p:oleObj>
              </mc:Choice>
              <mc:Fallback>
                <p:oleObj name="Equation" r:id="rId5" imgW="23495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05200"/>
                        <a:ext cx="54816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5867400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Successive multiplication of row </a:t>
            </a:r>
            <a:r>
              <a:rPr lang="en-US" altLang="en-US" i="1"/>
              <a:t>i</a:t>
            </a:r>
            <a:r>
              <a:rPr lang="en-US" altLang="en-US"/>
              <a:t> of </a:t>
            </a:r>
            <a:r>
              <a:rPr lang="en-US" altLang="en-US" b="1"/>
              <a:t>A</a:t>
            </a:r>
            <a:r>
              <a:rPr lang="en-US" altLang="en-US"/>
              <a:t> with column </a:t>
            </a:r>
            <a:r>
              <a:rPr lang="en-US" altLang="en-US" i="1"/>
              <a:t>j</a:t>
            </a:r>
            <a:r>
              <a:rPr lang="en-US" altLang="en-US"/>
              <a:t> of </a:t>
            </a:r>
            <a:r>
              <a:rPr lang="en-US" altLang="en-US" b="1"/>
              <a:t>B</a:t>
            </a:r>
            <a:r>
              <a:rPr lang="en-US" altLang="en-US"/>
              <a:t> – row by column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281318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04800" y="1143000"/>
          <a:ext cx="853440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4318000" imgH="711200" progId="Equation.3">
                  <p:embed/>
                </p:oleObj>
              </mc:Choice>
              <mc:Fallback>
                <p:oleObj name="Equation" r:id="rId3" imgW="43180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853440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590800" y="2667000"/>
          <a:ext cx="18161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736600" imgH="457200" progId="Equation.3">
                  <p:embed/>
                </p:oleObj>
              </mc:Choice>
              <mc:Fallback>
                <p:oleObj name="Equation" r:id="rId5" imgW="736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67000"/>
                        <a:ext cx="1816100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4191000"/>
            <a:ext cx="2971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Remember also: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/>
              <a:t>IA</a:t>
            </a:r>
            <a:r>
              <a:rPr lang="en-US" altLang="en-US"/>
              <a:t> = </a:t>
            </a:r>
            <a:r>
              <a:rPr lang="en-US" altLang="en-US" b="1"/>
              <a:t>A</a:t>
            </a: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928813" y="5410200"/>
          <a:ext cx="11588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469900" imgH="457200" progId="Equation.3">
                  <p:embed/>
                </p:oleObj>
              </mc:Choice>
              <mc:Fallback>
                <p:oleObj name="Equation" r:id="rId7" imgW="469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5410200"/>
                        <a:ext cx="11588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200400" y="5410200"/>
          <a:ext cx="1535113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622300" imgH="457200" progId="Equation.3">
                  <p:embed/>
                </p:oleObj>
              </mc:Choice>
              <mc:Fallback>
                <p:oleObj name="Equation" r:id="rId9" imgW="622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410200"/>
                        <a:ext cx="1535113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257800" y="5410200"/>
          <a:ext cx="18161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736600" imgH="457200" progId="Equation.3">
                  <p:embed/>
                </p:oleObj>
              </mc:Choice>
              <mc:Fallback>
                <p:oleObj name="Equation" r:id="rId11" imgW="736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10200"/>
                        <a:ext cx="1816100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46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70866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Assuming that the multiplication on the matrices </a:t>
            </a:r>
            <a:r>
              <a:rPr lang="en-US" altLang="en-US" b="1"/>
              <a:t>A</a:t>
            </a:r>
            <a:r>
              <a:rPr lang="en-US" altLang="en-US"/>
              <a:t>, </a:t>
            </a:r>
            <a:r>
              <a:rPr lang="en-US" altLang="en-US" b="1"/>
              <a:t>B</a:t>
            </a:r>
            <a:r>
              <a:rPr lang="en-US" altLang="en-US"/>
              <a:t> and </a:t>
            </a:r>
            <a:r>
              <a:rPr lang="en-US" altLang="en-US" b="1"/>
              <a:t>C</a:t>
            </a:r>
            <a:r>
              <a:rPr lang="en-US" altLang="en-US"/>
              <a:t> are defined, then the following are true: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b="1"/>
              <a:t>AI</a:t>
            </a:r>
            <a:r>
              <a:rPr lang="en-US" altLang="en-US"/>
              <a:t> = </a:t>
            </a:r>
            <a:r>
              <a:rPr lang="en-US" altLang="en-US" b="1"/>
              <a:t>IA</a:t>
            </a:r>
            <a:r>
              <a:rPr lang="en-US" altLang="en-US"/>
              <a:t> = </a:t>
            </a:r>
            <a:r>
              <a:rPr lang="en-US" altLang="en-US" b="1"/>
              <a:t>A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b="1"/>
              <a:t>A</a:t>
            </a:r>
            <a:r>
              <a:rPr lang="en-US" altLang="en-US"/>
              <a:t>(</a:t>
            </a:r>
            <a:r>
              <a:rPr lang="en-US" altLang="en-US" b="1"/>
              <a:t>BC</a:t>
            </a:r>
            <a:r>
              <a:rPr lang="en-US" altLang="en-US"/>
              <a:t>) = (</a:t>
            </a:r>
            <a:r>
              <a:rPr lang="en-US" altLang="en-US" b="1"/>
              <a:t>AB</a:t>
            </a:r>
            <a:r>
              <a:rPr lang="en-US" altLang="en-US"/>
              <a:t>)</a:t>
            </a:r>
            <a:r>
              <a:rPr lang="en-US" altLang="en-US" b="1"/>
              <a:t>C</a:t>
            </a:r>
            <a:r>
              <a:rPr lang="en-US" altLang="en-US"/>
              <a:t> = </a:t>
            </a:r>
            <a:r>
              <a:rPr lang="en-US" altLang="en-US" b="1"/>
              <a:t>ABC</a:t>
            </a:r>
            <a:r>
              <a:rPr lang="en-US" altLang="en-US"/>
              <a:t>   -    (associative law)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b="1"/>
              <a:t>A</a:t>
            </a:r>
            <a:r>
              <a:rPr lang="en-US" altLang="en-US"/>
              <a:t>(</a:t>
            </a:r>
            <a:r>
              <a:rPr lang="en-US" altLang="en-US" b="1"/>
              <a:t>B</a:t>
            </a:r>
            <a:r>
              <a:rPr lang="en-US" altLang="en-US"/>
              <a:t>+</a:t>
            </a:r>
            <a:r>
              <a:rPr lang="en-US" altLang="en-US" b="1"/>
              <a:t>C</a:t>
            </a:r>
            <a:r>
              <a:rPr lang="en-US" altLang="en-US"/>
              <a:t>) = </a:t>
            </a:r>
            <a:r>
              <a:rPr lang="en-US" altLang="en-US" b="1"/>
              <a:t>AB</a:t>
            </a:r>
            <a:r>
              <a:rPr lang="en-US" altLang="en-US"/>
              <a:t> + </a:t>
            </a:r>
            <a:r>
              <a:rPr lang="en-US" altLang="en-US" b="1"/>
              <a:t>AC</a:t>
            </a:r>
            <a:r>
              <a:rPr lang="en-US" altLang="en-US"/>
              <a:t>   -   (first distributive law)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(</a:t>
            </a:r>
            <a:r>
              <a:rPr lang="en-US" altLang="en-US" b="1"/>
              <a:t>A</a:t>
            </a:r>
            <a:r>
              <a:rPr lang="en-US" altLang="en-US"/>
              <a:t>+</a:t>
            </a:r>
            <a:r>
              <a:rPr lang="en-US" altLang="en-US" b="1"/>
              <a:t>B</a:t>
            </a:r>
            <a:r>
              <a:rPr lang="en-US" altLang="en-US"/>
              <a:t>)</a:t>
            </a:r>
            <a:r>
              <a:rPr lang="en-US" altLang="en-US" b="1"/>
              <a:t>C</a:t>
            </a:r>
            <a:r>
              <a:rPr lang="en-US" altLang="en-US"/>
              <a:t>  =  </a:t>
            </a:r>
            <a:r>
              <a:rPr lang="en-US" altLang="en-US" b="1"/>
              <a:t>AC</a:t>
            </a:r>
            <a:r>
              <a:rPr lang="en-US" altLang="en-US"/>
              <a:t>  + </a:t>
            </a:r>
            <a:r>
              <a:rPr lang="en-US" altLang="en-US" b="1"/>
              <a:t>BC</a:t>
            </a:r>
            <a:r>
              <a:rPr lang="en-US" altLang="en-US"/>
              <a:t>  -  (second distributive law)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83058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FF3300"/>
                </a:solidFill>
              </a:rPr>
              <a:t>Remark: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In general, </a:t>
            </a:r>
            <a:r>
              <a:rPr lang="en-US" altLang="en-US" b="1"/>
              <a:t>AB</a:t>
            </a:r>
            <a:r>
              <a:rPr lang="en-US" altLang="en-US"/>
              <a:t> not equal to </a:t>
            </a:r>
            <a:r>
              <a:rPr lang="en-US" altLang="en-US" b="1"/>
              <a:t>BA</a:t>
            </a:r>
            <a:r>
              <a:rPr lang="en-US" altLang="en-US"/>
              <a:t>, (the matrix </a:t>
            </a:r>
            <a:r>
              <a:rPr lang="en-US" altLang="en-US" b="1"/>
              <a:t>BA</a:t>
            </a:r>
            <a:r>
              <a:rPr lang="en-US" altLang="en-US"/>
              <a:t> may not be defined.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If </a:t>
            </a:r>
            <a:r>
              <a:rPr lang="en-US" altLang="en-US" b="1"/>
              <a:t>AB </a:t>
            </a:r>
            <a:r>
              <a:rPr lang="en-US" altLang="en-US"/>
              <a:t>= </a:t>
            </a:r>
            <a:r>
              <a:rPr lang="en-US" altLang="en-US" b="1"/>
              <a:t>0</a:t>
            </a:r>
            <a:r>
              <a:rPr lang="en-US" altLang="en-US"/>
              <a:t>, neither </a:t>
            </a:r>
            <a:r>
              <a:rPr lang="en-US" altLang="en-US" b="1"/>
              <a:t>A</a:t>
            </a:r>
            <a:r>
              <a:rPr lang="en-US" altLang="en-US"/>
              <a:t> nor </a:t>
            </a:r>
            <a:r>
              <a:rPr lang="en-US" altLang="en-US" b="1"/>
              <a:t>B</a:t>
            </a:r>
            <a:r>
              <a:rPr lang="en-US" altLang="en-US"/>
              <a:t> necessarily equal to zero.</a:t>
            </a:r>
            <a:endParaRPr lang="en-US" altLang="en-US" b="1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If </a:t>
            </a:r>
            <a:r>
              <a:rPr lang="en-US" altLang="en-US" b="1"/>
              <a:t>AB</a:t>
            </a:r>
            <a:r>
              <a:rPr lang="en-US" altLang="en-US"/>
              <a:t> = </a:t>
            </a:r>
            <a:r>
              <a:rPr lang="en-US" altLang="en-US" b="1"/>
              <a:t>AC</a:t>
            </a:r>
            <a:r>
              <a:rPr lang="en-US" altLang="en-US"/>
              <a:t>, the matrix </a:t>
            </a:r>
            <a:r>
              <a:rPr lang="en-US" altLang="en-US" b="1"/>
              <a:t>B</a:t>
            </a:r>
            <a:r>
              <a:rPr lang="en-US" altLang="en-US"/>
              <a:t> not necessarily equal to </a:t>
            </a:r>
            <a:r>
              <a:rPr lang="en-US" altLang="en-US" b="1"/>
              <a:t>C 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749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57200" y="1066800"/>
            <a:ext cx="70929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/>
              <a:t>AB</a:t>
            </a:r>
            <a:r>
              <a:rPr lang="en-US" altLang="en-US"/>
              <a:t> not generally equal to </a:t>
            </a:r>
            <a:r>
              <a:rPr lang="en-US" altLang="en-US" b="1"/>
              <a:t>BA</a:t>
            </a:r>
            <a:r>
              <a:rPr lang="en-US" altLang="en-US"/>
              <a:t>, (</a:t>
            </a:r>
            <a:r>
              <a:rPr lang="en-US" altLang="en-US" b="1"/>
              <a:t>BA</a:t>
            </a:r>
            <a:r>
              <a:rPr lang="en-US" altLang="en-US"/>
              <a:t> may not be defined)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447800" y="1754188"/>
          <a:ext cx="4876800" cy="484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917700" imgH="1905000" progId="Equation.3">
                  <p:embed/>
                </p:oleObj>
              </mc:Choice>
              <mc:Fallback>
                <p:oleObj name="Equation" r:id="rId3" imgW="1917700" imgH="190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4188"/>
                        <a:ext cx="4876800" cy="484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41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62000" y="1219200"/>
            <a:ext cx="67897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If </a:t>
            </a:r>
            <a:r>
              <a:rPr lang="en-US" altLang="en-US" b="1"/>
              <a:t>AB </a:t>
            </a:r>
            <a:r>
              <a:rPr lang="en-US" altLang="en-US"/>
              <a:t>= </a:t>
            </a:r>
            <a:r>
              <a:rPr lang="en-US" altLang="en-US" b="1"/>
              <a:t>0</a:t>
            </a:r>
            <a:r>
              <a:rPr lang="en-US" altLang="en-US"/>
              <a:t>, neither </a:t>
            </a:r>
            <a:r>
              <a:rPr lang="en-US" altLang="en-US" b="1"/>
              <a:t>A</a:t>
            </a:r>
            <a:r>
              <a:rPr lang="en-US" altLang="en-US"/>
              <a:t> nor </a:t>
            </a:r>
            <a:r>
              <a:rPr lang="en-US" altLang="en-US" b="1"/>
              <a:t>B</a:t>
            </a:r>
            <a:r>
              <a:rPr lang="en-US" altLang="en-US"/>
              <a:t> necessarily equal to zero</a:t>
            </a:r>
            <a:endParaRPr lang="en-US" altLang="en-US" b="1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524000" y="2133600"/>
          <a:ext cx="42640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676400" imgH="457200" progId="Equation.3">
                  <p:embed/>
                </p:oleObj>
              </mc:Choice>
              <mc:Fallback>
                <p:oleObj name="Equation" r:id="rId3" imgW="167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3600"/>
                        <a:ext cx="42640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96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عرض على الشاشة (3:4)‏</PresentationFormat>
  <Paragraphs>37</Paragraphs>
  <Slides>7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نسق Office</vt:lpstr>
      <vt:lpstr>Microsoft Equation 3.0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- Operations</dc:title>
  <dc:creator>HP</dc:creator>
  <cp:lastModifiedBy>HP</cp:lastModifiedBy>
  <cp:revision>1</cp:revision>
  <dcterms:created xsi:type="dcterms:W3CDTF">2019-03-08T19:16:48Z</dcterms:created>
  <dcterms:modified xsi:type="dcterms:W3CDTF">2019-03-08T19:17:09Z</dcterms:modified>
</cp:coreProperties>
</file>