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C7ADC-1609-43C8-8C0F-A75256CA4620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0DA11-6A75-4402-BD83-99CCD93C6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086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C7ADC-1609-43C8-8C0F-A75256CA4620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0DA11-6A75-4402-BD83-99CCD93C6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13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C7ADC-1609-43C8-8C0F-A75256CA4620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0DA11-6A75-4402-BD83-99CCD93C6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832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C7ADC-1609-43C8-8C0F-A75256CA4620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0DA11-6A75-4402-BD83-99CCD93C6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803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C7ADC-1609-43C8-8C0F-A75256CA4620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0DA11-6A75-4402-BD83-99CCD93C6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315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C7ADC-1609-43C8-8C0F-A75256CA4620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0DA11-6A75-4402-BD83-99CCD93C6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772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C7ADC-1609-43C8-8C0F-A75256CA4620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0DA11-6A75-4402-BD83-99CCD93C6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1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C7ADC-1609-43C8-8C0F-A75256CA4620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0DA11-6A75-4402-BD83-99CCD93C6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281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C7ADC-1609-43C8-8C0F-A75256CA4620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0DA11-6A75-4402-BD83-99CCD93C6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49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C7ADC-1609-43C8-8C0F-A75256CA4620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0DA11-6A75-4402-BD83-99CCD93C6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537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C7ADC-1609-43C8-8C0F-A75256CA4620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0DA11-6A75-4402-BD83-99CCD93C6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480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C7ADC-1609-43C8-8C0F-A75256CA4620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0DA11-6A75-4402-BD83-99CCD93C6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304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Matrices - Operations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533400" y="1295400"/>
            <a:ext cx="655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</a:rPr>
              <a:t>MULTIPLICATION OF MATRICES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381000" y="1981200"/>
            <a:ext cx="8229600" cy="323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The product of two matrices is another matrix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To multiply two matrices </a:t>
            </a:r>
            <a:r>
              <a:rPr lang="en-US" altLang="en-US" b="1"/>
              <a:t>A</a:t>
            </a:r>
            <a:r>
              <a:rPr lang="en-US" altLang="en-US"/>
              <a:t> and </a:t>
            </a:r>
            <a:r>
              <a:rPr lang="en-US" altLang="en-US" b="1"/>
              <a:t>B</a:t>
            </a:r>
            <a:r>
              <a:rPr lang="en-US" altLang="en-US"/>
              <a:t> we must have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the number of columns of </a:t>
            </a:r>
            <a:r>
              <a:rPr lang="en-US" altLang="en-US" b="1"/>
              <a:t>A</a:t>
            </a:r>
            <a:r>
              <a:rPr lang="en-US" altLang="en-US"/>
              <a:t> must equal the number of rows of </a:t>
            </a:r>
            <a:r>
              <a:rPr lang="en-US" altLang="en-US" b="1"/>
              <a:t>B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Example.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b="1"/>
              <a:t>A</a:t>
            </a:r>
            <a:r>
              <a:rPr lang="en-US" altLang="en-US"/>
              <a:t>     x     </a:t>
            </a:r>
            <a:r>
              <a:rPr lang="en-US" altLang="en-US" b="1"/>
              <a:t>B</a:t>
            </a:r>
            <a:r>
              <a:rPr lang="en-US" altLang="en-US"/>
              <a:t>   =      </a:t>
            </a:r>
            <a:r>
              <a:rPr lang="en-US" altLang="en-US" b="1"/>
              <a:t>C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/>
              <a:t>(1x3)     (3x1)      (1x1)</a:t>
            </a:r>
          </a:p>
        </p:txBody>
      </p:sp>
    </p:spTree>
    <p:extLst>
      <p:ext uri="{BB962C8B-B14F-4D97-AF65-F5344CB8AC3E}">
        <p14:creationId xmlns:p14="http://schemas.microsoft.com/office/powerpoint/2010/main" val="358839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Matrices - Operations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838200" y="990600"/>
            <a:ext cx="6172200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   </a:t>
            </a:r>
            <a:r>
              <a:rPr lang="en-US" altLang="en-US" b="1"/>
              <a:t>B</a:t>
            </a:r>
            <a:r>
              <a:rPr lang="en-US" altLang="en-US"/>
              <a:t>   x    </a:t>
            </a:r>
            <a:r>
              <a:rPr lang="en-US" altLang="en-US" b="1"/>
              <a:t>A</a:t>
            </a:r>
            <a:r>
              <a:rPr lang="en-US" altLang="en-US"/>
              <a:t>      =     Not possible!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(2x1)   (4x2)</a:t>
            </a:r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  </a:t>
            </a:r>
            <a:r>
              <a:rPr lang="en-US" altLang="en-US" b="1"/>
              <a:t>A</a:t>
            </a:r>
            <a:r>
              <a:rPr lang="en-US" altLang="en-US"/>
              <a:t>    x    </a:t>
            </a:r>
            <a:r>
              <a:rPr lang="en-US" altLang="en-US" b="1"/>
              <a:t>B</a:t>
            </a:r>
            <a:r>
              <a:rPr lang="en-US" altLang="en-US"/>
              <a:t>         =    Not possible!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(6x2)    (6x3)</a:t>
            </a:r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Example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 </a:t>
            </a:r>
            <a:r>
              <a:rPr lang="en-US" altLang="en-US" b="1"/>
              <a:t>A</a:t>
            </a:r>
            <a:r>
              <a:rPr lang="en-US" altLang="en-US"/>
              <a:t>      x       </a:t>
            </a:r>
            <a:r>
              <a:rPr lang="en-US" altLang="en-US" b="1"/>
              <a:t>B</a:t>
            </a:r>
            <a:r>
              <a:rPr lang="en-US" altLang="en-US"/>
              <a:t>        =    </a:t>
            </a:r>
            <a:r>
              <a:rPr lang="en-US" altLang="en-US" b="1"/>
              <a:t>C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(2x3)        (3x2)         (2x2)</a:t>
            </a:r>
          </a:p>
        </p:txBody>
      </p:sp>
    </p:spTree>
    <p:extLst>
      <p:ext uri="{BB962C8B-B14F-4D97-AF65-F5344CB8AC3E}">
        <p14:creationId xmlns:p14="http://schemas.microsoft.com/office/powerpoint/2010/main" val="323521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Matrices - Operations</a:t>
            </a:r>
          </a:p>
        </p:txBody>
      </p:sp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1143000" y="1143000"/>
          <a:ext cx="6858000" cy="204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2387600" imgH="711200" progId="Equation.3">
                  <p:embed/>
                </p:oleObj>
              </mc:Choice>
              <mc:Fallback>
                <p:oleObj name="Equation" r:id="rId3" imgW="23876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143000"/>
                        <a:ext cx="6858000" cy="204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609600" y="5334000"/>
            <a:ext cx="754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graphicFrame>
        <p:nvGraphicFramePr>
          <p:cNvPr id="27653" name="Object 5"/>
          <p:cNvGraphicFramePr>
            <a:graphicFrameLocks noChangeAspect="1"/>
          </p:cNvGraphicFramePr>
          <p:nvPr/>
        </p:nvGraphicFramePr>
        <p:xfrm>
          <a:off x="1295400" y="3505200"/>
          <a:ext cx="5481638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5" imgW="2349500" imgH="914400" progId="Equation.3">
                  <p:embed/>
                </p:oleObj>
              </mc:Choice>
              <mc:Fallback>
                <p:oleObj name="Equation" r:id="rId5" imgW="234950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505200"/>
                        <a:ext cx="5481638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685800" y="5867400"/>
            <a:ext cx="7315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Successive multiplication of row </a:t>
            </a:r>
            <a:r>
              <a:rPr lang="en-US" altLang="en-US" i="1"/>
              <a:t>i</a:t>
            </a:r>
            <a:r>
              <a:rPr lang="en-US" altLang="en-US"/>
              <a:t> of </a:t>
            </a:r>
            <a:r>
              <a:rPr lang="en-US" altLang="en-US" b="1"/>
              <a:t>A</a:t>
            </a:r>
            <a:r>
              <a:rPr lang="en-US" altLang="en-US"/>
              <a:t> with column </a:t>
            </a:r>
            <a:r>
              <a:rPr lang="en-US" altLang="en-US" i="1"/>
              <a:t>j</a:t>
            </a:r>
            <a:r>
              <a:rPr lang="en-US" altLang="en-US"/>
              <a:t> of </a:t>
            </a:r>
            <a:r>
              <a:rPr lang="en-US" altLang="en-US" b="1"/>
              <a:t>B</a:t>
            </a:r>
            <a:r>
              <a:rPr lang="en-US" altLang="en-US"/>
              <a:t> – row by column multiplication</a:t>
            </a:r>
          </a:p>
        </p:txBody>
      </p:sp>
    </p:spTree>
    <p:extLst>
      <p:ext uri="{BB962C8B-B14F-4D97-AF65-F5344CB8AC3E}">
        <p14:creationId xmlns:p14="http://schemas.microsoft.com/office/powerpoint/2010/main" val="281318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Matrices - Operations</a:t>
            </a:r>
          </a:p>
        </p:txBody>
      </p:sp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304800" y="1143000"/>
          <a:ext cx="8534400" cy="1406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4318000" imgH="711200" progId="Equation.3">
                  <p:embed/>
                </p:oleObj>
              </mc:Choice>
              <mc:Fallback>
                <p:oleObj name="Equation" r:id="rId3" imgW="43180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143000"/>
                        <a:ext cx="8534400" cy="1406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2590800" y="2667000"/>
          <a:ext cx="1816100" cy="112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5" imgW="736600" imgH="457200" progId="Equation.3">
                  <p:embed/>
                </p:oleObj>
              </mc:Choice>
              <mc:Fallback>
                <p:oleObj name="Equation" r:id="rId5" imgW="7366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667000"/>
                        <a:ext cx="1816100" cy="1127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457200" y="4191000"/>
            <a:ext cx="29718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Remember also: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b="1"/>
              <a:t>IA</a:t>
            </a:r>
            <a:r>
              <a:rPr lang="en-US" altLang="en-US"/>
              <a:t> = </a:t>
            </a:r>
            <a:r>
              <a:rPr lang="en-US" altLang="en-US" b="1"/>
              <a:t>A</a:t>
            </a:r>
          </a:p>
        </p:txBody>
      </p:sp>
      <p:graphicFrame>
        <p:nvGraphicFramePr>
          <p:cNvPr id="28678" name="Object 6"/>
          <p:cNvGraphicFramePr>
            <a:graphicFrameLocks noChangeAspect="1"/>
          </p:cNvGraphicFramePr>
          <p:nvPr/>
        </p:nvGraphicFramePr>
        <p:xfrm>
          <a:off x="1928813" y="5410200"/>
          <a:ext cx="1158875" cy="112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7" imgW="469900" imgH="457200" progId="Equation.3">
                  <p:embed/>
                </p:oleObj>
              </mc:Choice>
              <mc:Fallback>
                <p:oleObj name="Equation" r:id="rId7" imgW="4699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813" y="5410200"/>
                        <a:ext cx="1158875" cy="1127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9" name="Object 7"/>
          <p:cNvGraphicFramePr>
            <a:graphicFrameLocks noChangeAspect="1"/>
          </p:cNvGraphicFramePr>
          <p:nvPr/>
        </p:nvGraphicFramePr>
        <p:xfrm>
          <a:off x="3200400" y="5410200"/>
          <a:ext cx="1535113" cy="112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9" imgW="622300" imgH="457200" progId="Equation.3">
                  <p:embed/>
                </p:oleObj>
              </mc:Choice>
              <mc:Fallback>
                <p:oleObj name="Equation" r:id="rId9" imgW="6223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5410200"/>
                        <a:ext cx="1535113" cy="1127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0" name="Object 8"/>
          <p:cNvGraphicFramePr>
            <a:graphicFrameLocks noChangeAspect="1"/>
          </p:cNvGraphicFramePr>
          <p:nvPr/>
        </p:nvGraphicFramePr>
        <p:xfrm>
          <a:off x="5257800" y="5410200"/>
          <a:ext cx="1816100" cy="112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11" imgW="736600" imgH="457200" progId="Equation.3">
                  <p:embed/>
                </p:oleObj>
              </mc:Choice>
              <mc:Fallback>
                <p:oleObj name="Equation" r:id="rId11" imgW="7366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5410200"/>
                        <a:ext cx="1816100" cy="1127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3466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Matrices - Operations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457200" y="990600"/>
            <a:ext cx="7086600" cy="304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Assuming that the multiplication on the matrices </a:t>
            </a:r>
            <a:r>
              <a:rPr lang="en-US" altLang="en-US" b="1"/>
              <a:t>A</a:t>
            </a:r>
            <a:r>
              <a:rPr lang="en-US" altLang="en-US"/>
              <a:t>, </a:t>
            </a:r>
            <a:r>
              <a:rPr lang="en-US" altLang="en-US" b="1"/>
              <a:t>B</a:t>
            </a:r>
            <a:r>
              <a:rPr lang="en-US" altLang="en-US"/>
              <a:t> and </a:t>
            </a:r>
            <a:r>
              <a:rPr lang="en-US" altLang="en-US" b="1"/>
              <a:t>C</a:t>
            </a:r>
            <a:r>
              <a:rPr lang="en-US" altLang="en-US"/>
              <a:t> are defined, then the following are true: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b="1"/>
              <a:t>AI</a:t>
            </a:r>
            <a:r>
              <a:rPr lang="en-US" altLang="en-US"/>
              <a:t> = </a:t>
            </a:r>
            <a:r>
              <a:rPr lang="en-US" altLang="en-US" b="1"/>
              <a:t>IA</a:t>
            </a:r>
            <a:r>
              <a:rPr lang="en-US" altLang="en-US"/>
              <a:t> = </a:t>
            </a:r>
            <a:r>
              <a:rPr lang="en-US" altLang="en-US" b="1"/>
              <a:t>A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b="1"/>
              <a:t>A</a:t>
            </a:r>
            <a:r>
              <a:rPr lang="en-US" altLang="en-US"/>
              <a:t>(</a:t>
            </a:r>
            <a:r>
              <a:rPr lang="en-US" altLang="en-US" b="1"/>
              <a:t>BC</a:t>
            </a:r>
            <a:r>
              <a:rPr lang="en-US" altLang="en-US"/>
              <a:t>) = (</a:t>
            </a:r>
            <a:r>
              <a:rPr lang="en-US" altLang="en-US" b="1"/>
              <a:t>AB</a:t>
            </a:r>
            <a:r>
              <a:rPr lang="en-US" altLang="en-US"/>
              <a:t>)</a:t>
            </a:r>
            <a:r>
              <a:rPr lang="en-US" altLang="en-US" b="1"/>
              <a:t>C</a:t>
            </a:r>
            <a:r>
              <a:rPr lang="en-US" altLang="en-US"/>
              <a:t> = </a:t>
            </a:r>
            <a:r>
              <a:rPr lang="en-US" altLang="en-US" b="1"/>
              <a:t>ABC</a:t>
            </a:r>
            <a:r>
              <a:rPr lang="en-US" altLang="en-US"/>
              <a:t>   -    (associative law)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b="1"/>
              <a:t>A</a:t>
            </a:r>
            <a:r>
              <a:rPr lang="en-US" altLang="en-US"/>
              <a:t>(</a:t>
            </a:r>
            <a:r>
              <a:rPr lang="en-US" altLang="en-US" b="1"/>
              <a:t>B</a:t>
            </a:r>
            <a:r>
              <a:rPr lang="en-US" altLang="en-US"/>
              <a:t>+</a:t>
            </a:r>
            <a:r>
              <a:rPr lang="en-US" altLang="en-US" b="1"/>
              <a:t>C</a:t>
            </a:r>
            <a:r>
              <a:rPr lang="en-US" altLang="en-US"/>
              <a:t>) = </a:t>
            </a:r>
            <a:r>
              <a:rPr lang="en-US" altLang="en-US" b="1"/>
              <a:t>AB</a:t>
            </a:r>
            <a:r>
              <a:rPr lang="en-US" altLang="en-US"/>
              <a:t> + </a:t>
            </a:r>
            <a:r>
              <a:rPr lang="en-US" altLang="en-US" b="1"/>
              <a:t>AC</a:t>
            </a:r>
            <a:r>
              <a:rPr lang="en-US" altLang="en-US"/>
              <a:t>   -   (first distributive law)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/>
              <a:t>(</a:t>
            </a:r>
            <a:r>
              <a:rPr lang="en-US" altLang="en-US" b="1"/>
              <a:t>A</a:t>
            </a:r>
            <a:r>
              <a:rPr lang="en-US" altLang="en-US"/>
              <a:t>+</a:t>
            </a:r>
            <a:r>
              <a:rPr lang="en-US" altLang="en-US" b="1"/>
              <a:t>B</a:t>
            </a:r>
            <a:r>
              <a:rPr lang="en-US" altLang="en-US"/>
              <a:t>)</a:t>
            </a:r>
            <a:r>
              <a:rPr lang="en-US" altLang="en-US" b="1"/>
              <a:t>C</a:t>
            </a:r>
            <a:r>
              <a:rPr lang="en-US" altLang="en-US"/>
              <a:t>  =  </a:t>
            </a:r>
            <a:r>
              <a:rPr lang="en-US" altLang="en-US" b="1"/>
              <a:t>AC</a:t>
            </a:r>
            <a:r>
              <a:rPr lang="en-US" altLang="en-US"/>
              <a:t>  + </a:t>
            </a:r>
            <a:r>
              <a:rPr lang="en-US" altLang="en-US" b="1"/>
              <a:t>BC</a:t>
            </a:r>
            <a:r>
              <a:rPr lang="en-US" altLang="en-US"/>
              <a:t>  -  (second distributive law)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381000" y="4114800"/>
            <a:ext cx="8305800" cy="2492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>
                <a:solidFill>
                  <a:srgbClr val="FF3300"/>
                </a:solidFill>
              </a:rPr>
              <a:t>Remark: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/>
              <a:t>In general, </a:t>
            </a:r>
            <a:r>
              <a:rPr lang="en-US" altLang="en-US" b="1"/>
              <a:t>AB</a:t>
            </a:r>
            <a:r>
              <a:rPr lang="en-US" altLang="en-US"/>
              <a:t> not equal to </a:t>
            </a:r>
            <a:r>
              <a:rPr lang="en-US" altLang="en-US" b="1"/>
              <a:t>BA</a:t>
            </a:r>
            <a:r>
              <a:rPr lang="en-US" altLang="en-US"/>
              <a:t>, (the matrix </a:t>
            </a:r>
            <a:r>
              <a:rPr lang="en-US" altLang="en-US" b="1"/>
              <a:t>BA</a:t>
            </a:r>
            <a:r>
              <a:rPr lang="en-US" altLang="en-US"/>
              <a:t> may not be defined.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/>
              <a:t>If </a:t>
            </a:r>
            <a:r>
              <a:rPr lang="en-US" altLang="en-US" b="1"/>
              <a:t>AB </a:t>
            </a:r>
            <a:r>
              <a:rPr lang="en-US" altLang="en-US"/>
              <a:t>= </a:t>
            </a:r>
            <a:r>
              <a:rPr lang="en-US" altLang="en-US" b="1"/>
              <a:t>0</a:t>
            </a:r>
            <a:r>
              <a:rPr lang="en-US" altLang="en-US"/>
              <a:t>, neither </a:t>
            </a:r>
            <a:r>
              <a:rPr lang="en-US" altLang="en-US" b="1"/>
              <a:t>A</a:t>
            </a:r>
            <a:r>
              <a:rPr lang="en-US" altLang="en-US"/>
              <a:t> nor </a:t>
            </a:r>
            <a:r>
              <a:rPr lang="en-US" altLang="en-US" b="1"/>
              <a:t>B</a:t>
            </a:r>
            <a:r>
              <a:rPr lang="en-US" altLang="en-US"/>
              <a:t> necessarily equal to zero.</a:t>
            </a:r>
            <a:endParaRPr lang="en-US" altLang="en-US" b="1"/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/>
              <a:t>If </a:t>
            </a:r>
            <a:r>
              <a:rPr lang="en-US" altLang="en-US" b="1"/>
              <a:t>AB</a:t>
            </a:r>
            <a:r>
              <a:rPr lang="en-US" altLang="en-US"/>
              <a:t> = </a:t>
            </a:r>
            <a:r>
              <a:rPr lang="en-US" altLang="en-US" b="1"/>
              <a:t>AC</a:t>
            </a:r>
            <a:r>
              <a:rPr lang="en-US" altLang="en-US"/>
              <a:t>, the matrix </a:t>
            </a:r>
            <a:r>
              <a:rPr lang="en-US" altLang="en-US" b="1"/>
              <a:t>B</a:t>
            </a:r>
            <a:r>
              <a:rPr lang="en-US" altLang="en-US"/>
              <a:t> not necessarily equal to </a:t>
            </a:r>
            <a:r>
              <a:rPr lang="en-US" altLang="en-US" b="1"/>
              <a:t>C </a:t>
            </a:r>
            <a:r>
              <a:rPr lang="en-US" alt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1749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Matrices - Operations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457200" y="1066800"/>
            <a:ext cx="70929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b="1"/>
              <a:t>AB</a:t>
            </a:r>
            <a:r>
              <a:rPr lang="en-US" altLang="en-US"/>
              <a:t> not generally equal to </a:t>
            </a:r>
            <a:r>
              <a:rPr lang="en-US" altLang="en-US" b="1"/>
              <a:t>BA</a:t>
            </a:r>
            <a:r>
              <a:rPr lang="en-US" altLang="en-US"/>
              <a:t>, (</a:t>
            </a:r>
            <a:r>
              <a:rPr lang="en-US" altLang="en-US" b="1"/>
              <a:t>BA</a:t>
            </a:r>
            <a:r>
              <a:rPr lang="en-US" altLang="en-US"/>
              <a:t> may not be defined)</a:t>
            </a:r>
          </a:p>
        </p:txBody>
      </p:sp>
      <p:graphicFrame>
        <p:nvGraphicFramePr>
          <p:cNvPr id="30724" name="Object 4"/>
          <p:cNvGraphicFramePr>
            <a:graphicFrameLocks noChangeAspect="1"/>
          </p:cNvGraphicFramePr>
          <p:nvPr/>
        </p:nvGraphicFramePr>
        <p:xfrm>
          <a:off x="1447800" y="1754188"/>
          <a:ext cx="4876800" cy="4843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1917700" imgH="1905000" progId="Equation.3">
                  <p:embed/>
                </p:oleObj>
              </mc:Choice>
              <mc:Fallback>
                <p:oleObj name="Equation" r:id="rId3" imgW="1917700" imgH="190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754188"/>
                        <a:ext cx="4876800" cy="4843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1441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Matrices - Operations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762000" y="1219200"/>
            <a:ext cx="67897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If </a:t>
            </a:r>
            <a:r>
              <a:rPr lang="en-US" altLang="en-US" b="1"/>
              <a:t>AB </a:t>
            </a:r>
            <a:r>
              <a:rPr lang="en-US" altLang="en-US"/>
              <a:t>= </a:t>
            </a:r>
            <a:r>
              <a:rPr lang="en-US" altLang="en-US" b="1"/>
              <a:t>0</a:t>
            </a:r>
            <a:r>
              <a:rPr lang="en-US" altLang="en-US"/>
              <a:t>, neither </a:t>
            </a:r>
            <a:r>
              <a:rPr lang="en-US" altLang="en-US" b="1"/>
              <a:t>A</a:t>
            </a:r>
            <a:r>
              <a:rPr lang="en-US" altLang="en-US"/>
              <a:t> nor </a:t>
            </a:r>
            <a:r>
              <a:rPr lang="en-US" altLang="en-US" b="1"/>
              <a:t>B</a:t>
            </a:r>
            <a:r>
              <a:rPr lang="en-US" altLang="en-US"/>
              <a:t> necessarily equal to zero</a:t>
            </a:r>
            <a:endParaRPr lang="en-US" altLang="en-US" b="1"/>
          </a:p>
        </p:txBody>
      </p:sp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1524000" y="2133600"/>
          <a:ext cx="4264025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3" imgW="1676400" imgH="457200" progId="Equation.3">
                  <p:embed/>
                </p:oleObj>
              </mc:Choice>
              <mc:Fallback>
                <p:oleObj name="Equation" r:id="rId3" imgW="16764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133600"/>
                        <a:ext cx="4264025" cy="116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9960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276</Words>
  <Application>Microsoft Office PowerPoint</Application>
  <PresentationFormat>عرض على الشاشة (3:4)‏</PresentationFormat>
  <Paragraphs>37</Paragraphs>
  <Slides>7</Slides>
  <Notes>0</Notes>
  <HiddenSlides>0</HiddenSlides>
  <MMClips>0</MMClips>
  <ScaleCrop>false</ScaleCrop>
  <HeadingPairs>
    <vt:vector size="6" baseType="variant">
      <vt:variant>
        <vt:lpstr>نسق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9" baseType="lpstr">
      <vt:lpstr>نسق Office</vt:lpstr>
      <vt:lpstr>Microsoft Equation 3.0</vt:lpstr>
      <vt:lpstr>Matrices - Operations</vt:lpstr>
      <vt:lpstr>Matrices - Operations</vt:lpstr>
      <vt:lpstr>Matrices - Operations</vt:lpstr>
      <vt:lpstr>Matrices - Operations</vt:lpstr>
      <vt:lpstr>Matrices - Operations</vt:lpstr>
      <vt:lpstr>Matrices - Operations</vt:lpstr>
      <vt:lpstr>Matrices - Operations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Matrices - Operations</dc:title>
  <dc:creator>HP</dc:creator>
  <cp:lastModifiedBy>HP</cp:lastModifiedBy>
  <cp:revision>1</cp:revision>
  <dcterms:created xsi:type="dcterms:W3CDTF">2019-03-08T19:16:48Z</dcterms:created>
  <dcterms:modified xsi:type="dcterms:W3CDTF">2019-03-08T19:17:09Z</dcterms:modified>
</cp:coreProperties>
</file>