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06B7-D35C-43BF-8FEC-052AB15E8ECA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8871-0CBC-46F5-AB9D-A46005298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414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06B7-D35C-43BF-8FEC-052AB15E8ECA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8871-0CBC-46F5-AB9D-A46005298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6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06B7-D35C-43BF-8FEC-052AB15E8ECA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8871-0CBC-46F5-AB9D-A46005298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06B7-D35C-43BF-8FEC-052AB15E8ECA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8871-0CBC-46F5-AB9D-A46005298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06B7-D35C-43BF-8FEC-052AB15E8ECA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8871-0CBC-46F5-AB9D-A46005298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06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06B7-D35C-43BF-8FEC-052AB15E8ECA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8871-0CBC-46F5-AB9D-A46005298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8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06B7-D35C-43BF-8FEC-052AB15E8ECA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8871-0CBC-46F5-AB9D-A46005298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05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06B7-D35C-43BF-8FEC-052AB15E8ECA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8871-0CBC-46F5-AB9D-A46005298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3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06B7-D35C-43BF-8FEC-052AB15E8ECA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8871-0CBC-46F5-AB9D-A46005298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06B7-D35C-43BF-8FEC-052AB15E8ECA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8871-0CBC-46F5-AB9D-A46005298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106B7-D35C-43BF-8FEC-052AB15E8ECA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8871-0CBC-46F5-AB9D-A46005298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4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106B7-D35C-43BF-8FEC-052AB15E8ECA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C8871-0CBC-46F5-AB9D-A46005298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6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Matrix Operations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110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6934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EQUALITY OF MATRICES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Two matrices are said to be equal only when all corresponding elements are equal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Therefore their size or dimensions are equal as well</a:t>
            </a: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1447800" y="43434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685800" imgH="711200" progId="Equation.3">
                  <p:embed/>
                </p:oleObj>
              </mc:Choice>
              <mc:Fallback>
                <p:oleObj name="Equation" r:id="rId3" imgW="685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3434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4724400" y="43434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685800" imgH="711200" progId="Equation.3">
                  <p:embed/>
                </p:oleObj>
              </mc:Choice>
              <mc:Fallback>
                <p:oleObj name="Equation" r:id="rId5" imgW="685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3434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04800" y="4724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 =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581400" y="48006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B</a:t>
            </a:r>
            <a:r>
              <a:rPr lang="en-US" altLang="en-US"/>
              <a:t> =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6934200" y="47244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 = </a:t>
            </a:r>
            <a:r>
              <a:rPr lang="en-US" altLang="en-US" b="1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51390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19459" name="Text Box 1027"/>
          <p:cNvSpPr txBox="1">
            <a:spLocks noChangeArrowheads="1"/>
          </p:cNvSpPr>
          <p:nvPr/>
        </p:nvSpPr>
        <p:spPr bwMode="auto">
          <a:xfrm>
            <a:off x="304800" y="1066800"/>
            <a:ext cx="78486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Some properties of equality:</a:t>
            </a:r>
          </a:p>
          <a:p>
            <a:pPr>
              <a:buClr>
                <a:schemeClr val="tx1"/>
              </a:buClr>
              <a:buSzPts val="2400"/>
              <a:buFont typeface="Times New Roman" pitchFamily="18" charset="0"/>
              <a:buChar char="•"/>
            </a:pPr>
            <a:r>
              <a:rPr lang="en-US" altLang="en-US"/>
              <a:t>IIf </a:t>
            </a:r>
            <a:r>
              <a:rPr lang="en-US" altLang="en-US" b="1"/>
              <a:t>A </a:t>
            </a:r>
            <a:r>
              <a:rPr lang="en-US" altLang="en-US"/>
              <a:t>= </a:t>
            </a:r>
            <a:r>
              <a:rPr lang="en-US" altLang="en-US" b="1"/>
              <a:t>B</a:t>
            </a:r>
            <a:r>
              <a:rPr lang="en-US" altLang="en-US"/>
              <a:t>, then </a:t>
            </a:r>
            <a:r>
              <a:rPr lang="en-US" altLang="en-US" b="1"/>
              <a:t>B </a:t>
            </a:r>
            <a:r>
              <a:rPr lang="en-US" altLang="en-US"/>
              <a:t>= </a:t>
            </a:r>
            <a:r>
              <a:rPr lang="en-US" altLang="en-US" b="1"/>
              <a:t>A</a:t>
            </a:r>
            <a:r>
              <a:rPr lang="en-US" altLang="en-US"/>
              <a:t> for all </a:t>
            </a:r>
            <a:r>
              <a:rPr lang="en-US" altLang="en-US" b="1"/>
              <a:t>A</a:t>
            </a:r>
            <a:r>
              <a:rPr lang="en-US" altLang="en-US"/>
              <a:t> and </a:t>
            </a:r>
            <a:r>
              <a:rPr lang="en-US" altLang="en-US" b="1"/>
              <a:t>B</a:t>
            </a:r>
          </a:p>
          <a:p>
            <a:pPr>
              <a:buClr>
                <a:schemeClr val="tx1"/>
              </a:buClr>
              <a:buSzPts val="2400"/>
              <a:buFont typeface="Times New Roman" pitchFamily="18" charset="0"/>
              <a:buChar char="•"/>
            </a:pPr>
            <a:r>
              <a:rPr lang="en-US" altLang="en-US"/>
              <a:t>IIf </a:t>
            </a:r>
            <a:r>
              <a:rPr lang="en-US" altLang="en-US" b="1"/>
              <a:t>A </a:t>
            </a:r>
            <a:r>
              <a:rPr lang="en-US" altLang="en-US"/>
              <a:t>= </a:t>
            </a:r>
            <a:r>
              <a:rPr lang="en-US" altLang="en-US" b="1"/>
              <a:t>B</a:t>
            </a:r>
            <a:r>
              <a:rPr lang="en-US" altLang="en-US"/>
              <a:t>, and </a:t>
            </a:r>
            <a:r>
              <a:rPr lang="en-US" altLang="en-US" b="1"/>
              <a:t>B </a:t>
            </a:r>
            <a:r>
              <a:rPr lang="en-US" altLang="en-US"/>
              <a:t>= </a:t>
            </a:r>
            <a:r>
              <a:rPr lang="en-US" altLang="en-US" b="1"/>
              <a:t>C</a:t>
            </a:r>
            <a:r>
              <a:rPr lang="en-US" altLang="en-US"/>
              <a:t>, then </a:t>
            </a:r>
            <a:r>
              <a:rPr lang="en-US" altLang="en-US" b="1"/>
              <a:t>A </a:t>
            </a:r>
            <a:r>
              <a:rPr lang="en-US" altLang="en-US"/>
              <a:t>= </a:t>
            </a:r>
            <a:r>
              <a:rPr lang="en-US" altLang="en-US" b="1"/>
              <a:t>C</a:t>
            </a:r>
            <a:r>
              <a:rPr lang="en-US" altLang="en-US"/>
              <a:t> for all </a:t>
            </a:r>
            <a:r>
              <a:rPr lang="en-US" altLang="en-US" b="1"/>
              <a:t>A</a:t>
            </a:r>
            <a:r>
              <a:rPr lang="en-US" altLang="en-US"/>
              <a:t>, </a:t>
            </a:r>
            <a:r>
              <a:rPr lang="en-US" altLang="en-US" b="1"/>
              <a:t>B</a:t>
            </a:r>
            <a:r>
              <a:rPr lang="en-US" altLang="en-US"/>
              <a:t> and </a:t>
            </a:r>
            <a:r>
              <a:rPr lang="en-US" altLang="en-US" b="1"/>
              <a:t>C</a:t>
            </a:r>
          </a:p>
        </p:txBody>
      </p:sp>
      <p:graphicFrame>
        <p:nvGraphicFramePr>
          <p:cNvPr id="19460" name="Object 1028"/>
          <p:cNvGraphicFramePr>
            <a:graphicFrameLocks noChangeAspect="1"/>
          </p:cNvGraphicFramePr>
          <p:nvPr/>
        </p:nvGraphicFramePr>
        <p:xfrm>
          <a:off x="1828800" y="3581400"/>
          <a:ext cx="181292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685800" imgH="711200" progId="Equation.3">
                  <p:embed/>
                </p:oleObj>
              </mc:Choice>
              <mc:Fallback>
                <p:oleObj name="Equation" r:id="rId3" imgW="685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581400"/>
                        <a:ext cx="1812925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1" name="Text Box 1029"/>
          <p:cNvSpPr txBox="1">
            <a:spLocks noChangeArrowheads="1"/>
          </p:cNvSpPr>
          <p:nvPr/>
        </p:nvSpPr>
        <p:spPr bwMode="auto">
          <a:xfrm>
            <a:off x="533400" y="40386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/>
              <a:t>A</a:t>
            </a:r>
            <a:r>
              <a:rPr lang="en-US" altLang="en-US"/>
              <a:t> =</a:t>
            </a:r>
          </a:p>
        </p:txBody>
      </p:sp>
      <p:sp>
        <p:nvSpPr>
          <p:cNvPr id="19462" name="Text Box 1030"/>
          <p:cNvSpPr txBox="1">
            <a:spLocks noChangeArrowheads="1"/>
          </p:cNvSpPr>
          <p:nvPr/>
        </p:nvSpPr>
        <p:spPr bwMode="auto">
          <a:xfrm>
            <a:off x="3886200" y="41148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/>
              <a:t>B</a:t>
            </a:r>
            <a:r>
              <a:rPr lang="en-US" altLang="en-US"/>
              <a:t> =</a:t>
            </a:r>
          </a:p>
        </p:txBody>
      </p:sp>
      <p:graphicFrame>
        <p:nvGraphicFramePr>
          <p:cNvPr id="19463" name="Object 1031"/>
          <p:cNvGraphicFramePr>
            <a:graphicFrameLocks noChangeAspect="1"/>
          </p:cNvGraphicFramePr>
          <p:nvPr/>
        </p:nvGraphicFramePr>
        <p:xfrm>
          <a:off x="4432300" y="3581400"/>
          <a:ext cx="2551113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965200" imgH="711200" progId="Equation.3">
                  <p:embed/>
                </p:oleObj>
              </mc:Choice>
              <mc:Fallback>
                <p:oleObj name="Equation" r:id="rId5" imgW="9652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300" y="3581400"/>
                        <a:ext cx="2551113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4" name="Text Box 1032"/>
          <p:cNvSpPr txBox="1">
            <a:spLocks noChangeArrowheads="1"/>
          </p:cNvSpPr>
          <p:nvPr/>
        </p:nvSpPr>
        <p:spPr bwMode="auto">
          <a:xfrm>
            <a:off x="457200" y="57912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If </a:t>
            </a:r>
            <a:r>
              <a:rPr lang="en-US" altLang="en-US" b="1"/>
              <a:t>A </a:t>
            </a:r>
            <a:r>
              <a:rPr lang="en-US" altLang="en-US"/>
              <a:t>= </a:t>
            </a:r>
            <a:r>
              <a:rPr lang="en-US" altLang="en-US" b="1"/>
              <a:t>B</a:t>
            </a:r>
            <a:r>
              <a:rPr lang="en-US" altLang="en-US"/>
              <a:t> then </a:t>
            </a:r>
          </a:p>
        </p:txBody>
      </p:sp>
      <p:graphicFrame>
        <p:nvGraphicFramePr>
          <p:cNvPr id="19465" name="Object 1033"/>
          <p:cNvGraphicFramePr>
            <a:graphicFrameLocks noChangeAspect="1"/>
          </p:cNvGraphicFramePr>
          <p:nvPr/>
        </p:nvGraphicFramePr>
        <p:xfrm>
          <a:off x="2438400" y="5715000"/>
          <a:ext cx="13716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469696" imgH="241195" progId="Equation.3">
                  <p:embed/>
                </p:oleObj>
              </mc:Choice>
              <mc:Fallback>
                <p:oleObj name="Equation" r:id="rId7" imgW="469696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715000"/>
                        <a:ext cx="137160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916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>
                <a:solidFill>
                  <a:srgbClr val="FF3300"/>
                </a:solidFill>
              </a:rPr>
              <a:t>ADDITION AND SUBTRACTION OF MATRICES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81000" y="2057400"/>
            <a:ext cx="7772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The sum or difference of two matrices, </a:t>
            </a:r>
            <a:r>
              <a:rPr lang="en-US" altLang="en-US" b="1"/>
              <a:t>A</a:t>
            </a:r>
            <a:r>
              <a:rPr lang="en-US" altLang="en-US"/>
              <a:t> and </a:t>
            </a:r>
            <a:r>
              <a:rPr lang="en-US" altLang="en-US" b="1"/>
              <a:t>B</a:t>
            </a:r>
            <a:r>
              <a:rPr lang="en-US" altLang="en-US"/>
              <a:t> of the same size yields a matrix </a:t>
            </a:r>
            <a:r>
              <a:rPr lang="en-US" altLang="en-US" b="1"/>
              <a:t>C</a:t>
            </a:r>
            <a:r>
              <a:rPr lang="en-US" altLang="en-US"/>
              <a:t> of the same size</a:t>
            </a:r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2819400" y="3048000"/>
          <a:ext cx="25019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736600" imgH="241300" progId="Equation.3">
                  <p:embed/>
                </p:oleObj>
              </mc:Choice>
              <mc:Fallback>
                <p:oleObj name="Equation" r:id="rId3" imgW="736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048000"/>
                        <a:ext cx="250190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09600" y="4114800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Matrices of different sizes cannot be added or subtracted</a:t>
            </a:r>
          </a:p>
        </p:txBody>
      </p:sp>
    </p:spTree>
    <p:extLst>
      <p:ext uri="{BB962C8B-B14F-4D97-AF65-F5344CB8AC3E}">
        <p14:creationId xmlns:p14="http://schemas.microsoft.com/office/powerpoint/2010/main" val="134185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7924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Commutative Law:</a:t>
            </a:r>
          </a:p>
          <a:p>
            <a:r>
              <a:rPr lang="en-US" altLang="en-US" b="1"/>
              <a:t>A</a:t>
            </a:r>
            <a:r>
              <a:rPr lang="en-US" altLang="en-US"/>
              <a:t> + </a:t>
            </a:r>
            <a:r>
              <a:rPr lang="en-US" altLang="en-US" b="1"/>
              <a:t>B</a:t>
            </a:r>
            <a:r>
              <a:rPr lang="en-US" altLang="en-US"/>
              <a:t> = </a:t>
            </a:r>
            <a:r>
              <a:rPr lang="en-US" altLang="en-US" b="1"/>
              <a:t>B</a:t>
            </a:r>
            <a:r>
              <a:rPr lang="en-US" altLang="en-US"/>
              <a:t> + </a:t>
            </a:r>
            <a:r>
              <a:rPr lang="en-US" altLang="en-US" b="1"/>
              <a:t>A</a:t>
            </a:r>
          </a:p>
          <a:p>
            <a:endParaRPr lang="en-US" altLang="en-US"/>
          </a:p>
          <a:p>
            <a:r>
              <a:rPr lang="en-US" altLang="en-US"/>
              <a:t>Associative Law:</a:t>
            </a:r>
          </a:p>
          <a:p>
            <a:r>
              <a:rPr lang="en-US" altLang="en-US" b="1"/>
              <a:t>A</a:t>
            </a:r>
            <a:r>
              <a:rPr lang="en-US" altLang="en-US"/>
              <a:t> + (</a:t>
            </a:r>
            <a:r>
              <a:rPr lang="en-US" altLang="en-US" b="1"/>
              <a:t>B</a:t>
            </a:r>
            <a:r>
              <a:rPr lang="en-US" altLang="en-US"/>
              <a:t> + </a:t>
            </a:r>
            <a:r>
              <a:rPr lang="en-US" altLang="en-US" b="1"/>
              <a:t>C</a:t>
            </a:r>
            <a:r>
              <a:rPr lang="en-US" altLang="en-US"/>
              <a:t>) = (</a:t>
            </a:r>
            <a:r>
              <a:rPr lang="en-US" altLang="en-US" b="1"/>
              <a:t>A </a:t>
            </a:r>
            <a:r>
              <a:rPr lang="en-US" altLang="en-US"/>
              <a:t>+ </a:t>
            </a:r>
            <a:r>
              <a:rPr lang="en-US" altLang="en-US" b="1"/>
              <a:t>B</a:t>
            </a:r>
            <a:r>
              <a:rPr lang="en-US" altLang="en-US"/>
              <a:t>) + </a:t>
            </a:r>
            <a:r>
              <a:rPr lang="en-US" altLang="en-US" b="1"/>
              <a:t>C</a:t>
            </a:r>
            <a:r>
              <a:rPr lang="en-US" altLang="en-US"/>
              <a:t> = </a:t>
            </a:r>
            <a:r>
              <a:rPr lang="en-US" altLang="en-US" b="1"/>
              <a:t>A</a:t>
            </a:r>
            <a:r>
              <a:rPr lang="en-US" altLang="en-US"/>
              <a:t> + </a:t>
            </a:r>
            <a:r>
              <a:rPr lang="en-US" altLang="en-US" b="1"/>
              <a:t>B</a:t>
            </a:r>
            <a:r>
              <a:rPr lang="en-US" altLang="en-US"/>
              <a:t> + </a:t>
            </a:r>
            <a:r>
              <a:rPr lang="en-US" altLang="en-US" b="1"/>
              <a:t>C</a:t>
            </a: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381000" y="4191000"/>
          <a:ext cx="7629525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2882900" imgH="457200" progId="Equation.3">
                  <p:embed/>
                </p:oleObj>
              </mc:Choice>
              <mc:Fallback>
                <p:oleObj name="Equation" r:id="rId3" imgW="28829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191000"/>
                        <a:ext cx="7629525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762000" y="5715000"/>
            <a:ext cx="68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/>
              <a:t>A</a:t>
            </a:r>
          </a:p>
          <a:p>
            <a:pPr algn="ctr"/>
            <a:r>
              <a:rPr lang="en-US" altLang="en-US"/>
              <a:t>2x3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733800" y="5638800"/>
            <a:ext cx="68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/>
              <a:t>B</a:t>
            </a:r>
          </a:p>
          <a:p>
            <a:pPr algn="ctr"/>
            <a:r>
              <a:rPr lang="en-US" altLang="en-US"/>
              <a:t>2x3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629400" y="5638800"/>
            <a:ext cx="68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/>
              <a:t>C</a:t>
            </a:r>
          </a:p>
          <a:p>
            <a:pPr algn="ctr"/>
            <a:r>
              <a:rPr lang="en-US" altLang="en-US"/>
              <a:t>2x3</a:t>
            </a:r>
          </a:p>
        </p:txBody>
      </p:sp>
    </p:spTree>
    <p:extLst>
      <p:ext uri="{BB962C8B-B14F-4D97-AF65-F5344CB8AC3E}">
        <p14:creationId xmlns:p14="http://schemas.microsoft.com/office/powerpoint/2010/main" val="335352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81000" y="1295400"/>
            <a:ext cx="8610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 + </a:t>
            </a:r>
            <a:r>
              <a:rPr lang="en-US" altLang="en-US" b="1"/>
              <a:t>0</a:t>
            </a:r>
            <a:r>
              <a:rPr lang="en-US" altLang="en-US"/>
              <a:t> = </a:t>
            </a:r>
            <a:r>
              <a:rPr lang="en-US" altLang="en-US" b="1"/>
              <a:t>0</a:t>
            </a:r>
            <a:r>
              <a:rPr lang="en-US" altLang="en-US"/>
              <a:t> + </a:t>
            </a:r>
            <a:r>
              <a:rPr lang="en-US" altLang="en-US" b="1"/>
              <a:t>A</a:t>
            </a:r>
            <a:r>
              <a:rPr lang="en-US" altLang="en-US"/>
              <a:t> = </a:t>
            </a:r>
            <a:r>
              <a:rPr lang="en-US" altLang="en-US" b="1"/>
              <a:t>A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 + (-</a:t>
            </a:r>
            <a:r>
              <a:rPr lang="en-US" altLang="en-US" b="1"/>
              <a:t>A</a:t>
            </a:r>
            <a:r>
              <a:rPr lang="en-US" altLang="en-US"/>
              <a:t>) = </a:t>
            </a:r>
            <a:r>
              <a:rPr lang="en-US" altLang="en-US" b="1"/>
              <a:t>0</a:t>
            </a:r>
            <a:r>
              <a:rPr lang="en-US" altLang="en-US"/>
              <a:t> (where –</a:t>
            </a:r>
            <a:r>
              <a:rPr lang="en-US" altLang="en-US" b="1"/>
              <a:t>A</a:t>
            </a:r>
            <a:r>
              <a:rPr lang="en-US" altLang="en-US"/>
              <a:t> is the matrix composed of –a</a:t>
            </a:r>
            <a:r>
              <a:rPr lang="en-US" altLang="en-US" i="1" baseline="-25000"/>
              <a:t>ij</a:t>
            </a:r>
            <a:r>
              <a:rPr lang="en-US" altLang="en-US"/>
              <a:t> as elements)</a:t>
            </a: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219200" y="3276600"/>
          <a:ext cx="6116638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2311400" imgH="457200" progId="Equation.3">
                  <p:embed/>
                </p:oleObj>
              </mc:Choice>
              <mc:Fallback>
                <p:oleObj name="Equation" r:id="rId3" imgW="2311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276600"/>
                        <a:ext cx="6116638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06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عرض على الشاشة (3:4)‏</PresentationFormat>
  <Paragraphs>35</Paragraphs>
  <Slides>6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8" baseType="lpstr">
      <vt:lpstr>نسق Office</vt:lpstr>
      <vt:lpstr>Microsoft Equation 3.0</vt:lpstr>
      <vt:lpstr>Matrices</vt:lpstr>
      <vt:lpstr>Matrices - Operations</vt:lpstr>
      <vt:lpstr>Matrices - Operations</vt:lpstr>
      <vt:lpstr>Matrices - Operations</vt:lpstr>
      <vt:lpstr>Matrices - Operations</vt:lpstr>
      <vt:lpstr>Matrices - Operations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</dc:title>
  <dc:creator>HP</dc:creator>
  <cp:lastModifiedBy>HP</cp:lastModifiedBy>
  <cp:revision>1</cp:revision>
  <dcterms:created xsi:type="dcterms:W3CDTF">2019-03-08T19:12:11Z</dcterms:created>
  <dcterms:modified xsi:type="dcterms:W3CDTF">2019-03-08T19:13:07Z</dcterms:modified>
</cp:coreProperties>
</file>