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NULL"/><Relationship Id="rId4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NULL"/><Relationship Id="rId1" Type="http://schemas.openxmlformats.org/officeDocument/2006/relationships/image" Target="../media/image8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3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0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7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8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8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1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4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0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98C90-34DF-4E60-9B07-7D6A133DAE4C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18445-05DD-443A-88EC-7B1E223F3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2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Matrices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9943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Matrices - 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066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7772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6. Unit or Identity matrix - 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 diagonal matrix with ones on the main diagonal</a:t>
            </a:r>
          </a:p>
        </p:txBody>
      </p:sp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838200" y="3048000"/>
          <a:ext cx="2779713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901700" imgH="914400" progId="Equation.3">
                  <p:embed/>
                </p:oleObj>
              </mc:Choice>
              <mc:Fallback>
                <p:oleObj name="Equation" r:id="rId3" imgW="901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2779713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/>
        </p:nvGraphicFramePr>
        <p:xfrm>
          <a:off x="4343400" y="3733800"/>
          <a:ext cx="152400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5" imgW="469900" imgH="457200" progId="Equation.3">
                  <p:embed/>
                </p:oleObj>
              </mc:Choice>
              <mc:Fallback>
                <p:oleObj name="Equation" r:id="rId5" imgW="469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33800"/>
                        <a:ext cx="1524000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04800" y="5853113"/>
            <a:ext cx="86106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1 for all </a:t>
            </a:r>
            <a:r>
              <a:rPr lang="en-US" altLang="en-US" i="1"/>
              <a:t>i </a:t>
            </a:r>
            <a:r>
              <a:rPr lang="en-US" altLang="en-US"/>
              <a:t>= </a:t>
            </a:r>
            <a:r>
              <a:rPr lang="en-US" altLang="en-US" i="1"/>
              <a:t>j</a:t>
            </a: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H="1">
            <a:off x="2514600" y="5943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73" name="Object 10"/>
          <p:cNvGraphicFramePr>
            <a:graphicFrameLocks noChangeAspect="1"/>
          </p:cNvGraphicFramePr>
          <p:nvPr/>
        </p:nvGraphicFramePr>
        <p:xfrm>
          <a:off x="6326188" y="3768725"/>
          <a:ext cx="1978025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7" imgW="609336" imgH="482391" progId="Equation.3">
                  <p:embed/>
                </p:oleObj>
              </mc:Choice>
              <mc:Fallback>
                <p:oleObj name="Equation" r:id="rId7" imgW="609336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3768725"/>
                        <a:ext cx="1978025" cy="156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85800" y="1143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" y="1981200"/>
            <a:ext cx="8458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7. Null (zero) matrix - 0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All elements in the matrix are zero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447800" y="3352800"/>
          <a:ext cx="64452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253890" imgH="710891" progId="Equation.3">
                  <p:embed/>
                </p:oleObj>
              </mc:Choice>
              <mc:Fallback>
                <p:oleObj name="Equation" r:id="rId3" imgW="253890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52800"/>
                        <a:ext cx="64452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2895600" y="3429000"/>
          <a:ext cx="190976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5" imgW="685800" imgH="711200" progId="Equation.3">
                  <p:embed/>
                </p:oleObj>
              </mc:Choice>
              <mc:Fallback>
                <p:oleObj name="Equation" r:id="rId5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190976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219200" y="5791200"/>
          <a:ext cx="1295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7" imgW="418918" imgH="241195" progId="Equation.3">
                  <p:embed/>
                </p:oleObj>
              </mc:Choice>
              <mc:Fallback>
                <p:oleObj name="Equation" r:id="rId7" imgW="41891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791200"/>
                        <a:ext cx="1295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971800" y="5867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For all </a:t>
            </a:r>
            <a:r>
              <a:rPr lang="en-US" altLang="en-US" i="1"/>
              <a:t>i,j</a:t>
            </a:r>
          </a:p>
        </p:txBody>
      </p:sp>
    </p:spTree>
    <p:extLst>
      <p:ext uri="{BB962C8B-B14F-4D97-AF65-F5344CB8AC3E}">
        <p14:creationId xmlns:p14="http://schemas.microsoft.com/office/powerpoint/2010/main" val="15788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33400" y="10668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1905000"/>
            <a:ext cx="7924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8. Triangular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whose elements above or below the main diagonal are all zero</a:t>
            </a: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066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3200400" y="36576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5" imgW="685800" imgH="711200" progId="Equation.3">
                  <p:embed/>
                </p:oleObj>
              </mc:Choice>
              <mc:Fallback>
                <p:oleObj name="Equation" r:id="rId5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576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5562600" y="36576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6" imgW="685800" imgH="711200" progId="Equation.3">
                  <p:embed/>
                </p:oleObj>
              </mc:Choice>
              <mc:Fallback>
                <p:oleObj name="Equation" r:id="rId6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67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81000" y="12192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04800" y="21336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304800" y="2057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8a. Upper triangular matrix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457200" y="27432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33400" y="2590800"/>
            <a:ext cx="68246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whose elements below the main diagonal are all zero, 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&gt; </a:t>
            </a:r>
            <a:r>
              <a:rPr lang="en-US" altLang="en-US" i="1"/>
              <a:t>j</a:t>
            </a:r>
          </a:p>
        </p:txBody>
      </p:sp>
      <p:graphicFrame>
        <p:nvGraphicFramePr>
          <p:cNvPr id="14344" name="Object 11"/>
          <p:cNvGraphicFramePr>
            <a:graphicFrameLocks noChangeAspect="1"/>
          </p:cNvGraphicFramePr>
          <p:nvPr/>
        </p:nvGraphicFramePr>
        <p:xfrm>
          <a:off x="1758950" y="37338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37338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2"/>
          <p:cNvGraphicFramePr>
            <a:graphicFrameLocks noChangeAspect="1"/>
          </p:cNvGraphicFramePr>
          <p:nvPr/>
        </p:nvGraphicFramePr>
        <p:xfrm>
          <a:off x="4419600" y="3657600"/>
          <a:ext cx="2438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5" imgW="914400" imgH="914400" progId="Equation.3">
                  <p:embed/>
                </p:oleObj>
              </mc:Choice>
              <mc:Fallback>
                <p:oleObj name="Equation" r:id="rId5" imgW="9144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57600"/>
                        <a:ext cx="2438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54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000" y="1143000"/>
            <a:ext cx="685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4800" y="2590800"/>
            <a:ext cx="8077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whose elements above the main diagonal are all zero, 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&lt; </a:t>
            </a:r>
            <a:r>
              <a:rPr lang="en-US" altLang="en-US" i="1"/>
              <a:t>j</a:t>
            </a:r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4022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52400" y="198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8b. Lower triangular matrix</a:t>
            </a:r>
          </a:p>
        </p:txBody>
      </p:sp>
      <p:graphicFrame>
        <p:nvGraphicFramePr>
          <p:cNvPr id="15367" name="Object 10"/>
          <p:cNvGraphicFramePr>
            <a:graphicFrameLocks noChangeAspect="1"/>
          </p:cNvGraphicFramePr>
          <p:nvPr/>
        </p:nvGraphicFramePr>
        <p:xfrm>
          <a:off x="4495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27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– Introduction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  <a:endParaRPr lang="en-US" alt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0772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9. Scalar matrix</a:t>
            </a:r>
          </a:p>
          <a:p>
            <a:r>
              <a:rPr lang="en-US" altLang="en-US"/>
              <a:t>A diagonal matrix whose main diagonal elements are equal to the same scalar, i.e. a</a:t>
            </a:r>
            <a:r>
              <a:rPr lang="en-US" altLang="en-US" i="1" baseline="-25000"/>
              <a:t>ij</a:t>
            </a:r>
            <a:r>
              <a:rPr lang="en-US" altLang="en-US"/>
              <a:t> = 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j, and </a:t>
            </a:r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c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  <a:endParaRPr lang="en-US" altLang="en-US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 scalar is defined as a single number or constant.</a:t>
            </a:r>
          </a:p>
        </p:txBody>
      </p:sp>
      <p:graphicFrame>
        <p:nvGraphicFramePr>
          <p:cNvPr id="16389" name="Object 8"/>
          <p:cNvGraphicFramePr>
            <a:graphicFrameLocks noChangeAspect="1"/>
          </p:cNvGraphicFramePr>
          <p:nvPr/>
        </p:nvGraphicFramePr>
        <p:xfrm>
          <a:off x="1912938" y="35052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35052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9"/>
          <p:cNvGraphicFramePr>
            <a:graphicFrameLocks noChangeAspect="1"/>
          </p:cNvGraphicFramePr>
          <p:nvPr/>
        </p:nvGraphicFramePr>
        <p:xfrm>
          <a:off x="4537075" y="3284538"/>
          <a:ext cx="27051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5" imgW="901700" imgH="914400" progId="Equation.3">
                  <p:embed/>
                </p:oleObj>
              </mc:Choice>
              <mc:Fallback>
                <p:oleObj name="Equation" r:id="rId5" imgW="901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3284538"/>
                        <a:ext cx="27051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304800" y="5715000"/>
            <a:ext cx="4495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i="1"/>
          </a:p>
          <a:p>
            <a:endParaRPr lang="en-US" altLang="en-US" i="1"/>
          </a:p>
        </p:txBody>
      </p:sp>
    </p:spTree>
    <p:extLst>
      <p:ext uri="{BB962C8B-B14F-4D97-AF65-F5344CB8AC3E}">
        <p14:creationId xmlns:p14="http://schemas.microsoft.com/office/powerpoint/2010/main" val="35061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76962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Matrix algebra has at least two advantages: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Reduces complicated systems of equations to simple expressions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Adaptable to systematic method of mathematical treatment and well suited to computers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229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Definition: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A matrix is a set or group of numbers arranged in a square or rectangular array enclosed by two brackets</a:t>
            </a:r>
          </a:p>
        </p:txBody>
      </p:sp>
      <p:graphicFrame>
        <p:nvGraphicFramePr>
          <p:cNvPr id="3077" name="Rectangle 5"/>
          <p:cNvGraphicFramePr>
            <a:graphicFrameLocks/>
          </p:cNvGraphicFramePr>
          <p:nvPr/>
        </p:nvGraphicFramePr>
        <p:xfrm>
          <a:off x="2743200" y="3048000"/>
          <a:ext cx="35814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048000"/>
                        <a:ext cx="35814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7"/>
          <p:cNvGraphicFramePr>
            <a:graphicFrameLocks noChangeAspect="1"/>
          </p:cNvGraphicFramePr>
          <p:nvPr/>
        </p:nvGraphicFramePr>
        <p:xfrm>
          <a:off x="1066800" y="5562600"/>
          <a:ext cx="15240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469696" imgH="215806" progId="Equation.3">
                  <p:embed/>
                </p:oleObj>
              </mc:Choice>
              <mc:Fallback>
                <p:oleObj name="Equation" r:id="rId4" imgW="4696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562600"/>
                        <a:ext cx="15240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8"/>
          <p:cNvGraphicFramePr>
            <a:graphicFrameLocks noChangeAspect="1"/>
          </p:cNvGraphicFramePr>
          <p:nvPr/>
        </p:nvGraphicFramePr>
        <p:xfrm>
          <a:off x="3276600" y="5257800"/>
          <a:ext cx="1676400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6" imgW="571500" imgH="457200" progId="Equation.3">
                  <p:embed/>
                </p:oleObj>
              </mc:Choice>
              <mc:Fallback>
                <p:oleObj name="Equation" r:id="rId6" imgW="571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57800"/>
                        <a:ext cx="1676400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9"/>
          <p:cNvGraphicFramePr>
            <a:graphicFrameLocks noChangeAspect="1"/>
          </p:cNvGraphicFramePr>
          <p:nvPr/>
        </p:nvGraphicFramePr>
        <p:xfrm>
          <a:off x="5826125" y="5257800"/>
          <a:ext cx="145256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8" imgW="495085" imgH="457002" progId="Equation.3">
                  <p:embed/>
                </p:oleObj>
              </mc:Choice>
              <mc:Fallback>
                <p:oleObj name="Equation" r:id="rId8" imgW="49508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5" y="5257800"/>
                        <a:ext cx="145256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40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77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Properties: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3300"/>
                </a:solidFill>
              </a:rPr>
              <a:t>A specified number of rows and a specified number of columns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b="1">
                <a:solidFill>
                  <a:srgbClr val="FF3300"/>
                </a:solidFill>
              </a:rPr>
              <a:t>Two numbers (rows x columns) describe the dimensions or size of the matrix.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8001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Examples: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3x3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2x4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1x2 matrix</a:t>
            </a: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362200" y="4191000"/>
          <a:ext cx="1752600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774364" imgH="710891" progId="Equation.3">
                  <p:embed/>
                </p:oleObj>
              </mc:Choice>
              <mc:Fallback>
                <p:oleObj name="Equation" r:id="rId3" imgW="774364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91000"/>
                        <a:ext cx="1752600" cy="160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267200" y="4572000"/>
          <a:ext cx="2590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002865" imgH="457002" progId="Equation.3">
                  <p:embed/>
                </p:oleObj>
              </mc:Choice>
              <mc:Fallback>
                <p:oleObj name="Equation" r:id="rId5" imgW="1002865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572000"/>
                        <a:ext cx="25908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162800" y="4724400"/>
          <a:ext cx="15240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469696" imgH="215806" progId="Equation.3">
                  <p:embed/>
                </p:oleObj>
              </mc:Choice>
              <mc:Fallback>
                <p:oleObj name="Equation" r:id="rId7" imgW="4696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724400"/>
                        <a:ext cx="15240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Matrices - Introduction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1534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matrix is denoted by a bold capital letter and the elements within the matrix are denoted by lower case letters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e.g. matrix [</a:t>
            </a:r>
            <a:r>
              <a:rPr lang="en-US" altLang="en-US" b="1"/>
              <a:t>A</a:t>
            </a:r>
            <a:r>
              <a:rPr lang="en-US" altLang="en-US"/>
              <a:t>] with elements a</a:t>
            </a:r>
            <a:r>
              <a:rPr lang="en-US" altLang="en-US" baseline="-25000"/>
              <a:t>ij</a:t>
            </a:r>
            <a:endParaRPr lang="en-US" altLang="en-US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09600" y="5853113"/>
            <a:ext cx="47244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 goes from 1 to 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j goes from 1 to n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141413" y="3397250"/>
            <a:ext cx="1219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 baseline="-25000"/>
              <a:t>mxn</a:t>
            </a:r>
            <a:r>
              <a:rPr lang="en-US" altLang="en-US"/>
              <a:t>=</a:t>
            </a:r>
            <a:endParaRPr lang="en-US" altLang="en-US" baseline="-25000"/>
          </a:p>
        </p:txBody>
      </p:sp>
      <p:sp>
        <p:nvSpPr>
          <p:cNvPr id="2" name="مستطيل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79989" y="2688188"/>
            <a:ext cx="4384021" cy="148162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37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Matrices - Introduction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472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7696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solidFill>
                  <a:schemeClr val="accent2"/>
                </a:solidFill>
              </a:rPr>
              <a:t>Column matrix or vector</a:t>
            </a:r>
            <a:r>
              <a:rPr lang="en-US" altLang="en-US" b="1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number of rows may be any integer but the number of columns is always 1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371600" y="3657600"/>
          <a:ext cx="588963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53890" imgH="710891" progId="Equation.3">
                  <p:embed/>
                </p:oleObj>
              </mc:Choice>
              <mc:Fallback>
                <p:oleObj name="Equation" r:id="rId3" imgW="253890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7600"/>
                        <a:ext cx="588963" cy="165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Rectangle 6"/>
          <p:cNvGraphicFramePr>
            <a:graphicFrameLocks/>
          </p:cNvGraphicFramePr>
          <p:nvPr/>
        </p:nvGraphicFramePr>
        <p:xfrm>
          <a:off x="1524000" y="1397000"/>
          <a:ext cx="3505200" cy="439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3505200" cy="439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2743200" y="3810000"/>
          <a:ext cx="10080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6" imgW="355446" imgH="457002" progId="Equation.3">
                  <p:embed/>
                </p:oleObj>
              </mc:Choice>
              <mc:Fallback>
                <p:oleObj name="Equation" r:id="rId6" imgW="355446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0"/>
                        <a:ext cx="10080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821238" y="3586163"/>
          <a:ext cx="854075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8" imgW="368300" imgH="838200" progId="Equation.3">
                  <p:embed/>
                </p:oleObj>
              </mc:Choice>
              <mc:Fallback>
                <p:oleObj name="Equation" r:id="rId8" imgW="3683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3586163"/>
                        <a:ext cx="854075" cy="1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2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0" y="1092200"/>
            <a:ext cx="3917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1981200"/>
            <a:ext cx="6858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2.</a:t>
            </a:r>
            <a:r>
              <a:rPr lang="en-US" altLang="en-US"/>
              <a:t> </a:t>
            </a:r>
            <a:r>
              <a:rPr lang="en-US" altLang="en-US" b="1">
                <a:solidFill>
                  <a:schemeClr val="accent2"/>
                </a:solidFill>
              </a:rPr>
              <a:t>Row matrix or vector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Any number of columns but only one row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219200" y="3429000"/>
          <a:ext cx="17335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571252" imgH="215806" progId="Equation.3">
                  <p:embed/>
                </p:oleObj>
              </mc:Choice>
              <mc:Fallback>
                <p:oleObj name="Equation" r:id="rId3" imgW="57125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29000"/>
                        <a:ext cx="17335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810000" y="3429000"/>
          <a:ext cx="23241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837836" imgH="215806" progId="Equation.3">
                  <p:embed/>
                </p:oleObj>
              </mc:Choice>
              <mc:Fallback>
                <p:oleObj name="Equation" r:id="rId5" imgW="83783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429000"/>
                        <a:ext cx="232410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371600" y="4572000"/>
          <a:ext cx="38385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384300" imgH="228600" progId="Equation.3">
                  <p:embed/>
                </p:oleObj>
              </mc:Choice>
              <mc:Fallback>
                <p:oleObj name="Equation" r:id="rId7" imgW="1384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38385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2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09600" y="1295400"/>
            <a:ext cx="746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7620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3. Rectangular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Contains more than one element and number of rows is not equal to the number of columns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531938" y="3646488"/>
          <a:ext cx="1141412" cy="216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584200" imgH="914400" progId="Equation.3">
                  <p:embed/>
                </p:oleObj>
              </mc:Choice>
              <mc:Fallback>
                <p:oleObj name="Equation" r:id="rId3" imgW="5842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3646488"/>
                        <a:ext cx="1141412" cy="216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4197350" y="3321050"/>
          <a:ext cx="749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748975" imgH="215806" progId="Equation.3">
                  <p:embed/>
                </p:oleObj>
              </mc:Choice>
              <mc:Fallback>
                <p:oleObj name="Equation" r:id="rId5" imgW="74897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321050"/>
                        <a:ext cx="749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3581400" y="3886200"/>
          <a:ext cx="3048000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1117600" imgH="457200" progId="Equation.3">
                  <p:embed/>
                </p:oleObj>
              </mc:Choice>
              <mc:Fallback>
                <p:oleObj name="Equation" r:id="rId7" imgW="1117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200"/>
                        <a:ext cx="3048000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3581400" y="5791200"/>
          <a:ext cx="1143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9" imgW="393529" imgH="152334" progId="Equation.3">
                  <p:embed/>
                </p:oleObj>
              </mc:Choice>
              <mc:Fallback>
                <p:oleObj name="Equation" r:id="rId9" imgW="393529" imgH="15233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91200"/>
                        <a:ext cx="1143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9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Introduction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1430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7467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4. Square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number of rows is equal to the number of columns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(a square matrix   </a:t>
            </a:r>
            <a:r>
              <a:rPr lang="en-US" altLang="en-US" b="1"/>
              <a:t>A</a:t>
            </a:r>
            <a:r>
              <a:rPr lang="en-US" altLang="en-US"/>
              <a:t>   has an order of m)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524000" y="3352800"/>
          <a:ext cx="1600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57200" imgH="457200" progId="Equation.3">
                  <p:embed/>
                </p:oleObj>
              </mc:Choice>
              <mc:Fallback>
                <p:oleObj name="Equation" r:id="rId3" imgW="457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52800"/>
                        <a:ext cx="16002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657600" y="3276600"/>
          <a:ext cx="19113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5" imgW="685800" imgH="711200" progId="Equation.3">
                  <p:embed/>
                </p:oleObj>
              </mc:Choice>
              <mc:Fallback>
                <p:oleObj name="Equation" r:id="rId5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76600"/>
                        <a:ext cx="19113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0" y="29718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m x m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04800" y="5334000"/>
            <a:ext cx="8610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principal or main diagonal of a square matrix is composed of all elements a</a:t>
            </a:r>
            <a:r>
              <a:rPr lang="en-US" altLang="en-US" i="1" baseline="-25000"/>
              <a:t>ij</a:t>
            </a:r>
            <a:r>
              <a:rPr lang="en-US" altLang="en-US"/>
              <a:t> for which </a:t>
            </a:r>
            <a:r>
              <a:rPr lang="en-US" altLang="en-US" i="1"/>
              <a:t>i</a:t>
            </a:r>
            <a:r>
              <a:rPr lang="en-US" altLang="en-US"/>
              <a:t>=</a:t>
            </a:r>
            <a:r>
              <a:rPr lang="en-US" altLang="en-US" i="1"/>
              <a:t>j</a:t>
            </a:r>
          </a:p>
          <a:p>
            <a:pPr eaLnBrk="1" hangingPunct="1">
              <a:spcBef>
                <a:spcPct val="50000"/>
              </a:spcBef>
            </a:pPr>
            <a:endParaRPr lang="en-US" altLang="en-US" i="1"/>
          </a:p>
        </p:txBody>
      </p:sp>
    </p:spTree>
    <p:extLst>
      <p:ext uri="{BB962C8B-B14F-4D97-AF65-F5344CB8AC3E}">
        <p14:creationId xmlns:p14="http://schemas.microsoft.com/office/powerpoint/2010/main" val="9178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Matrices - Introduction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33400" y="11430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FF3300"/>
                </a:solidFill>
              </a:rPr>
              <a:t>TYPES OF MATRICES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" y="1981200"/>
            <a:ext cx="8077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5. Diagonal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where all the elements are zero except those on the main diagonal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143000" y="3581400"/>
          <a:ext cx="198278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1982788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267200" y="3200400"/>
          <a:ext cx="240506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5" imgW="901700" imgH="914400" progId="Equation.3">
                  <p:embed/>
                </p:oleObj>
              </mc:Choice>
              <mc:Fallback>
                <p:oleObj name="Equation" r:id="rId5" imgW="901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200400"/>
                        <a:ext cx="240506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04800" y="56388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i.e. a</a:t>
            </a:r>
            <a:r>
              <a:rPr lang="en-US" altLang="en-US" i="1" baseline="-25000"/>
              <a:t>ij</a:t>
            </a:r>
            <a:r>
              <a:rPr lang="en-US" altLang="en-US"/>
              <a:t> =0 for all </a:t>
            </a:r>
            <a:r>
              <a:rPr lang="en-US" altLang="en-US" i="1"/>
              <a:t>i</a:t>
            </a:r>
            <a:r>
              <a:rPr lang="en-US" altLang="en-US"/>
              <a:t> = </a:t>
            </a:r>
            <a:r>
              <a:rPr lang="en-US" altLang="en-US" i="1"/>
              <a:t>j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</a:t>
            </a:r>
            <a:r>
              <a:rPr lang="en-US" altLang="en-US" i="1" baseline="-25000"/>
              <a:t>ij</a:t>
            </a:r>
            <a:r>
              <a:rPr lang="en-US" altLang="en-US"/>
              <a:t> = 0 for some or all </a:t>
            </a:r>
            <a:r>
              <a:rPr lang="en-US" altLang="en-US" i="1"/>
              <a:t>i </a:t>
            </a:r>
            <a:r>
              <a:rPr lang="en-US" altLang="en-US"/>
              <a:t>= </a:t>
            </a:r>
            <a:r>
              <a:rPr lang="en-US" altLang="en-US" i="1"/>
              <a:t>j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762000" y="6248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2590800" y="5715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0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527</Words>
  <Application>Microsoft Office PowerPoint</Application>
  <PresentationFormat>عرض على الشاشة (3:4)‏</PresentationFormat>
  <Paragraphs>76</Paragraphs>
  <Slides>15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7" baseType="lpstr">
      <vt:lpstr>نسق Office</vt:lpstr>
      <vt:lpstr>Equation</vt:lpstr>
      <vt:lpstr>Matrices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- Introduction</vt:lpstr>
      <vt:lpstr>Matrices – Introduction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2</cp:revision>
  <dcterms:created xsi:type="dcterms:W3CDTF">2019-03-08T19:08:05Z</dcterms:created>
  <dcterms:modified xsi:type="dcterms:W3CDTF">2019-03-08T19:25:28Z</dcterms:modified>
</cp:coreProperties>
</file>