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image" Target="NULL"/><Relationship Id="rId4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NULL"/><Relationship Id="rId1" Type="http://schemas.openxmlformats.org/officeDocument/2006/relationships/image" Target="../media/image8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8C90-34DF-4E60-9B07-7D6A133DAE4C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8445-05DD-443A-88EC-7B1E223F3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38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8C90-34DF-4E60-9B07-7D6A133DAE4C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8445-05DD-443A-88EC-7B1E223F3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06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8C90-34DF-4E60-9B07-7D6A133DAE4C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8445-05DD-443A-88EC-7B1E223F3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878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8C90-34DF-4E60-9B07-7D6A133DAE4C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8445-05DD-443A-88EC-7B1E223F3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8C90-34DF-4E60-9B07-7D6A133DAE4C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8445-05DD-443A-88EC-7B1E223F3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8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8C90-34DF-4E60-9B07-7D6A133DAE4C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8445-05DD-443A-88EC-7B1E223F3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89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8C90-34DF-4E60-9B07-7D6A133DAE4C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8445-05DD-443A-88EC-7B1E223F3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15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8C90-34DF-4E60-9B07-7D6A133DAE4C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8445-05DD-443A-88EC-7B1E223F3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44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8C90-34DF-4E60-9B07-7D6A133DAE4C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8445-05DD-443A-88EC-7B1E223F3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06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8C90-34DF-4E60-9B07-7D6A133DAE4C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8445-05DD-443A-88EC-7B1E223F3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23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8C90-34DF-4E60-9B07-7D6A133DAE4C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8445-05DD-443A-88EC-7B1E223F3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04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98C90-34DF-4E60-9B07-7D6A133DAE4C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18445-05DD-443A-88EC-7B1E223F3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425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2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8.bin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Relationship Id="rId9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Matrices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99430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Matrices - Introduction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57200" y="1066800"/>
            <a:ext cx="868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 b="1">
                <a:solidFill>
                  <a:srgbClr val="FF3300"/>
                </a:solidFill>
              </a:rPr>
              <a:t>TYPES OF MATRICES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57200" y="1905000"/>
            <a:ext cx="77724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6. Unit or Identity matrix - I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A diagonal matrix with ones on the main diagonal</a:t>
            </a:r>
          </a:p>
        </p:txBody>
      </p:sp>
      <p:graphicFrame>
        <p:nvGraphicFramePr>
          <p:cNvPr id="11269" name="Object 6"/>
          <p:cNvGraphicFramePr>
            <a:graphicFrameLocks noChangeAspect="1"/>
          </p:cNvGraphicFramePr>
          <p:nvPr/>
        </p:nvGraphicFramePr>
        <p:xfrm>
          <a:off x="838200" y="3048000"/>
          <a:ext cx="2779713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3" imgW="901700" imgH="914400" progId="Equation.3">
                  <p:embed/>
                </p:oleObj>
              </mc:Choice>
              <mc:Fallback>
                <p:oleObj name="Equation" r:id="rId3" imgW="9017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048000"/>
                        <a:ext cx="2779713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7"/>
          <p:cNvGraphicFramePr>
            <a:graphicFrameLocks noChangeAspect="1"/>
          </p:cNvGraphicFramePr>
          <p:nvPr/>
        </p:nvGraphicFramePr>
        <p:xfrm>
          <a:off x="4343400" y="3733800"/>
          <a:ext cx="1524000" cy="148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5" imgW="469900" imgH="457200" progId="Equation.3">
                  <p:embed/>
                </p:oleObj>
              </mc:Choice>
              <mc:Fallback>
                <p:oleObj name="Equation" r:id="rId5" imgW="4699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733800"/>
                        <a:ext cx="1524000" cy="1481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Text Box 8"/>
          <p:cNvSpPr txBox="1">
            <a:spLocks noChangeArrowheads="1"/>
          </p:cNvSpPr>
          <p:nvPr/>
        </p:nvSpPr>
        <p:spPr bwMode="auto">
          <a:xfrm>
            <a:off x="304800" y="5853113"/>
            <a:ext cx="86106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i.e. a</a:t>
            </a:r>
            <a:r>
              <a:rPr lang="en-US" altLang="en-US" i="1" baseline="-25000"/>
              <a:t>ij</a:t>
            </a:r>
            <a:r>
              <a:rPr lang="en-US" altLang="en-US"/>
              <a:t> =0 for all </a:t>
            </a:r>
            <a:r>
              <a:rPr lang="en-US" altLang="en-US" i="1"/>
              <a:t>i</a:t>
            </a:r>
            <a:r>
              <a:rPr lang="en-US" altLang="en-US"/>
              <a:t> = </a:t>
            </a:r>
            <a:r>
              <a:rPr lang="en-US" altLang="en-US" i="1"/>
              <a:t>j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a</a:t>
            </a:r>
            <a:r>
              <a:rPr lang="en-US" altLang="en-US" i="1" baseline="-25000"/>
              <a:t>ij</a:t>
            </a:r>
            <a:r>
              <a:rPr lang="en-US" altLang="en-US"/>
              <a:t> = 1 for all </a:t>
            </a:r>
            <a:r>
              <a:rPr lang="en-US" altLang="en-US" i="1"/>
              <a:t>i </a:t>
            </a:r>
            <a:r>
              <a:rPr lang="en-US" altLang="en-US"/>
              <a:t>= </a:t>
            </a:r>
            <a:r>
              <a:rPr lang="en-US" altLang="en-US" i="1"/>
              <a:t>j</a:t>
            </a:r>
          </a:p>
        </p:txBody>
      </p:sp>
      <p:sp>
        <p:nvSpPr>
          <p:cNvPr id="11272" name="Line 9"/>
          <p:cNvSpPr>
            <a:spLocks noChangeShapeType="1"/>
          </p:cNvSpPr>
          <p:nvPr/>
        </p:nvSpPr>
        <p:spPr bwMode="auto">
          <a:xfrm flipH="1">
            <a:off x="2514600" y="5943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1273" name="Object 10"/>
          <p:cNvGraphicFramePr>
            <a:graphicFrameLocks noChangeAspect="1"/>
          </p:cNvGraphicFramePr>
          <p:nvPr/>
        </p:nvGraphicFramePr>
        <p:xfrm>
          <a:off x="6326188" y="3768725"/>
          <a:ext cx="1978025" cy="156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7" imgW="609336" imgH="482391" progId="Equation.3">
                  <p:embed/>
                </p:oleObj>
              </mc:Choice>
              <mc:Fallback>
                <p:oleObj name="Equation" r:id="rId7" imgW="609336" imgH="4823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6188" y="3768725"/>
                        <a:ext cx="1978025" cy="156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4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Introduction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85800" y="1143000"/>
            <a:ext cx="845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 b="1">
                <a:solidFill>
                  <a:srgbClr val="FF3300"/>
                </a:solidFill>
              </a:rPr>
              <a:t>TYPES OF MATRICES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52400" y="1981200"/>
            <a:ext cx="8458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7. Null (zero) matrix - 0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All elements in the matrix are zero</a:t>
            </a:r>
          </a:p>
        </p:txBody>
      </p:sp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1447800" y="3352800"/>
          <a:ext cx="644525" cy="180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3" imgW="253890" imgH="710891" progId="Equation.3">
                  <p:embed/>
                </p:oleObj>
              </mc:Choice>
              <mc:Fallback>
                <p:oleObj name="Equation" r:id="rId3" imgW="253890" imgH="7108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352800"/>
                        <a:ext cx="644525" cy="180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2895600" y="3429000"/>
          <a:ext cx="1909763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5" imgW="685800" imgH="711200" progId="Equation.3">
                  <p:embed/>
                </p:oleObj>
              </mc:Choice>
              <mc:Fallback>
                <p:oleObj name="Equation" r:id="rId5" imgW="6858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429000"/>
                        <a:ext cx="1909763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1219200" y="5791200"/>
          <a:ext cx="12954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7" imgW="418918" imgH="241195" progId="Equation.3">
                  <p:embed/>
                </p:oleObj>
              </mc:Choice>
              <mc:Fallback>
                <p:oleObj name="Equation" r:id="rId7" imgW="418918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791200"/>
                        <a:ext cx="12954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971800" y="5867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For all </a:t>
            </a:r>
            <a:r>
              <a:rPr lang="en-US" altLang="en-US" i="1"/>
              <a:t>i,j</a:t>
            </a:r>
          </a:p>
        </p:txBody>
      </p:sp>
    </p:spTree>
    <p:extLst>
      <p:ext uri="{BB962C8B-B14F-4D97-AF65-F5344CB8AC3E}">
        <p14:creationId xmlns:p14="http://schemas.microsoft.com/office/powerpoint/2010/main" val="157884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Introduction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533400" y="1066800"/>
            <a:ext cx="861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 b="1">
                <a:solidFill>
                  <a:srgbClr val="FF3300"/>
                </a:solidFill>
              </a:rPr>
              <a:t>TYPES OF MATRICES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28600" y="1905000"/>
            <a:ext cx="79248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8. Triangular matrix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A square matrix whose elements above or below the main diagonal are all zero</a:t>
            </a:r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1066800" y="3581400"/>
          <a:ext cx="1812925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3" imgW="685800" imgH="711200" progId="Equation.3">
                  <p:embed/>
                </p:oleObj>
              </mc:Choice>
              <mc:Fallback>
                <p:oleObj name="Equation" r:id="rId3" imgW="6858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581400"/>
                        <a:ext cx="1812925" cy="187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3200400" y="3657600"/>
          <a:ext cx="1812925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5" imgW="685800" imgH="711200" progId="Equation.3">
                  <p:embed/>
                </p:oleObj>
              </mc:Choice>
              <mc:Fallback>
                <p:oleObj name="Equation" r:id="rId5" imgW="6858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657600"/>
                        <a:ext cx="1812925" cy="187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5562600" y="3657600"/>
          <a:ext cx="1812925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6" imgW="685800" imgH="711200" progId="Equation.3">
                  <p:embed/>
                </p:oleObj>
              </mc:Choice>
              <mc:Fallback>
                <p:oleObj name="Equation" r:id="rId6" imgW="6858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657600"/>
                        <a:ext cx="1812925" cy="187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671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Introduction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381000" y="1219200"/>
            <a:ext cx="571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 b="1">
                <a:solidFill>
                  <a:srgbClr val="FF3300"/>
                </a:solidFill>
              </a:rPr>
              <a:t>TYPES OF MATRICES</a:t>
            </a:r>
            <a:endParaRPr lang="en-US" altLang="en-US"/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304800" y="2133600"/>
            <a:ext cx="807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304800" y="20574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8a. Upper triangular matrix</a:t>
            </a:r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457200" y="2743200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533400" y="2590800"/>
            <a:ext cx="6824663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 square matrix whose elements below the main diagonal are all zero, i.e. a</a:t>
            </a:r>
            <a:r>
              <a:rPr lang="en-US" altLang="en-US" i="1" baseline="-25000"/>
              <a:t>ij</a:t>
            </a:r>
            <a:r>
              <a:rPr lang="en-US" altLang="en-US"/>
              <a:t> = 0 for all </a:t>
            </a:r>
            <a:r>
              <a:rPr lang="en-US" altLang="en-US" i="1"/>
              <a:t>i</a:t>
            </a:r>
            <a:r>
              <a:rPr lang="en-US" altLang="en-US"/>
              <a:t> &gt; </a:t>
            </a:r>
            <a:r>
              <a:rPr lang="en-US" altLang="en-US" i="1"/>
              <a:t>j</a:t>
            </a:r>
          </a:p>
        </p:txBody>
      </p:sp>
      <p:graphicFrame>
        <p:nvGraphicFramePr>
          <p:cNvPr id="14344" name="Object 11"/>
          <p:cNvGraphicFramePr>
            <a:graphicFrameLocks noChangeAspect="1"/>
          </p:cNvGraphicFramePr>
          <p:nvPr/>
        </p:nvGraphicFramePr>
        <p:xfrm>
          <a:off x="1758950" y="3733800"/>
          <a:ext cx="1812925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3" imgW="685800" imgH="711200" progId="Equation.3">
                  <p:embed/>
                </p:oleObj>
              </mc:Choice>
              <mc:Fallback>
                <p:oleObj name="Equation" r:id="rId3" imgW="6858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8950" y="3733800"/>
                        <a:ext cx="1812925" cy="187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5" name="Object 12"/>
          <p:cNvGraphicFramePr>
            <a:graphicFrameLocks noChangeAspect="1"/>
          </p:cNvGraphicFramePr>
          <p:nvPr/>
        </p:nvGraphicFramePr>
        <p:xfrm>
          <a:off x="4419600" y="3657600"/>
          <a:ext cx="2438400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5" imgW="914400" imgH="914400" progId="Equation.3">
                  <p:embed/>
                </p:oleObj>
              </mc:Choice>
              <mc:Fallback>
                <p:oleObj name="Equation" r:id="rId5" imgW="9144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657600"/>
                        <a:ext cx="2438400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541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Introduction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81000" y="1143000"/>
            <a:ext cx="685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 b="1">
                <a:solidFill>
                  <a:srgbClr val="FF3300"/>
                </a:solidFill>
              </a:rPr>
              <a:t>TYPES OF MATRICES</a:t>
            </a:r>
            <a:endParaRPr lang="en-US" alt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04800" y="2590800"/>
            <a:ext cx="80772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 square matrix whose elements above the main diagonal are all zero, i.e. a</a:t>
            </a:r>
            <a:r>
              <a:rPr lang="en-US" altLang="en-US" i="1" baseline="-25000"/>
              <a:t>ij</a:t>
            </a:r>
            <a:r>
              <a:rPr lang="en-US" altLang="en-US"/>
              <a:t> = 0 for all </a:t>
            </a:r>
            <a:r>
              <a:rPr lang="en-US" altLang="en-US" i="1"/>
              <a:t>i</a:t>
            </a:r>
            <a:r>
              <a:rPr lang="en-US" altLang="en-US"/>
              <a:t> &lt; </a:t>
            </a:r>
            <a:r>
              <a:rPr lang="en-US" altLang="en-US" i="1"/>
              <a:t>j</a:t>
            </a:r>
            <a:endParaRPr lang="en-US" alt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4022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52400" y="19812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8b. Lower triangular matrix</a:t>
            </a:r>
          </a:p>
        </p:txBody>
      </p:sp>
      <p:graphicFrame>
        <p:nvGraphicFramePr>
          <p:cNvPr id="15367" name="Object 10"/>
          <p:cNvGraphicFramePr>
            <a:graphicFrameLocks noChangeAspect="1"/>
          </p:cNvGraphicFramePr>
          <p:nvPr/>
        </p:nvGraphicFramePr>
        <p:xfrm>
          <a:off x="4495800" y="3581400"/>
          <a:ext cx="1812925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3" imgW="685800" imgH="711200" progId="Equation.3">
                  <p:embed/>
                </p:oleObj>
              </mc:Choice>
              <mc:Fallback>
                <p:oleObj name="Equation" r:id="rId3" imgW="6858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581400"/>
                        <a:ext cx="1812925" cy="187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275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– Introduction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9144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 b="1">
                <a:solidFill>
                  <a:srgbClr val="FF3300"/>
                </a:solidFill>
              </a:rPr>
              <a:t>TYPES OF MATRICES</a:t>
            </a:r>
            <a:endParaRPr lang="en-US" altLang="en-US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28600" y="1447800"/>
            <a:ext cx="8077200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9. Scalar matrix</a:t>
            </a:r>
          </a:p>
          <a:p>
            <a:r>
              <a:rPr lang="en-US" altLang="en-US"/>
              <a:t>A diagonal matrix whose main diagonal elements are equal to the same scalar, i.e. a</a:t>
            </a:r>
            <a:r>
              <a:rPr lang="en-US" altLang="en-US" i="1" baseline="-25000"/>
              <a:t>ij</a:t>
            </a:r>
            <a:r>
              <a:rPr lang="en-US" altLang="en-US"/>
              <a:t> = 0 for all </a:t>
            </a:r>
            <a:r>
              <a:rPr lang="en-US" altLang="en-US" i="1"/>
              <a:t>i</a:t>
            </a:r>
            <a:r>
              <a:rPr lang="en-US" altLang="en-US"/>
              <a:t> = </a:t>
            </a:r>
            <a:r>
              <a:rPr lang="en-US" altLang="en-US" i="1"/>
              <a:t>j, and </a:t>
            </a:r>
            <a:r>
              <a:rPr lang="en-US" altLang="en-US"/>
              <a:t>a</a:t>
            </a:r>
            <a:r>
              <a:rPr lang="en-US" altLang="en-US" i="1" baseline="-25000"/>
              <a:t>ij</a:t>
            </a:r>
            <a:r>
              <a:rPr lang="en-US" altLang="en-US"/>
              <a:t> = c for all </a:t>
            </a:r>
            <a:r>
              <a:rPr lang="en-US" altLang="en-US" i="1"/>
              <a:t>i</a:t>
            </a:r>
            <a:r>
              <a:rPr lang="en-US" altLang="en-US"/>
              <a:t> = </a:t>
            </a:r>
            <a:r>
              <a:rPr lang="en-US" altLang="en-US" i="1"/>
              <a:t>j</a:t>
            </a:r>
            <a:endParaRPr lang="en-US" altLang="en-US"/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A scalar is defined as a single number or constant.</a:t>
            </a:r>
          </a:p>
        </p:txBody>
      </p:sp>
      <p:graphicFrame>
        <p:nvGraphicFramePr>
          <p:cNvPr id="16389" name="Object 8"/>
          <p:cNvGraphicFramePr>
            <a:graphicFrameLocks noChangeAspect="1"/>
          </p:cNvGraphicFramePr>
          <p:nvPr/>
        </p:nvGraphicFramePr>
        <p:xfrm>
          <a:off x="1912938" y="3505200"/>
          <a:ext cx="1812925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3" imgW="685800" imgH="711200" progId="Equation.3">
                  <p:embed/>
                </p:oleObj>
              </mc:Choice>
              <mc:Fallback>
                <p:oleObj name="Equation" r:id="rId3" imgW="6858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2938" y="3505200"/>
                        <a:ext cx="1812925" cy="187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9"/>
          <p:cNvGraphicFramePr>
            <a:graphicFrameLocks noChangeAspect="1"/>
          </p:cNvGraphicFramePr>
          <p:nvPr/>
        </p:nvGraphicFramePr>
        <p:xfrm>
          <a:off x="4537075" y="3284538"/>
          <a:ext cx="27051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Equation" r:id="rId5" imgW="901700" imgH="914400" progId="Equation.3">
                  <p:embed/>
                </p:oleObj>
              </mc:Choice>
              <mc:Fallback>
                <p:oleObj name="Equation" r:id="rId5" imgW="9017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7075" y="3284538"/>
                        <a:ext cx="2705100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1" name="Text Box 10"/>
          <p:cNvSpPr txBox="1">
            <a:spLocks noChangeArrowheads="1"/>
          </p:cNvSpPr>
          <p:nvPr/>
        </p:nvSpPr>
        <p:spPr bwMode="auto">
          <a:xfrm>
            <a:off x="304800" y="5715000"/>
            <a:ext cx="44958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i="1"/>
          </a:p>
          <a:p>
            <a:endParaRPr lang="en-US" altLang="en-US" i="1"/>
          </a:p>
        </p:txBody>
      </p:sp>
    </p:spTree>
    <p:extLst>
      <p:ext uri="{BB962C8B-B14F-4D97-AF65-F5344CB8AC3E}">
        <p14:creationId xmlns:p14="http://schemas.microsoft.com/office/powerpoint/2010/main" val="350613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Introduction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76962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Matrix algebra has at least two advantages: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/>
              <a:t>Reduces complicated systems of equations to simple expressions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/>
              <a:t>Adaptable to systematic method of mathematical treatment and well suited to computers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04800" y="3581400"/>
            <a:ext cx="82296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</a:rPr>
              <a:t>Definition: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</a:rPr>
              <a:t>A matrix is a set or group of numbers arranged in a square or rectangular array enclosed by two brackets</a:t>
            </a:r>
          </a:p>
        </p:txBody>
      </p:sp>
      <p:graphicFrame>
        <p:nvGraphicFramePr>
          <p:cNvPr id="3077" name="Rectangle 5"/>
          <p:cNvGraphicFramePr>
            <a:graphicFrameLocks/>
          </p:cNvGraphicFramePr>
          <p:nvPr/>
        </p:nvGraphicFramePr>
        <p:xfrm>
          <a:off x="2743200" y="3048000"/>
          <a:ext cx="3581400" cy="256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0" imgH="0" progId="Equation.3">
                  <p:embed/>
                </p:oleObj>
              </mc:Choice>
              <mc:Fallback>
                <p:oleObj name="Equation" r:id="rId3" imgW="0" imgH="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048000"/>
                        <a:ext cx="3581400" cy="256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7"/>
          <p:cNvGraphicFramePr>
            <a:graphicFrameLocks noChangeAspect="1"/>
          </p:cNvGraphicFramePr>
          <p:nvPr/>
        </p:nvGraphicFramePr>
        <p:xfrm>
          <a:off x="1066800" y="5562600"/>
          <a:ext cx="1524000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4" imgW="469696" imgH="215806" progId="Equation.3">
                  <p:embed/>
                </p:oleObj>
              </mc:Choice>
              <mc:Fallback>
                <p:oleObj name="Equation" r:id="rId4" imgW="469696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562600"/>
                        <a:ext cx="1524000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8"/>
          <p:cNvGraphicFramePr>
            <a:graphicFrameLocks noChangeAspect="1"/>
          </p:cNvGraphicFramePr>
          <p:nvPr/>
        </p:nvGraphicFramePr>
        <p:xfrm>
          <a:off x="3276600" y="5257800"/>
          <a:ext cx="1676400" cy="134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6" imgW="571500" imgH="457200" progId="Equation.3">
                  <p:embed/>
                </p:oleObj>
              </mc:Choice>
              <mc:Fallback>
                <p:oleObj name="Equation" r:id="rId6" imgW="5715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257800"/>
                        <a:ext cx="1676400" cy="1341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9"/>
          <p:cNvGraphicFramePr>
            <a:graphicFrameLocks noChangeAspect="1"/>
          </p:cNvGraphicFramePr>
          <p:nvPr/>
        </p:nvGraphicFramePr>
        <p:xfrm>
          <a:off x="5826125" y="5257800"/>
          <a:ext cx="1452563" cy="134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8" imgW="495085" imgH="457002" progId="Equation.3">
                  <p:embed/>
                </p:oleObj>
              </mc:Choice>
              <mc:Fallback>
                <p:oleObj name="Equation" r:id="rId8" imgW="495085" imgH="4570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25" y="5257800"/>
                        <a:ext cx="1452563" cy="1341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407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Introduction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09600" y="1143000"/>
            <a:ext cx="77724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</a:rPr>
              <a:t>Properties: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b="1">
                <a:solidFill>
                  <a:srgbClr val="FF3300"/>
                </a:solidFill>
              </a:rPr>
              <a:t>A specified number of rows and a specified number of columns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b="1">
                <a:solidFill>
                  <a:srgbClr val="FF3300"/>
                </a:solidFill>
              </a:rPr>
              <a:t>Two numbers (rows x columns) describe the dimensions or size of the matrix.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81000" y="3733800"/>
            <a:ext cx="80010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Examples: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3x3 matrix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2x4 matrix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1x2 matrix</a:t>
            </a:r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2362200" y="4191000"/>
          <a:ext cx="1752600" cy="160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3" imgW="774364" imgH="710891" progId="Equation.3">
                  <p:embed/>
                </p:oleObj>
              </mc:Choice>
              <mc:Fallback>
                <p:oleObj name="Equation" r:id="rId3" imgW="774364" imgH="7108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191000"/>
                        <a:ext cx="1752600" cy="160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4267200" y="4572000"/>
          <a:ext cx="25908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5" imgW="1002865" imgH="457002" progId="Equation.3">
                  <p:embed/>
                </p:oleObj>
              </mc:Choice>
              <mc:Fallback>
                <p:oleObj name="Equation" r:id="rId5" imgW="1002865" imgH="4570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4572000"/>
                        <a:ext cx="2590800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7162800" y="4724400"/>
          <a:ext cx="152400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7" imgW="469696" imgH="215806" progId="Equation.3">
                  <p:embed/>
                </p:oleObj>
              </mc:Choice>
              <mc:Fallback>
                <p:oleObj name="Equation" r:id="rId7" imgW="469696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4724400"/>
                        <a:ext cx="1524000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80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Matrices - Introduction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1534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 matrix is denoted by a bold capital letter and the elements within the matrix are denoted by lower case letters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e.g. matrix [</a:t>
            </a:r>
            <a:r>
              <a:rPr lang="en-US" altLang="en-US" b="1"/>
              <a:t>A</a:t>
            </a:r>
            <a:r>
              <a:rPr lang="en-US" altLang="en-US"/>
              <a:t>] with elements a</a:t>
            </a:r>
            <a:r>
              <a:rPr lang="en-US" altLang="en-US" baseline="-25000"/>
              <a:t>ij</a:t>
            </a:r>
            <a:endParaRPr lang="en-US" altLang="en-US"/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609600" y="5853113"/>
            <a:ext cx="47244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 goes from 1 to 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j goes from 1 to n</a:t>
            </a: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1141413" y="3397250"/>
            <a:ext cx="12192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A</a:t>
            </a:r>
            <a:r>
              <a:rPr lang="en-US" altLang="en-US" baseline="-25000"/>
              <a:t>mxn</a:t>
            </a:r>
            <a:r>
              <a:rPr lang="en-US" altLang="en-US"/>
              <a:t>=</a:t>
            </a:r>
            <a:endParaRPr lang="en-US" altLang="en-US" baseline="-25000"/>
          </a:p>
        </p:txBody>
      </p:sp>
      <p:sp>
        <p:nvSpPr>
          <p:cNvPr id="2" name="مستطيل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379989" y="2688188"/>
            <a:ext cx="4384021" cy="1481624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4378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Matrices - Introduction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09600" y="1066800"/>
            <a:ext cx="472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3300"/>
                </a:solidFill>
              </a:rPr>
              <a:t>TYPES OF MATRICES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09600" y="1828800"/>
            <a:ext cx="76962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b="1">
                <a:solidFill>
                  <a:schemeClr val="accent2"/>
                </a:solidFill>
              </a:rPr>
              <a:t>Column matrix or vector</a:t>
            </a:r>
            <a:r>
              <a:rPr lang="en-US" altLang="en-US" b="1"/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The number of rows may be any integer but the number of columns is always 1</a:t>
            </a:r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1371600" y="3657600"/>
          <a:ext cx="588963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253890" imgH="710891" progId="Equation.3">
                  <p:embed/>
                </p:oleObj>
              </mc:Choice>
              <mc:Fallback>
                <p:oleObj name="Equation" r:id="rId3" imgW="253890" imgH="7108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657600"/>
                        <a:ext cx="588963" cy="165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Rectangle 6"/>
          <p:cNvGraphicFramePr>
            <a:graphicFrameLocks/>
          </p:cNvGraphicFramePr>
          <p:nvPr/>
        </p:nvGraphicFramePr>
        <p:xfrm>
          <a:off x="1524000" y="1397000"/>
          <a:ext cx="3505200" cy="439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5" imgW="0" imgH="0" progId="Equation.3">
                  <p:embed/>
                </p:oleObj>
              </mc:Choice>
              <mc:Fallback>
                <p:oleObj name="Equation" r:id="rId5" imgW="0" imgH="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3505200" cy="439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2743200" y="3810000"/>
          <a:ext cx="100806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6" imgW="355446" imgH="457002" progId="Equation.3">
                  <p:embed/>
                </p:oleObj>
              </mc:Choice>
              <mc:Fallback>
                <p:oleObj name="Equation" r:id="rId6" imgW="355446" imgH="4570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810000"/>
                        <a:ext cx="1008063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4821238" y="3586163"/>
          <a:ext cx="854075" cy="194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8" imgW="368300" imgH="838200" progId="Equation.3">
                  <p:embed/>
                </p:oleObj>
              </mc:Choice>
              <mc:Fallback>
                <p:oleObj name="Equation" r:id="rId8" imgW="368300" imgH="83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1238" y="3586163"/>
                        <a:ext cx="854075" cy="194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427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Introduction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762000" y="1092200"/>
            <a:ext cx="3917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3300"/>
                </a:solidFill>
              </a:rPr>
              <a:t>TYPES OF MATRICES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762000" y="1981200"/>
            <a:ext cx="68580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2.</a:t>
            </a:r>
            <a:r>
              <a:rPr lang="en-US" altLang="en-US"/>
              <a:t> </a:t>
            </a:r>
            <a:r>
              <a:rPr lang="en-US" altLang="en-US" b="1">
                <a:solidFill>
                  <a:schemeClr val="accent2"/>
                </a:solidFill>
              </a:rPr>
              <a:t>Row matrix or vector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Any number of columns but only one row</a:t>
            </a:r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1219200" y="3429000"/>
          <a:ext cx="173355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3" imgW="571252" imgH="215806" progId="Equation.3">
                  <p:embed/>
                </p:oleObj>
              </mc:Choice>
              <mc:Fallback>
                <p:oleObj name="Equation" r:id="rId3" imgW="571252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429000"/>
                        <a:ext cx="1733550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3810000" y="3429000"/>
          <a:ext cx="2324100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5" imgW="837836" imgH="215806" progId="Equation.3">
                  <p:embed/>
                </p:oleObj>
              </mc:Choice>
              <mc:Fallback>
                <p:oleObj name="Equation" r:id="rId5" imgW="837836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429000"/>
                        <a:ext cx="2324100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1371600" y="4572000"/>
          <a:ext cx="3838575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7" imgW="1384300" imgH="228600" progId="Equation.3">
                  <p:embed/>
                </p:oleObj>
              </mc:Choice>
              <mc:Fallback>
                <p:oleObj name="Equation" r:id="rId7" imgW="13843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572000"/>
                        <a:ext cx="3838575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126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Introduction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609600" y="1295400"/>
            <a:ext cx="7467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 b="1">
                <a:solidFill>
                  <a:srgbClr val="FF3300"/>
                </a:solidFill>
              </a:rPr>
              <a:t>TYPES OF MATRICES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28600" y="2133600"/>
            <a:ext cx="76200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3. Rectangular matrix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Contains more than one element and number of rows is not equal to the number of columns</a:t>
            </a:r>
          </a:p>
        </p:txBody>
      </p:sp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1531938" y="3646488"/>
          <a:ext cx="1141412" cy="216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3" imgW="584200" imgH="914400" progId="Equation.3">
                  <p:embed/>
                </p:oleObj>
              </mc:Choice>
              <mc:Fallback>
                <p:oleObj name="Equation" r:id="rId3" imgW="5842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1938" y="3646488"/>
                        <a:ext cx="1141412" cy="216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4197350" y="3321050"/>
          <a:ext cx="749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5" imgW="748975" imgH="215806" progId="Equation.3">
                  <p:embed/>
                </p:oleObj>
              </mc:Choice>
              <mc:Fallback>
                <p:oleObj name="Equation" r:id="rId5" imgW="748975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7350" y="3321050"/>
                        <a:ext cx="749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3581400" y="3886200"/>
          <a:ext cx="3048000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7" imgW="1117600" imgH="457200" progId="Equation.3">
                  <p:embed/>
                </p:oleObj>
              </mc:Choice>
              <mc:Fallback>
                <p:oleObj name="Equation" r:id="rId7" imgW="1117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886200"/>
                        <a:ext cx="3048000" cy="124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3581400" y="5791200"/>
          <a:ext cx="11430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9" imgW="393529" imgH="152334" progId="Equation.3">
                  <p:embed/>
                </p:oleObj>
              </mc:Choice>
              <mc:Fallback>
                <p:oleObj name="Equation" r:id="rId9" imgW="393529" imgH="15233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791200"/>
                        <a:ext cx="11430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295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Introduction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838200" y="1143000"/>
            <a:ext cx="830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 b="1">
                <a:solidFill>
                  <a:srgbClr val="FF3300"/>
                </a:solidFill>
              </a:rPr>
              <a:t>TYPES OF MATRICES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04800" y="1600200"/>
            <a:ext cx="74676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4. Square matrix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The number of rows is equal to the number of columns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(a square matrix   </a:t>
            </a:r>
            <a:r>
              <a:rPr lang="en-US" altLang="en-US" b="1"/>
              <a:t>A</a:t>
            </a:r>
            <a:r>
              <a:rPr lang="en-US" altLang="en-US"/>
              <a:t>   has an order of m)</a:t>
            </a:r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1524000" y="3352800"/>
          <a:ext cx="16002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3" imgW="457200" imgH="457200" progId="Equation.3">
                  <p:embed/>
                </p:oleObj>
              </mc:Choice>
              <mc:Fallback>
                <p:oleObj name="Equation" r:id="rId3" imgW="457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352800"/>
                        <a:ext cx="1600200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3657600" y="3276600"/>
          <a:ext cx="191135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5" imgW="685800" imgH="711200" progId="Equation.3">
                  <p:embed/>
                </p:oleObj>
              </mc:Choice>
              <mc:Fallback>
                <p:oleObj name="Equation" r:id="rId5" imgW="6858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276600"/>
                        <a:ext cx="1911350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286000" y="29718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m x m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04800" y="5334000"/>
            <a:ext cx="86106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The principal or main diagonal of a square matrix is composed of all elements a</a:t>
            </a:r>
            <a:r>
              <a:rPr lang="en-US" altLang="en-US" i="1" baseline="-25000"/>
              <a:t>ij</a:t>
            </a:r>
            <a:r>
              <a:rPr lang="en-US" altLang="en-US"/>
              <a:t> for which </a:t>
            </a:r>
            <a:r>
              <a:rPr lang="en-US" altLang="en-US" i="1"/>
              <a:t>i</a:t>
            </a:r>
            <a:r>
              <a:rPr lang="en-US" altLang="en-US"/>
              <a:t>=</a:t>
            </a:r>
            <a:r>
              <a:rPr lang="en-US" altLang="en-US" i="1"/>
              <a:t>j</a:t>
            </a:r>
          </a:p>
          <a:p>
            <a:pPr eaLnBrk="1" hangingPunct="1">
              <a:spcBef>
                <a:spcPct val="50000"/>
              </a:spcBef>
            </a:pPr>
            <a:endParaRPr lang="en-US" altLang="en-US" i="1"/>
          </a:p>
        </p:txBody>
      </p:sp>
    </p:spTree>
    <p:extLst>
      <p:ext uri="{BB962C8B-B14F-4D97-AF65-F5344CB8AC3E}">
        <p14:creationId xmlns:p14="http://schemas.microsoft.com/office/powerpoint/2010/main" val="91788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Matrices - Introduction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533400" y="1143000"/>
            <a:ext cx="861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 b="1">
                <a:solidFill>
                  <a:srgbClr val="FF3300"/>
                </a:solidFill>
              </a:rPr>
              <a:t>TYPES OF MATRICES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28600" y="1981200"/>
            <a:ext cx="80772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5. Diagonal matrix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A square matrix where all the elements are zero except those on the main diagonal</a:t>
            </a:r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1143000" y="3581400"/>
          <a:ext cx="1982788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3" imgW="685800" imgH="711200" progId="Equation.3">
                  <p:embed/>
                </p:oleObj>
              </mc:Choice>
              <mc:Fallback>
                <p:oleObj name="Equation" r:id="rId3" imgW="6858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581400"/>
                        <a:ext cx="1982788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4267200" y="3200400"/>
          <a:ext cx="2405063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5" imgW="901700" imgH="914400" progId="Equation.3">
                  <p:embed/>
                </p:oleObj>
              </mc:Choice>
              <mc:Fallback>
                <p:oleObj name="Equation" r:id="rId5" imgW="9017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200400"/>
                        <a:ext cx="2405063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04800" y="5638800"/>
            <a:ext cx="86106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i.e. a</a:t>
            </a:r>
            <a:r>
              <a:rPr lang="en-US" altLang="en-US" i="1" baseline="-25000"/>
              <a:t>ij</a:t>
            </a:r>
            <a:r>
              <a:rPr lang="en-US" altLang="en-US"/>
              <a:t> =0 for all </a:t>
            </a:r>
            <a:r>
              <a:rPr lang="en-US" altLang="en-US" i="1"/>
              <a:t>i</a:t>
            </a:r>
            <a:r>
              <a:rPr lang="en-US" altLang="en-US"/>
              <a:t> = </a:t>
            </a:r>
            <a:r>
              <a:rPr lang="en-US" altLang="en-US" i="1"/>
              <a:t>j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a</a:t>
            </a:r>
            <a:r>
              <a:rPr lang="en-US" altLang="en-US" i="1" baseline="-25000"/>
              <a:t>ij</a:t>
            </a:r>
            <a:r>
              <a:rPr lang="en-US" altLang="en-US"/>
              <a:t> = 0 for some or all </a:t>
            </a:r>
            <a:r>
              <a:rPr lang="en-US" altLang="en-US" i="1"/>
              <a:t>i </a:t>
            </a:r>
            <a:r>
              <a:rPr lang="en-US" altLang="en-US"/>
              <a:t>= </a:t>
            </a:r>
            <a:r>
              <a:rPr lang="en-US" altLang="en-US" i="1"/>
              <a:t>j</a:t>
            </a: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V="1">
            <a:off x="762000" y="624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V="1">
            <a:off x="2590800" y="571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10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527</Words>
  <Application>Microsoft Office PowerPoint</Application>
  <PresentationFormat>عرض على الشاشة (3:4)‏</PresentationFormat>
  <Paragraphs>76</Paragraphs>
  <Slides>15</Slides>
  <Notes>0</Notes>
  <HiddenSlides>0</HiddenSlides>
  <MMClips>0</MMClips>
  <ScaleCrop>false</ScaleCrop>
  <HeadingPairs>
    <vt:vector size="6" baseType="variant"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7" baseType="lpstr">
      <vt:lpstr>نسق Office</vt:lpstr>
      <vt:lpstr>Equation</vt:lpstr>
      <vt:lpstr>Matrices</vt:lpstr>
      <vt:lpstr>Matrices - Introduction</vt:lpstr>
      <vt:lpstr>Matrices - Introduction</vt:lpstr>
      <vt:lpstr>Matrices - Introduction</vt:lpstr>
      <vt:lpstr>Matrices - Introduction</vt:lpstr>
      <vt:lpstr>Matrices - Introduction</vt:lpstr>
      <vt:lpstr>Matrices - Introduction</vt:lpstr>
      <vt:lpstr>Matrices - Introduction</vt:lpstr>
      <vt:lpstr>Matrices - Introduction</vt:lpstr>
      <vt:lpstr>Matrices - Introduction</vt:lpstr>
      <vt:lpstr>Matrices - Introduction</vt:lpstr>
      <vt:lpstr>Matrices - Introduction</vt:lpstr>
      <vt:lpstr>Matrices - Introduction</vt:lpstr>
      <vt:lpstr>Matrices - Introduction</vt:lpstr>
      <vt:lpstr>Matrices – Introduction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HP</cp:lastModifiedBy>
  <cp:revision>2</cp:revision>
  <dcterms:created xsi:type="dcterms:W3CDTF">2019-03-08T19:08:05Z</dcterms:created>
  <dcterms:modified xsi:type="dcterms:W3CDTF">2019-03-08T19:25:28Z</dcterms:modified>
</cp:coreProperties>
</file>