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9" d="100"/>
          <a:sy n="59" d="100"/>
        </p:scale>
        <p:origin x="-160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44B7EBCE-A2C3-4E1B-B3C5-BF6329E142AA}" type="datetimeFigureOut">
              <a:rPr lang="ar-IQ" smtClean="0"/>
              <a:t>26/06/1440</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8A4ED2FE-4663-4814-84B2-F38E949DFD9F}"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4B7EBCE-A2C3-4E1B-B3C5-BF6329E142AA}"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4B7EBCE-A2C3-4E1B-B3C5-BF6329E142AA}"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44B7EBCE-A2C3-4E1B-B3C5-BF6329E142AA}" type="datetimeFigureOut">
              <a:rPr lang="ar-IQ" smtClean="0"/>
              <a:t>26/06/1440</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8A4ED2FE-4663-4814-84B2-F38E949DFD9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44B7EBCE-A2C3-4E1B-B3C5-BF6329E142AA}" type="datetimeFigureOut">
              <a:rPr lang="ar-IQ" smtClean="0"/>
              <a:t>26/06/1440</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8A4ED2FE-4663-4814-84B2-F38E949DFD9F}"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44B7EBCE-A2C3-4E1B-B3C5-BF6329E142AA}" type="datetimeFigureOut">
              <a:rPr lang="ar-IQ" smtClean="0"/>
              <a:t>26/06/1440</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44B7EBCE-A2C3-4E1B-B3C5-BF6329E142AA}" type="datetimeFigureOut">
              <a:rPr lang="ar-IQ" smtClean="0"/>
              <a:t>26/06/1440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8A4ED2FE-4663-4814-84B2-F38E949DFD9F}"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44B7EBCE-A2C3-4E1B-B3C5-BF6329E142AA}" type="datetimeFigureOut">
              <a:rPr lang="ar-IQ" smtClean="0"/>
              <a:t>26/06/1440</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44B7EBCE-A2C3-4E1B-B3C5-BF6329E142AA}" type="datetimeFigureOut">
              <a:rPr lang="ar-IQ" smtClean="0"/>
              <a:t>26/06/1440</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44B7EBCE-A2C3-4E1B-B3C5-BF6329E142AA}" type="datetimeFigureOut">
              <a:rPr lang="ar-IQ" smtClean="0"/>
              <a:t>26/06/1440</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4ED2FE-4663-4814-84B2-F38E949DFD9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44B7EBCE-A2C3-4E1B-B3C5-BF6329E142AA}" type="datetimeFigureOut">
              <a:rPr lang="ar-IQ" smtClean="0"/>
              <a:t>26/06/1440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8A4ED2FE-4663-4814-84B2-F38E949DFD9F}"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4B7EBCE-A2C3-4E1B-B3C5-BF6329E142AA}" type="datetimeFigureOut">
              <a:rPr lang="ar-IQ" smtClean="0"/>
              <a:t>26/06/1440</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A4ED2FE-4663-4814-84B2-F38E949DFD9F}"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764704"/>
            <a:ext cx="8458200" cy="4800600"/>
          </a:xfrm>
        </p:spPr>
        <p:txBody>
          <a:bodyPr>
            <a:normAutofit fontScale="77500" lnSpcReduction="20000"/>
          </a:bodyPr>
          <a:lstStyle/>
          <a:p>
            <a:r>
              <a:rPr lang="en-US" b="1" dirty="0" smtClean="0"/>
              <a:t>Images Types 2-2 </a:t>
            </a:r>
            <a:endParaRPr lang="en-US" dirty="0" smtClean="0"/>
          </a:p>
          <a:p>
            <a:r>
              <a:rPr lang="en-US" dirty="0" smtClean="0"/>
              <a:t> </a:t>
            </a:r>
          </a:p>
          <a:p>
            <a:pPr rtl="0"/>
            <a:r>
              <a:rPr lang="en-US" dirty="0" smtClean="0"/>
              <a:t>The digital image f(</a:t>
            </a:r>
            <a:r>
              <a:rPr lang="en-US" dirty="0" err="1" smtClean="0"/>
              <a:t>x,y</a:t>
            </a:r>
            <a:r>
              <a:rPr lang="en-US" dirty="0" smtClean="0"/>
              <a:t>) is represented as a two – dimensional array of data , where each pixel value corresponds to the brightness of the image at the point (</a:t>
            </a:r>
            <a:r>
              <a:rPr lang="en-US" dirty="0" err="1" smtClean="0"/>
              <a:t>x,y</a:t>
            </a:r>
            <a:r>
              <a:rPr lang="en-US" dirty="0" smtClean="0"/>
              <a:t>) . The image types we will consider are :</a:t>
            </a:r>
          </a:p>
          <a:p>
            <a:r>
              <a:rPr lang="ar-SA" dirty="0" smtClean="0"/>
              <a:t>يتم تمثيل الصورة الرقمية </a:t>
            </a:r>
            <a:r>
              <a:rPr lang="en-US" dirty="0" smtClean="0"/>
              <a:t>f(</a:t>
            </a:r>
            <a:r>
              <a:rPr lang="en-US" dirty="0" err="1" smtClean="0"/>
              <a:t>x,y</a:t>
            </a:r>
            <a:r>
              <a:rPr lang="en-US" dirty="0" smtClean="0"/>
              <a:t>)</a:t>
            </a:r>
            <a:r>
              <a:rPr lang="ar-SA" dirty="0" smtClean="0"/>
              <a:t> على شكل مصفوفة بيانات ثنائية </a:t>
            </a:r>
            <a:r>
              <a:rPr lang="ar-SA" dirty="0" err="1" smtClean="0"/>
              <a:t>الإبعاد </a:t>
            </a:r>
            <a:r>
              <a:rPr lang="ar-SA" dirty="0" smtClean="0"/>
              <a:t>، إذ تطابق قيمة كل عنصر قيمة لمعان الصورة عند النقطة </a:t>
            </a:r>
            <a:r>
              <a:rPr lang="en-US" dirty="0" smtClean="0"/>
              <a:t>(x, y)</a:t>
            </a:r>
            <a:r>
              <a:rPr lang="ar-SA" dirty="0" smtClean="0"/>
              <a:t> لذا فان قيمة و طول العنصر </a:t>
            </a:r>
            <a:r>
              <a:rPr lang="en-US" dirty="0" smtClean="0"/>
              <a:t>f(</a:t>
            </a:r>
            <a:r>
              <a:rPr lang="en-US" dirty="0" err="1" smtClean="0"/>
              <a:t>x,y</a:t>
            </a:r>
            <a:r>
              <a:rPr lang="en-US" dirty="0" smtClean="0"/>
              <a:t>)</a:t>
            </a:r>
            <a:r>
              <a:rPr lang="ar-SA" dirty="0" smtClean="0"/>
              <a:t> يتغير من صورة إلى أخرى لذلك تقسم الصور إلى أنواع </a:t>
            </a:r>
            <a:r>
              <a:rPr lang="ar-SA" dirty="0" err="1" smtClean="0"/>
              <a:t>هي:-</a:t>
            </a:r>
            <a:r>
              <a:rPr lang="ar-SA" dirty="0" smtClean="0"/>
              <a:t> </a:t>
            </a:r>
            <a:endParaRPr lang="en-US" dirty="0" smtClean="0"/>
          </a:p>
          <a:p>
            <a:r>
              <a:rPr lang="ar-SA" dirty="0" smtClean="0"/>
              <a:t>   </a:t>
            </a:r>
            <a:r>
              <a:rPr lang="ar-SA" b="1" dirty="0" smtClean="0"/>
              <a:t>الصور الثنائية </a:t>
            </a:r>
            <a:r>
              <a:rPr lang="en-US" b="1" dirty="0" smtClean="0"/>
              <a:t>- Binary image</a:t>
            </a:r>
            <a:r>
              <a:rPr lang="ar-SA" b="1" dirty="0" smtClean="0"/>
              <a:t> 1</a:t>
            </a:r>
            <a:endParaRPr lang="en-US" dirty="0" smtClean="0"/>
          </a:p>
          <a:p>
            <a:pPr rtl="0"/>
            <a:r>
              <a:rPr lang="en-US" dirty="0" smtClean="0"/>
              <a:t>Binary images are the simplest type of image and can take on two values, typically black and white, or '0' and '1' . A binary image is referred to as a 1 bit/pixel image because it takes only 1 binary digit to represent each pixel . </a:t>
            </a:r>
          </a:p>
          <a:p>
            <a:r>
              <a:rPr lang="ar-SA" dirty="0" smtClean="0"/>
              <a:t>هي ابسط أنواع الصور و تأخذ قيمتين هما الأبيض 1 و الأسود 0 يتم تمثيل عنصر الصورة في هذا النوع من الصور برقم ثنائي واحد </a:t>
            </a:r>
            <a:r>
              <a:rPr lang="en-US" dirty="0" smtClean="0"/>
              <a:t>( 1 binary digit)</a:t>
            </a:r>
            <a:r>
              <a:rPr lang="ar-SA" dirty="0" smtClean="0"/>
              <a:t> وان ابسط مثال عليها هو النصوص </a:t>
            </a:r>
            <a:r>
              <a:rPr lang="en-US" dirty="0" smtClean="0"/>
              <a:t>(text)</a:t>
            </a:r>
            <a:r>
              <a:rPr lang="ar-SA" dirty="0" smtClean="0"/>
              <a:t> و هي صور الكتابة في نظام الـ </a:t>
            </a:r>
            <a:r>
              <a:rPr lang="en-US" dirty="0" smtClean="0"/>
              <a:t>word</a:t>
            </a:r>
            <a:r>
              <a:rPr lang="ar-SA" dirty="0" smtClean="0"/>
              <a:t> </a:t>
            </a:r>
            <a:r>
              <a:rPr lang="ar-SA" dirty="0" err="1" smtClean="0"/>
              <a:t>.</a:t>
            </a:r>
            <a:r>
              <a:rPr lang="ar-SA" dirty="0" smtClean="0"/>
              <a:t> يتم تكوينها غالبا من صور ذات </a:t>
            </a:r>
            <a:r>
              <a:rPr lang="en-US" dirty="0" smtClean="0"/>
              <a:t>gray scale image</a:t>
            </a:r>
            <a:r>
              <a:rPr lang="ar-SA" dirty="0" smtClean="0"/>
              <a:t> بواسطة عملية العتبة </a:t>
            </a:r>
            <a:r>
              <a:rPr lang="en-US" dirty="0" smtClean="0"/>
              <a:t>threshold</a:t>
            </a:r>
            <a:r>
              <a:rPr lang="ar-SA" dirty="0" smtClean="0"/>
              <a:t> فإذا تجاوزت قيمة العنصر الصورة عتبة </a:t>
            </a:r>
            <a:r>
              <a:rPr lang="ar-SA" dirty="0" err="1" smtClean="0"/>
              <a:t>معينة </a:t>
            </a:r>
            <a:r>
              <a:rPr lang="ar-SA" dirty="0" smtClean="0"/>
              <a:t>(أي كانت اكبر من العتبة) فإنها تستبدل باللون </a:t>
            </a:r>
            <a:r>
              <a:rPr lang="ar-SA" dirty="0" err="1" smtClean="0"/>
              <a:t>الأبيض </a:t>
            </a:r>
            <a:r>
              <a:rPr lang="ar-SA" dirty="0" smtClean="0"/>
              <a:t>( أي القيمة 1) و إذا كانت اقل من العتبة فإنها تستبدل باللون الأسود.</a:t>
            </a:r>
            <a:endParaRPr lang="en-US" dirty="0" smtClean="0"/>
          </a:p>
          <a:p>
            <a:endParaRPr lang="ar-IQ" dirty="0"/>
          </a:p>
        </p:txBody>
      </p:sp>
      <p:pic>
        <p:nvPicPr>
          <p:cNvPr id="4" name="صورة 3"/>
          <p:cNvPicPr/>
          <p:nvPr/>
        </p:nvPicPr>
        <p:blipFill>
          <a:blip r:embed="rId2" cstate="print"/>
          <a:srcRect/>
          <a:stretch>
            <a:fillRect/>
          </a:stretch>
        </p:blipFill>
        <p:spPr bwMode="auto">
          <a:xfrm>
            <a:off x="2627784" y="5391150"/>
            <a:ext cx="3962400" cy="14668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3"/>
            <a:ext cx="8686800" cy="4032448"/>
          </a:xfrm>
        </p:spPr>
        <p:txBody>
          <a:bodyPr>
            <a:normAutofit fontScale="70000" lnSpcReduction="20000"/>
          </a:bodyPr>
          <a:lstStyle/>
          <a:p>
            <a:r>
              <a:rPr lang="ar-IQ" dirty="0" smtClean="0"/>
              <a:t> </a:t>
            </a:r>
            <a:endParaRPr lang="en-US" dirty="0" smtClean="0"/>
          </a:p>
          <a:p>
            <a:pPr>
              <a:buNone/>
            </a:pPr>
            <a:r>
              <a:rPr lang="ar-SA" b="1" dirty="0" smtClean="0"/>
              <a:t>   الصور ذات التدرج الرمادي </a:t>
            </a:r>
            <a:r>
              <a:rPr lang="en-US" b="1" dirty="0" smtClean="0"/>
              <a:t>2- gray scale image </a:t>
            </a:r>
            <a:endParaRPr lang="en-US" dirty="0" smtClean="0"/>
          </a:p>
          <a:p>
            <a:pPr rtl="0">
              <a:buNone/>
            </a:pPr>
            <a:r>
              <a:rPr lang="en-US" dirty="0" smtClean="0"/>
              <a:t> A gray-scale (or gray level) image are referred to as monochrome, or one- color images . they contain brightness information only , no color information. The number of different brightness level available . The typical image contains 8bit/pixel (data, which allows us to have (0-255) different brightness (gray)levels. </a:t>
            </a:r>
          </a:p>
          <a:p>
            <a:pPr>
              <a:buNone/>
            </a:pPr>
            <a:r>
              <a:rPr lang="ar-SA" dirty="0" smtClean="0"/>
              <a:t>يشار إلى هذه الصور بالصور الأحادية اللون </a:t>
            </a:r>
            <a:r>
              <a:rPr lang="en-US" dirty="0" smtClean="0"/>
              <a:t>monochrome</a:t>
            </a:r>
            <a:r>
              <a:rPr lang="ar-SA" dirty="0" smtClean="0"/>
              <a:t> يحتوي هذا النوع من الصور على معلومات عن اللمعان فقط و ل</a:t>
            </a:r>
            <a:r>
              <a:rPr lang="ar-IQ" dirty="0" smtClean="0"/>
              <a:t>ا</a:t>
            </a:r>
            <a:r>
              <a:rPr lang="ar-SA" dirty="0" smtClean="0"/>
              <a:t>يتضمن معلومات عن </a:t>
            </a:r>
            <a:r>
              <a:rPr lang="ar-SA" dirty="0" err="1" smtClean="0"/>
              <a:t>اللون .</a:t>
            </a:r>
            <a:r>
              <a:rPr lang="ar-SA" dirty="0" smtClean="0"/>
              <a:t> يستعمل عدد </a:t>
            </a:r>
            <a:r>
              <a:rPr lang="ar-SA" dirty="0" err="1" smtClean="0"/>
              <a:t>البتات</a:t>
            </a:r>
            <a:r>
              <a:rPr lang="ar-SA" dirty="0" smtClean="0"/>
              <a:t> المخصصة لكل عنصر صورة في تحديد عدد مستويات اللمعان الموجودة</a:t>
            </a:r>
            <a:r>
              <a:rPr lang="ar-IQ" dirty="0" err="1" smtClean="0"/>
              <a:t>.</a:t>
            </a:r>
            <a:r>
              <a:rPr lang="ar-IQ" dirty="0" smtClean="0"/>
              <a:t> </a:t>
            </a:r>
            <a:r>
              <a:rPr lang="ar-SA" dirty="0" smtClean="0"/>
              <a:t> تتضمن الصور النموذجية لهذا النوع على 8 </a:t>
            </a:r>
            <a:r>
              <a:rPr lang="ar-SA" dirty="0" err="1" smtClean="0"/>
              <a:t>بتات</a:t>
            </a:r>
            <a:r>
              <a:rPr lang="ar-SA" dirty="0" smtClean="0"/>
              <a:t> لكل عنصر صورة و الذي يعطينا 256</a:t>
            </a:r>
            <a:r>
              <a:rPr lang="ar-IQ" dirty="0" err="1" smtClean="0"/>
              <a:t>(</a:t>
            </a:r>
            <a:r>
              <a:rPr lang="en-US" dirty="0" smtClean="0"/>
              <a:t>0-255 </a:t>
            </a:r>
            <a:r>
              <a:rPr lang="ar-IQ" dirty="0" err="1" smtClean="0"/>
              <a:t>)</a:t>
            </a:r>
            <a:r>
              <a:rPr lang="ar-SA" dirty="0" smtClean="0"/>
              <a:t>مستوى مختلف من اللمعان </a:t>
            </a:r>
            <a:r>
              <a:rPr lang="en-US" dirty="0" smtClean="0"/>
              <a:t>(gray levels)</a:t>
            </a:r>
            <a:r>
              <a:rPr lang="ar-SA" dirty="0" smtClean="0"/>
              <a:t> </a:t>
            </a:r>
            <a:r>
              <a:rPr lang="ar-SA" dirty="0" err="1" smtClean="0"/>
              <a:t>.</a:t>
            </a:r>
            <a:r>
              <a:rPr lang="ar-SA" dirty="0" smtClean="0"/>
              <a:t> </a:t>
            </a:r>
            <a:endParaRPr lang="en-US" dirty="0" smtClean="0"/>
          </a:p>
          <a:p>
            <a:endParaRPr lang="ar-IQ" dirty="0"/>
          </a:p>
        </p:txBody>
      </p:sp>
      <p:pic>
        <p:nvPicPr>
          <p:cNvPr id="8" name="صورة 7"/>
          <p:cNvPicPr/>
          <p:nvPr/>
        </p:nvPicPr>
        <p:blipFill>
          <a:blip r:embed="rId2" cstate="print"/>
          <a:srcRect/>
          <a:stretch>
            <a:fillRect/>
          </a:stretch>
        </p:blipFill>
        <p:spPr bwMode="auto">
          <a:xfrm>
            <a:off x="1835696" y="4437112"/>
            <a:ext cx="5976664" cy="208823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8686800" cy="6597352"/>
          </a:xfrm>
        </p:spPr>
        <p:txBody>
          <a:bodyPr>
            <a:normAutofit fontScale="77500" lnSpcReduction="20000"/>
          </a:bodyPr>
          <a:lstStyle/>
          <a:p>
            <a:r>
              <a:rPr lang="ar-IQ" dirty="0" smtClean="0"/>
              <a:t> </a:t>
            </a:r>
            <a:endParaRPr lang="en-US" dirty="0" smtClean="0"/>
          </a:p>
          <a:p>
            <a:pPr algn="l"/>
            <a:r>
              <a:rPr lang="ar-SA" dirty="0" smtClean="0"/>
              <a:t>   </a:t>
            </a:r>
            <a:r>
              <a:rPr lang="ar-SA" b="1" dirty="0" smtClean="0"/>
              <a:t>الصور الملونة </a:t>
            </a:r>
            <a:r>
              <a:rPr lang="en-US" b="1" dirty="0" smtClean="0"/>
              <a:t>3- color images </a:t>
            </a:r>
            <a:endParaRPr lang="en-US" dirty="0" smtClean="0"/>
          </a:p>
          <a:p>
            <a:pPr algn="l"/>
            <a:r>
              <a:rPr lang="en-US" dirty="0" smtClean="0"/>
              <a:t> Color image can be modeled as three band monochrome image data where each band of the data corresponds to a different color.</a:t>
            </a:r>
          </a:p>
          <a:p>
            <a:pPr algn="l"/>
            <a:r>
              <a:rPr lang="en-US" dirty="0" smtClean="0"/>
              <a:t>The actual information stored in the digital image data is brightness information in each spectral band. When the  image is corresponding brightness information is displayed on the screen by picture elements that emit light energy corresponding to that particular color.</a:t>
            </a:r>
          </a:p>
          <a:p>
            <a:pPr algn="l"/>
            <a:r>
              <a:rPr lang="en-US" dirty="0" smtClean="0"/>
              <a:t>Typical color image are represented as red, green , and blue or RGB image. Using the 8-bit monochrome standard as a model, the corresponding color image would have 24-bit/pixel-8 bit for each color band (red, green, and blue). The following figure we see a representation of a typical RGB color image. </a:t>
            </a:r>
          </a:p>
          <a:p>
            <a:pPr algn="l"/>
            <a:r>
              <a:rPr lang="en-US" dirty="0" smtClean="0"/>
              <a:t>The following figure illustrate that in addition to referring to arrow or column as a vector, we can refer to a single pixel red, green , and blue values as a color pixel vector- (R,G,B).</a:t>
            </a: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9"/>
            <a:ext cx="8686800" cy="2664295"/>
          </a:xfrm>
        </p:spPr>
        <p:txBody>
          <a:bodyPr>
            <a:normAutofit fontScale="40000" lnSpcReduction="20000"/>
          </a:bodyPr>
          <a:lstStyle/>
          <a:p>
            <a:pPr>
              <a:buNone/>
            </a:pPr>
            <a:r>
              <a:rPr lang="ar-SA" sz="3800" dirty="0" smtClean="0"/>
              <a:t>يمكن تمثيل هذا النوع من الصور على شكل بيانات ثلاث حزم أحادية اللون </a:t>
            </a:r>
            <a:r>
              <a:rPr lang="en-US" sz="3800" dirty="0" smtClean="0"/>
              <a:t>(three bands monochrome image data)</a:t>
            </a:r>
            <a:r>
              <a:rPr lang="ar-SA" sz="3800" dirty="0" smtClean="0"/>
              <a:t> بحيث تمثل كل حزمة لون </a:t>
            </a:r>
            <a:r>
              <a:rPr lang="ar-SA" sz="3800" dirty="0" err="1" smtClean="0"/>
              <a:t>مختلف .</a:t>
            </a:r>
            <a:r>
              <a:rPr lang="ar-SA" sz="3800" dirty="0" smtClean="0"/>
              <a:t> </a:t>
            </a:r>
            <a:endParaRPr lang="en-US" sz="3800" dirty="0" smtClean="0"/>
          </a:p>
          <a:p>
            <a:pPr>
              <a:buNone/>
            </a:pPr>
            <a:r>
              <a:rPr lang="ar-SA" sz="3800" dirty="0" smtClean="0"/>
              <a:t> </a:t>
            </a:r>
            <a:endParaRPr lang="en-US" sz="3800" dirty="0" smtClean="0"/>
          </a:p>
          <a:p>
            <a:pPr>
              <a:buNone/>
            </a:pPr>
            <a:r>
              <a:rPr lang="ar-SA" sz="3800" dirty="0" smtClean="0"/>
              <a:t>المعلومات الفعلية المخزنة في بيانات الصور الرقمية هي معلومات السطوع في كل نطاق الطيفي</a:t>
            </a:r>
            <a:r>
              <a:rPr lang="en-US" sz="3800" dirty="0" smtClean="0"/>
              <a:t>. </a:t>
            </a:r>
            <a:r>
              <a:rPr lang="ar-SA" sz="3800" dirty="0" smtClean="0"/>
              <a:t>عندما تكون الصورة </a:t>
            </a:r>
            <a:r>
              <a:rPr lang="ar-IQ" sz="3800" dirty="0" smtClean="0"/>
              <a:t>تمثل </a:t>
            </a:r>
            <a:r>
              <a:rPr lang="ar-SA" sz="3800" dirty="0" smtClean="0"/>
              <a:t>معلومات السطوع يتم عرضها على الشاشة من خلال عناصر الصورة التي تنبعث منها الطاقة الضوئية المقابلة ل</a:t>
            </a:r>
            <a:r>
              <a:rPr lang="ar-IQ" sz="3800" dirty="0" smtClean="0"/>
              <a:t>ذلك </a:t>
            </a:r>
            <a:r>
              <a:rPr lang="ar-SA" sz="3800" dirty="0" smtClean="0"/>
              <a:t>لون</a:t>
            </a:r>
            <a:r>
              <a:rPr lang="en-US" sz="3800" dirty="0" smtClean="0"/>
              <a:t>.</a:t>
            </a:r>
          </a:p>
          <a:p>
            <a:pPr>
              <a:buNone/>
            </a:pPr>
            <a:r>
              <a:rPr lang="ar-SA" sz="3800" dirty="0" smtClean="0"/>
              <a:t>تمثل الصورة الملونة باستعمال ثلاث حزم من الألوان هي الأحمر </a:t>
            </a:r>
            <a:r>
              <a:rPr lang="en-US" sz="3800" dirty="0" smtClean="0"/>
              <a:t>red</a:t>
            </a:r>
            <a:r>
              <a:rPr lang="ar-SA" sz="3800" dirty="0" smtClean="0"/>
              <a:t> , الأخضر </a:t>
            </a:r>
            <a:r>
              <a:rPr lang="en-US" sz="3800" dirty="0" smtClean="0"/>
              <a:t>green</a:t>
            </a:r>
            <a:r>
              <a:rPr lang="ar-SA" sz="3800" dirty="0" smtClean="0"/>
              <a:t> و الأزرق </a:t>
            </a:r>
            <a:r>
              <a:rPr lang="en-US" sz="3800" dirty="0" smtClean="0"/>
              <a:t>blue</a:t>
            </a:r>
            <a:r>
              <a:rPr lang="ar-SA" sz="3800" dirty="0" smtClean="0"/>
              <a:t> التي تمزج لتكون الصورة </a:t>
            </a:r>
            <a:r>
              <a:rPr lang="ar-SA" sz="3800" dirty="0" err="1" smtClean="0"/>
              <a:t>الملونة.</a:t>
            </a:r>
            <a:r>
              <a:rPr lang="ar-SA" sz="3800" dirty="0" smtClean="0"/>
              <a:t> إن كل عنصر صورة يكون مكون من 24 ثنائية </a:t>
            </a:r>
            <a:r>
              <a:rPr lang="en-US" sz="3800" dirty="0" smtClean="0"/>
              <a:t>(24 bits/pixels) </a:t>
            </a:r>
            <a:r>
              <a:rPr lang="ar-IQ" sz="3800" dirty="0" smtClean="0"/>
              <a:t>(8 بت لكل حزمة لون </a:t>
            </a:r>
            <a:r>
              <a:rPr lang="ar-IQ" sz="3800" dirty="0" err="1" smtClean="0"/>
              <a:t>الاحمر </a:t>
            </a:r>
            <a:r>
              <a:rPr lang="ar-IQ" sz="3800" dirty="0" smtClean="0"/>
              <a:t>, </a:t>
            </a:r>
            <a:r>
              <a:rPr lang="ar-IQ" sz="3800" dirty="0" err="1" smtClean="0"/>
              <a:t>الاخضر </a:t>
            </a:r>
            <a:r>
              <a:rPr lang="ar-IQ" sz="3800" dirty="0" smtClean="0"/>
              <a:t>، </a:t>
            </a:r>
            <a:r>
              <a:rPr lang="ar-IQ" sz="3800" dirty="0" err="1" smtClean="0"/>
              <a:t>والازرق</a:t>
            </a:r>
            <a:r>
              <a:rPr lang="ar-IQ" sz="3800" dirty="0" smtClean="0"/>
              <a:t> </a:t>
            </a:r>
            <a:r>
              <a:rPr lang="ar-IQ" sz="3800" dirty="0" err="1" smtClean="0"/>
              <a:t>)</a:t>
            </a:r>
            <a:r>
              <a:rPr lang="ar-SA" sz="3800" dirty="0" smtClean="0"/>
              <a:t>و تسمى هذه الصور احيانا بالصور ذات الالوان </a:t>
            </a:r>
            <a:r>
              <a:rPr lang="ar-SA" sz="3800" dirty="0" err="1" smtClean="0"/>
              <a:t>الحقيقية</a:t>
            </a:r>
            <a:r>
              <a:rPr lang="ar-SA" sz="3800" dirty="0" smtClean="0"/>
              <a:t> </a:t>
            </a:r>
            <a:r>
              <a:rPr lang="en-US" sz="3800" dirty="0" smtClean="0"/>
              <a:t>true images</a:t>
            </a:r>
            <a:r>
              <a:rPr lang="ar-SA" sz="3800" dirty="0" smtClean="0"/>
              <a:t> </a:t>
            </a:r>
            <a:r>
              <a:rPr lang="ar-SA" sz="3800" dirty="0" err="1" smtClean="0"/>
              <a:t>.</a:t>
            </a:r>
            <a:r>
              <a:rPr lang="ar-SA" sz="3800" dirty="0" smtClean="0"/>
              <a:t> </a:t>
            </a:r>
            <a:endParaRPr lang="en-US" sz="3800" dirty="0" smtClean="0"/>
          </a:p>
          <a:p>
            <a:pPr>
              <a:buNone/>
            </a:pPr>
            <a:r>
              <a:rPr lang="en-US" sz="3800" dirty="0" smtClean="0"/>
              <a:t> </a:t>
            </a:r>
          </a:p>
          <a:p>
            <a:pPr>
              <a:buNone/>
            </a:pPr>
            <a:r>
              <a:rPr lang="en-US" sz="3800" dirty="0" smtClean="0"/>
              <a:t> </a:t>
            </a:r>
          </a:p>
          <a:p>
            <a:r>
              <a:rPr lang="en-US" sz="3800" dirty="0" smtClean="0"/>
              <a:t> </a:t>
            </a:r>
          </a:p>
          <a:p>
            <a:endParaRPr lang="ar-IQ" dirty="0"/>
          </a:p>
        </p:txBody>
      </p:sp>
      <p:sp>
        <p:nvSpPr>
          <p:cNvPr id="276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276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صورة 6"/>
          <p:cNvPicPr/>
          <p:nvPr/>
        </p:nvPicPr>
        <p:blipFill>
          <a:blip r:embed="rId2" cstate="print"/>
          <a:srcRect/>
          <a:stretch>
            <a:fillRect/>
          </a:stretch>
        </p:blipFill>
        <p:spPr bwMode="auto">
          <a:xfrm>
            <a:off x="1403648" y="2564904"/>
            <a:ext cx="1998436" cy="2376264"/>
          </a:xfrm>
          <a:prstGeom prst="rect">
            <a:avLst/>
          </a:prstGeom>
          <a:noFill/>
          <a:ln w="9525">
            <a:noFill/>
            <a:miter lim="800000"/>
            <a:headEnd/>
            <a:tailEnd/>
          </a:ln>
        </p:spPr>
      </p:pic>
      <p:pic>
        <p:nvPicPr>
          <p:cNvPr id="8" name="صورة 7"/>
          <p:cNvPicPr/>
          <p:nvPr/>
        </p:nvPicPr>
        <p:blipFill>
          <a:blip r:embed="rId3" cstate="print"/>
          <a:srcRect/>
          <a:stretch>
            <a:fillRect/>
          </a:stretch>
        </p:blipFill>
        <p:spPr bwMode="auto">
          <a:xfrm>
            <a:off x="5148064" y="2564904"/>
            <a:ext cx="2808312" cy="2448272"/>
          </a:xfrm>
          <a:prstGeom prst="rect">
            <a:avLst/>
          </a:prstGeom>
          <a:noFill/>
          <a:ln w="9525">
            <a:noFill/>
            <a:miter lim="800000"/>
            <a:headEnd/>
            <a:tailEnd/>
          </a:ln>
        </p:spPr>
      </p:pic>
      <p:sp>
        <p:nvSpPr>
          <p:cNvPr id="9" name="مربع نص 8"/>
          <p:cNvSpPr txBox="1"/>
          <p:nvPr/>
        </p:nvSpPr>
        <p:spPr>
          <a:xfrm>
            <a:off x="1043608" y="5589240"/>
            <a:ext cx="7344816" cy="923330"/>
          </a:xfrm>
          <a:prstGeom prst="rect">
            <a:avLst/>
          </a:prstGeom>
          <a:noFill/>
        </p:spPr>
        <p:txBody>
          <a:bodyPr wrap="square" rtlCol="1">
            <a:spAutoFit/>
          </a:bodyPr>
          <a:lstStyle/>
          <a:p>
            <a:pPr algn="l"/>
            <a:r>
              <a:rPr lang="en-US" dirty="0"/>
              <a:t>Figure  : A color pixel vector consists of the red, green and blue pixel values (R, G, B) at one given row/column pixel coordinate</a:t>
            </a:r>
          </a:p>
          <a:p>
            <a:pPr algn="l"/>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99592" y="764704"/>
            <a:ext cx="7560840" cy="5040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f</a:t>
            </a:r>
            <a:r>
              <a:rPr kumimoji="0" lang="en-US" sz="2400" b="0" i="0" u="none" strike="noStrike" cap="none" normalizeH="0" baseline="-25000" dirty="0" err="1" smtClean="0">
                <a:ln>
                  <a:noFill/>
                </a:ln>
                <a:solidFill>
                  <a:srgbClr val="FF0000"/>
                </a:solidFill>
                <a:effectLst/>
                <a:latin typeface="Calibri" pitchFamily="34" charset="0"/>
                <a:ea typeface="Arial" pitchFamily="34" charset="0"/>
                <a:cs typeface="Arial" pitchFamily="34" charset="0"/>
              </a:rPr>
              <a:t>R</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x,y</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f</a:t>
            </a:r>
            <a:r>
              <a:rPr kumimoji="0" lang="en-US" sz="2400" b="0" i="0" u="none" strike="noStrike" cap="none" normalizeH="0" baseline="-25000" dirty="0" err="1" smtClean="0">
                <a:ln>
                  <a:noFill/>
                </a:ln>
                <a:solidFill>
                  <a:srgbClr val="00B050"/>
                </a:solidFill>
                <a:effectLst/>
                <a:latin typeface="Calibri" pitchFamily="34" charset="0"/>
                <a:ea typeface="Arial" pitchFamily="34" charset="0"/>
                <a:cs typeface="Arial" pitchFamily="34" charset="0"/>
              </a:rPr>
              <a:t>G</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x,y</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f</a:t>
            </a:r>
            <a:r>
              <a:rPr kumimoji="0" lang="en-US" sz="2400" b="0" i="0" u="none" strike="noStrike" cap="none" normalizeH="0" baseline="-25000" dirty="0" err="1" smtClean="0">
                <a:ln>
                  <a:noFill/>
                </a:ln>
                <a:solidFill>
                  <a:srgbClr val="0070C0"/>
                </a:solidFill>
                <a:effectLst/>
                <a:latin typeface="Calibri" pitchFamily="34" charset="0"/>
                <a:ea typeface="Arial" pitchFamily="34" charset="0"/>
                <a:cs typeface="Arial" pitchFamily="34" charset="0"/>
              </a:rPr>
              <a:t>B</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r>
              <a:rPr kumimoji="0" lang="en-US" sz="2400" b="0" i="0" u="none" strike="noStrike" cap="none" normalizeH="0" baseline="0" dirty="0" err="1" smtClean="0">
                <a:ln>
                  <a:noFill/>
                </a:ln>
                <a:solidFill>
                  <a:schemeClr val="tx1"/>
                </a:solidFill>
                <a:effectLst/>
                <a:latin typeface="Calibri" pitchFamily="34" charset="0"/>
                <a:ea typeface="Arial" pitchFamily="34" charset="0"/>
                <a:cs typeface="Arial" pitchFamily="34" charset="0"/>
              </a:rPr>
              <a:t>x,y</a:t>
            </a:r>
            <a:r>
              <a:rPr kumimoji="0" lang="en-US" sz="24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full color</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p:cNvPicPr/>
          <p:nvPr/>
        </p:nvPicPr>
        <p:blipFill>
          <a:blip r:embed="rId2" cstate="print"/>
          <a:srcRect/>
          <a:stretch>
            <a:fillRect/>
          </a:stretch>
        </p:blipFill>
        <p:spPr bwMode="auto">
          <a:xfrm>
            <a:off x="1259632" y="1556792"/>
            <a:ext cx="5877776" cy="2232248"/>
          </a:xfrm>
          <a:prstGeom prst="rect">
            <a:avLst/>
          </a:prstGeom>
          <a:noFill/>
          <a:ln w="9525">
            <a:noFill/>
            <a:miter lim="800000"/>
            <a:headEnd/>
            <a:tailEnd/>
          </a:ln>
        </p:spPr>
      </p:pic>
      <p:pic>
        <p:nvPicPr>
          <p:cNvPr id="6" name="صورة 5"/>
          <p:cNvPicPr/>
          <p:nvPr/>
        </p:nvPicPr>
        <p:blipFill>
          <a:blip r:embed="rId3" cstate="print"/>
          <a:srcRect/>
          <a:stretch>
            <a:fillRect/>
          </a:stretch>
        </p:blipFill>
        <p:spPr bwMode="auto">
          <a:xfrm>
            <a:off x="1187624" y="4293096"/>
            <a:ext cx="6192688" cy="1669548"/>
          </a:xfrm>
          <a:prstGeom prst="rect">
            <a:avLst/>
          </a:prstGeom>
          <a:noFill/>
          <a:ln w="9525">
            <a:noFill/>
            <a:miter lim="800000"/>
            <a:headEnd/>
            <a:tailEnd/>
          </a:ln>
        </p:spPr>
      </p:pic>
      <p:sp>
        <p:nvSpPr>
          <p:cNvPr id="7" name="مربع نص 6"/>
          <p:cNvSpPr txBox="1"/>
          <p:nvPr/>
        </p:nvSpPr>
        <p:spPr>
          <a:xfrm>
            <a:off x="1547664" y="6093296"/>
            <a:ext cx="5400600" cy="1200329"/>
          </a:xfrm>
          <a:prstGeom prst="rect">
            <a:avLst/>
          </a:prstGeom>
          <a:noFill/>
        </p:spPr>
        <p:txBody>
          <a:bodyPr wrap="square" rtlCol="1">
            <a:spAutoFit/>
          </a:bodyPr>
          <a:lstStyle/>
          <a:p>
            <a:pPr rtl="0"/>
            <a:r>
              <a:rPr lang="en-US" dirty="0"/>
              <a:t>A color pixel vector consists of the red, green and blue </a:t>
            </a:r>
          </a:p>
          <a:p>
            <a:r>
              <a:rPr lang="en-US" dirty="0"/>
              <a:t> </a:t>
            </a:r>
          </a:p>
          <a:p>
            <a:r>
              <a:rPr lang="en-US" dirty="0"/>
              <a:t> </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686800" cy="4869160"/>
          </a:xfrm>
        </p:spPr>
        <p:txBody>
          <a:bodyPr>
            <a:normAutofit fontScale="47500" lnSpcReduction="20000"/>
          </a:bodyPr>
          <a:lstStyle/>
          <a:p>
            <a:r>
              <a:rPr lang="en-US" sz="3600" dirty="0" err="1" smtClean="0"/>
              <a:t>f</a:t>
            </a:r>
            <a:r>
              <a:rPr lang="en-US" sz="3600" baseline="-25000" dirty="0" err="1" smtClean="0"/>
              <a:t>R</a:t>
            </a:r>
            <a:r>
              <a:rPr lang="en-US" sz="3600" dirty="0" smtClean="0"/>
              <a:t>(</a:t>
            </a:r>
            <a:r>
              <a:rPr lang="en-US" sz="3600" dirty="0" err="1" smtClean="0"/>
              <a:t>x,y</a:t>
            </a:r>
            <a:r>
              <a:rPr lang="en-US" sz="3600" dirty="0" smtClean="0"/>
              <a:t>),</a:t>
            </a:r>
            <a:r>
              <a:rPr lang="en-US" sz="3600" dirty="0" err="1" smtClean="0"/>
              <a:t>f</a:t>
            </a:r>
            <a:r>
              <a:rPr lang="en-US" sz="3600" baseline="-25000" dirty="0" err="1" smtClean="0"/>
              <a:t>G</a:t>
            </a:r>
            <a:r>
              <a:rPr lang="en-US" sz="3600" dirty="0" smtClean="0"/>
              <a:t>(</a:t>
            </a:r>
            <a:r>
              <a:rPr lang="en-US" sz="3600" dirty="0" err="1" smtClean="0"/>
              <a:t>x,y</a:t>
            </a:r>
            <a:r>
              <a:rPr lang="en-US" sz="3600" dirty="0" smtClean="0"/>
              <a:t>),</a:t>
            </a:r>
            <a:r>
              <a:rPr lang="en-US" sz="3600" dirty="0" err="1" smtClean="0"/>
              <a:t>f</a:t>
            </a:r>
            <a:r>
              <a:rPr lang="en-US" sz="3600" baseline="-25000" dirty="0" err="1" smtClean="0"/>
              <a:t>B</a:t>
            </a:r>
            <a:r>
              <a:rPr lang="en-US" sz="3600" dirty="0" smtClean="0"/>
              <a:t>(</a:t>
            </a:r>
            <a:r>
              <a:rPr lang="en-US" sz="3600" dirty="0" err="1" smtClean="0"/>
              <a:t>x,y</a:t>
            </a:r>
            <a:r>
              <a:rPr lang="en-US" sz="3600" dirty="0" smtClean="0"/>
              <a:t>) are called the (R,G,B) parameterization of the "color space" of the full color image . </a:t>
            </a:r>
          </a:p>
          <a:p>
            <a:r>
              <a:rPr lang="ar-IQ" sz="3600" dirty="0" smtClean="0"/>
              <a:t>	كل </a:t>
            </a:r>
            <a:r>
              <a:rPr lang="en-US" sz="3600" dirty="0" smtClean="0"/>
              <a:t>pixel </a:t>
            </a:r>
            <a:r>
              <a:rPr lang="ar-IQ" sz="3600" dirty="0" smtClean="0"/>
              <a:t> من الصورة ينتج عن دمج المركبة الحمراء والخضراء والزرقاء </a:t>
            </a:r>
            <a:r>
              <a:rPr lang="ar-IQ" sz="3600" dirty="0" err="1" smtClean="0"/>
              <a:t>لاعطاء</a:t>
            </a:r>
            <a:r>
              <a:rPr lang="ar-IQ" sz="3600" dirty="0" smtClean="0"/>
              <a:t> اللون المناسب حيث ان لكل مركبة من المركبات الثلاثة مصفوفة ببعدين </a:t>
            </a:r>
            <a:r>
              <a:rPr lang="ar-IQ" sz="3600" dirty="0" err="1" smtClean="0"/>
              <a:t>قالمركبة</a:t>
            </a:r>
            <a:r>
              <a:rPr lang="ar-IQ" sz="3600" dirty="0" smtClean="0"/>
              <a:t> الحمراء فيها يمثل 0 اللون الاسود </a:t>
            </a:r>
            <a:r>
              <a:rPr lang="ar-IQ" sz="3600" dirty="0" err="1" smtClean="0"/>
              <a:t>و1</a:t>
            </a:r>
            <a:r>
              <a:rPr lang="ar-IQ" sz="3600" dirty="0" smtClean="0"/>
              <a:t> اللون الاحمر وهكذا بالنسبة لبقية المركبات الخضراء والزرقاء وتركيب  هذه المركبات الثلاث </a:t>
            </a:r>
            <a:r>
              <a:rPr lang="ar-IQ" sz="3600" dirty="0" err="1" smtClean="0"/>
              <a:t>بعطي</a:t>
            </a:r>
            <a:r>
              <a:rPr lang="ar-IQ" sz="3600" dirty="0" smtClean="0"/>
              <a:t> الصورة ذات الالوان </a:t>
            </a:r>
            <a:r>
              <a:rPr lang="ar-IQ" sz="3600" dirty="0" err="1" smtClean="0"/>
              <a:t>الحقيقية</a:t>
            </a:r>
            <a:r>
              <a:rPr lang="ar-IQ" sz="3600" dirty="0" smtClean="0"/>
              <a:t> </a:t>
            </a:r>
            <a:endParaRPr lang="en-US" sz="3600" dirty="0" smtClean="0"/>
          </a:p>
          <a:p>
            <a:r>
              <a:rPr lang="ar-IQ" sz="3600" dirty="0" smtClean="0"/>
              <a:t> </a:t>
            </a:r>
            <a:endParaRPr lang="en-US" sz="3600" dirty="0" smtClean="0"/>
          </a:p>
          <a:p>
            <a:pPr rtl="0"/>
            <a:r>
              <a:rPr lang="en-US" sz="3600" dirty="0" smtClean="0"/>
              <a:t> </a:t>
            </a:r>
          </a:p>
          <a:p>
            <a:r>
              <a:rPr lang="ar-IQ" sz="3600" dirty="0" smtClean="0"/>
              <a:t> </a:t>
            </a:r>
            <a:endParaRPr lang="en-US" sz="3600" dirty="0" smtClean="0"/>
          </a:p>
          <a:p>
            <a:pPr algn="l"/>
            <a:r>
              <a:rPr lang="ar-SA" sz="3600" b="1" dirty="0" smtClean="0"/>
              <a:t>الصور ذات الطيف المتعدد </a:t>
            </a:r>
            <a:r>
              <a:rPr lang="en-US" sz="3600" b="1" dirty="0" smtClean="0"/>
              <a:t>4- </a:t>
            </a:r>
            <a:r>
              <a:rPr lang="en-US" sz="3600" b="1" dirty="0" err="1" smtClean="0"/>
              <a:t>Multiscale</a:t>
            </a:r>
            <a:r>
              <a:rPr lang="en-US" sz="3600" b="1" dirty="0" smtClean="0"/>
              <a:t> images </a:t>
            </a:r>
            <a:endParaRPr lang="en-US" sz="3600" dirty="0" smtClean="0"/>
          </a:p>
          <a:p>
            <a:pPr algn="l"/>
            <a:r>
              <a:rPr lang="en-US" sz="4200" dirty="0" smtClean="0">
                <a:latin typeface="Times New Roman" pitchFamily="18" charset="0"/>
                <a:cs typeface="Times New Roman" pitchFamily="18" charset="0"/>
              </a:rPr>
              <a:t>A multispectral image is one that captures image data at specific frequencies across the electromagnetic spectrum. Multispectral images typically contain information outside the normal human perceptual range. </a:t>
            </a:r>
          </a:p>
          <a:p>
            <a:pPr algn="l"/>
            <a:r>
              <a:rPr lang="en-US" sz="4200" dirty="0" smtClean="0">
                <a:latin typeface="Times New Roman" pitchFamily="18" charset="0"/>
                <a:cs typeface="Times New Roman" pitchFamily="18" charset="0"/>
              </a:rPr>
              <a:t>This may include infrared (</a:t>
            </a:r>
            <a:r>
              <a:rPr lang="ar-SA" sz="4200" dirty="0" smtClean="0">
                <a:latin typeface="Times New Roman" pitchFamily="18" charset="0"/>
                <a:cs typeface="Times New Roman" pitchFamily="18" charset="0"/>
              </a:rPr>
              <a:t>تحت الحمراء</a:t>
            </a:r>
            <a:r>
              <a:rPr lang="en-US" sz="4200" dirty="0" smtClean="0">
                <a:latin typeface="Times New Roman" pitchFamily="18" charset="0"/>
                <a:cs typeface="Times New Roman" pitchFamily="18" charset="0"/>
              </a:rPr>
              <a:t>), ultraviolet (</a:t>
            </a:r>
            <a:r>
              <a:rPr lang="ar-SA" sz="4200" dirty="0" smtClean="0">
                <a:latin typeface="Times New Roman" pitchFamily="18" charset="0"/>
                <a:cs typeface="Times New Roman" pitchFamily="18" charset="0"/>
              </a:rPr>
              <a:t>فوق البنفسجية</a:t>
            </a:r>
            <a:r>
              <a:rPr lang="en-US" sz="4200" dirty="0" smtClean="0">
                <a:latin typeface="Times New Roman" pitchFamily="18" charset="0"/>
                <a:cs typeface="Times New Roman" pitchFamily="18" charset="0"/>
              </a:rPr>
              <a:t>), X-ray, acoustic (</a:t>
            </a:r>
            <a:r>
              <a:rPr lang="ar-SA" sz="4200" dirty="0" smtClean="0">
                <a:latin typeface="Times New Roman" pitchFamily="18" charset="0"/>
                <a:cs typeface="Times New Roman" pitchFamily="18" charset="0"/>
              </a:rPr>
              <a:t>سمعي</a:t>
            </a:r>
            <a:r>
              <a:rPr lang="en-US" sz="4200" dirty="0" smtClean="0">
                <a:latin typeface="Times New Roman" pitchFamily="18" charset="0"/>
                <a:cs typeface="Times New Roman" pitchFamily="18" charset="0"/>
              </a:rPr>
              <a:t>)or radar data. Source of these types of image include satellite systems</a:t>
            </a:r>
          </a:p>
          <a:p>
            <a:pPr algn="l"/>
            <a:r>
              <a:rPr lang="en-US" sz="4200" dirty="0" smtClean="0">
                <a:latin typeface="Times New Roman" pitchFamily="18" charset="0"/>
                <a:cs typeface="Times New Roman" pitchFamily="18" charset="0"/>
              </a:rPr>
              <a:t>,underwater sonar systems and medical diagnostics imaging systems .</a:t>
            </a:r>
          </a:p>
          <a:p>
            <a:endParaRPr lang="ar-IQ" sz="4200" dirty="0">
              <a:latin typeface="Times New Roman" pitchFamily="18" charset="0"/>
              <a:cs typeface="Times New Roman" pitchFamily="18" charset="0"/>
            </a:endParaRPr>
          </a:p>
        </p:txBody>
      </p:sp>
      <p:pic>
        <p:nvPicPr>
          <p:cNvPr id="4" name="صورة 3"/>
          <p:cNvPicPr/>
          <p:nvPr/>
        </p:nvPicPr>
        <p:blipFill>
          <a:blip r:embed="rId2" cstate="print"/>
          <a:srcRect/>
          <a:stretch>
            <a:fillRect/>
          </a:stretch>
        </p:blipFill>
        <p:spPr bwMode="auto">
          <a:xfrm>
            <a:off x="1907704" y="4437112"/>
            <a:ext cx="5904656" cy="1584176"/>
          </a:xfrm>
          <a:prstGeom prst="rect">
            <a:avLst/>
          </a:prstGeom>
          <a:noFill/>
          <a:ln w="9525">
            <a:noFill/>
            <a:miter lim="800000"/>
            <a:headEnd/>
            <a:tailEnd/>
          </a:ln>
        </p:spPr>
      </p:pic>
      <p:pic>
        <p:nvPicPr>
          <p:cNvPr id="31746" name="صورة 8"/>
          <p:cNvPicPr>
            <a:picLocks noChangeAspect="1" noChangeArrowheads="1"/>
          </p:cNvPicPr>
          <p:nvPr/>
        </p:nvPicPr>
        <p:blipFill>
          <a:blip r:embed="rId3" cstate="print"/>
          <a:srcRect/>
          <a:stretch>
            <a:fillRect/>
          </a:stretch>
        </p:blipFill>
        <p:spPr bwMode="auto">
          <a:xfrm>
            <a:off x="0" y="457200"/>
            <a:ext cx="6648450" cy="2952750"/>
          </a:xfrm>
          <a:prstGeom prst="rect">
            <a:avLst/>
          </a:prstGeom>
          <a:noFill/>
        </p:spPr>
      </p:pic>
      <p:sp>
        <p:nvSpPr>
          <p:cNvPr id="3174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31748"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ar-IQ"/>
          </a:p>
        </p:txBody>
      </p:sp>
      <p:sp>
        <p:nvSpPr>
          <p:cNvPr id="31750" name="Rectangle 6"/>
          <p:cNvSpPr>
            <a:spLocks noChangeArrowheads="1"/>
          </p:cNvSpPr>
          <p:nvPr/>
        </p:nvSpPr>
        <p:spPr bwMode="auto">
          <a:xfrm>
            <a:off x="0" y="3409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Electromagnetic spectrum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مربع نص 10"/>
          <p:cNvSpPr txBox="1"/>
          <p:nvPr/>
        </p:nvSpPr>
        <p:spPr>
          <a:xfrm>
            <a:off x="899592" y="6211669"/>
            <a:ext cx="5832648" cy="646331"/>
          </a:xfrm>
          <a:prstGeom prst="rect">
            <a:avLst/>
          </a:prstGeom>
          <a:noFill/>
        </p:spPr>
        <p:txBody>
          <a:bodyPr wrap="square" rtlCol="1">
            <a:spAutoFit/>
          </a:bodyPr>
          <a:lstStyle/>
          <a:p>
            <a:pPr rtl="0"/>
            <a:endParaRPr lang="en-US" dirty="0"/>
          </a:p>
          <a:p>
            <a:pPr algn="ctr"/>
            <a:r>
              <a:rPr lang="en-US" dirty="0"/>
              <a:t>                                        Electromagnetic spectrum</a:t>
            </a:r>
            <a:r>
              <a:rPr lang="en-US" dirty="0" smtClean="0"/>
              <a:t>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p:nvPr/>
        </p:nvPicPr>
        <p:blipFill>
          <a:blip r:embed="rId2" cstate="print"/>
          <a:srcRect/>
          <a:stretch>
            <a:fillRect/>
          </a:stretch>
        </p:blipFill>
        <p:spPr bwMode="auto">
          <a:xfrm>
            <a:off x="1187624" y="1"/>
            <a:ext cx="6851982" cy="2924944"/>
          </a:xfrm>
          <a:prstGeom prst="rect">
            <a:avLst/>
          </a:prstGeom>
          <a:noFill/>
          <a:ln w="9525">
            <a:noFill/>
            <a:miter lim="800000"/>
            <a:headEnd/>
            <a:tailEnd/>
          </a:ln>
        </p:spPr>
      </p:pic>
      <p:sp>
        <p:nvSpPr>
          <p:cNvPr id="5" name="مربع نص 4"/>
          <p:cNvSpPr txBox="1"/>
          <p:nvPr/>
        </p:nvSpPr>
        <p:spPr>
          <a:xfrm>
            <a:off x="2411760" y="2924944"/>
            <a:ext cx="4104456" cy="369332"/>
          </a:xfrm>
          <a:prstGeom prst="rect">
            <a:avLst/>
          </a:prstGeom>
          <a:noFill/>
        </p:spPr>
        <p:txBody>
          <a:bodyPr wrap="square" rtlCol="1">
            <a:spAutoFit/>
          </a:bodyPr>
          <a:lstStyle/>
          <a:p>
            <a:r>
              <a:rPr lang="en-US" dirty="0"/>
              <a:t> figure(Multispectral images)</a:t>
            </a:r>
            <a:endParaRPr lang="ar-IQ" dirty="0"/>
          </a:p>
        </p:txBody>
      </p:sp>
      <p:sp>
        <p:nvSpPr>
          <p:cNvPr id="6" name="مربع نص 5"/>
          <p:cNvSpPr txBox="1"/>
          <p:nvPr/>
        </p:nvSpPr>
        <p:spPr>
          <a:xfrm>
            <a:off x="611560" y="3164681"/>
            <a:ext cx="7920880" cy="3693319"/>
          </a:xfrm>
          <a:prstGeom prst="rect">
            <a:avLst/>
          </a:prstGeom>
          <a:noFill/>
        </p:spPr>
        <p:txBody>
          <a:bodyPr wrap="square" rtlCol="1">
            <a:spAutoFit/>
          </a:bodyPr>
          <a:lstStyle/>
          <a:p>
            <a:r>
              <a:rPr lang="ar-SA" dirty="0"/>
              <a:t> تحتوي الصور ذات الطيف المتعدد على معلومات تقع خارج مدى إدراك الإنسان </a:t>
            </a:r>
            <a:r>
              <a:rPr lang="ar-SA" dirty="0" err="1"/>
              <a:t>الاعتيادي </a:t>
            </a:r>
            <a:r>
              <a:rPr lang="ar-SA" dirty="0"/>
              <a:t>.ويتضمن هذا النوع على بيانات تحت الحمراء </a:t>
            </a:r>
            <a:r>
              <a:rPr lang="en-US" dirty="0"/>
              <a:t>infrared) </a:t>
            </a:r>
            <a:r>
              <a:rPr lang="ar-SA" dirty="0"/>
              <a:t> و </a:t>
            </a:r>
            <a:r>
              <a:rPr lang="ar-SA" dirty="0" err="1"/>
              <a:t>الفوق</a:t>
            </a:r>
            <a:r>
              <a:rPr lang="ar-SA" dirty="0"/>
              <a:t> البنفسجية </a:t>
            </a:r>
            <a:r>
              <a:rPr lang="en-US" dirty="0"/>
              <a:t>(ultraviolet)</a:t>
            </a:r>
            <a:r>
              <a:rPr lang="ar-SA" dirty="0"/>
              <a:t> و أشعة </a:t>
            </a:r>
            <a:r>
              <a:rPr lang="en-US" dirty="0"/>
              <a:t>x-ray)</a:t>
            </a:r>
            <a:r>
              <a:rPr lang="ar-SA" dirty="0"/>
              <a:t> و البيانات الصوتية </a:t>
            </a:r>
            <a:r>
              <a:rPr lang="en-US" dirty="0"/>
              <a:t>(acoustic)</a:t>
            </a:r>
            <a:r>
              <a:rPr lang="ar-SA" dirty="0"/>
              <a:t> و </a:t>
            </a:r>
            <a:r>
              <a:rPr lang="ar-SA" dirty="0" err="1"/>
              <a:t>الرادارية .</a:t>
            </a:r>
            <a:r>
              <a:rPr lang="ar-SA" dirty="0"/>
              <a:t> و هذه هي ليست صور بالمعنى </a:t>
            </a:r>
            <a:r>
              <a:rPr lang="ar-SA" dirty="0" err="1"/>
              <a:t>الحقيقي</a:t>
            </a:r>
            <a:r>
              <a:rPr lang="ar-SA" dirty="0"/>
              <a:t> لا صيغة معلوماتها لا يمكن إدراكها من قبل </a:t>
            </a:r>
            <a:r>
              <a:rPr lang="ar-SA" dirty="0" err="1"/>
              <a:t>الإنسان .</a:t>
            </a:r>
            <a:r>
              <a:rPr lang="ar-SA" dirty="0"/>
              <a:t> و مع ذلك يمكن لهذه المعلومات إن تمثل في صيغة مرئية بتحويل الحزم الطيفية </a:t>
            </a:r>
            <a:r>
              <a:rPr lang="en-US" dirty="0"/>
              <a:t>spectral bands</a:t>
            </a:r>
            <a:r>
              <a:rPr lang="ar-SA" dirty="0"/>
              <a:t> المختلفة إلى المركبات </a:t>
            </a:r>
            <a:r>
              <a:rPr lang="en-US" dirty="0"/>
              <a:t>RGB</a:t>
            </a:r>
            <a:r>
              <a:rPr lang="ar-SA" dirty="0"/>
              <a:t> فإذا كان هنالك أكثر من ثلاث حزم من المعلومات في الصور ذات الطيف المتعدد تقلل الأبعاد باستعمال عملية تحويل </a:t>
            </a:r>
            <a:r>
              <a:rPr lang="ar-SA" dirty="0" err="1"/>
              <a:t>معينة .</a:t>
            </a:r>
            <a:r>
              <a:rPr lang="ar-SA" dirty="0"/>
              <a:t> إن مصادر هذه الصور هي أنظمة البث الفضائي و أنظمة التحسس في أعماق المياه و الرادارات و أنظمة الصور تحت الحمراء و أنظمة التصوير </a:t>
            </a:r>
            <a:r>
              <a:rPr lang="ar-SA" dirty="0" err="1"/>
              <a:t>الطبي.</a:t>
            </a:r>
            <a:r>
              <a:rPr lang="ar-SA" dirty="0"/>
              <a:t> </a:t>
            </a:r>
            <a:endParaRPr lang="en-US" dirty="0"/>
          </a:p>
          <a:p>
            <a:r>
              <a:rPr lang="ar-IQ" dirty="0"/>
              <a:t> </a:t>
            </a:r>
            <a:endParaRPr lang="en-US" dirty="0"/>
          </a:p>
          <a:p>
            <a:r>
              <a:rPr lang="ar-IQ" dirty="0"/>
              <a:t> </a:t>
            </a:r>
            <a:endParaRPr lang="en-US" dirty="0"/>
          </a:p>
          <a:p>
            <a:r>
              <a:rPr lang="ar-IQ" dirty="0"/>
              <a:t> </a:t>
            </a:r>
            <a:endParaRPr lang="en-US" dirty="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TotalTime>
  <Words>241</Words>
  <Application>Microsoft Office PowerPoint</Application>
  <PresentationFormat>عرض على الشاشة (3:4)‏</PresentationFormat>
  <Paragraphs>46</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رحلة</vt:lpstr>
      <vt:lpstr>الشريحة 1</vt:lpstr>
      <vt:lpstr>الشريحة 2</vt:lpstr>
      <vt:lpstr>الشريحة 3</vt:lpstr>
      <vt:lpstr>الشريحة 4</vt:lpstr>
      <vt:lpstr>الشريحة 5</vt:lpstr>
      <vt:lpstr>الشريحة 6</vt:lpstr>
      <vt:lpstr>الشريحة 7</vt:lpstr>
    </vt:vector>
  </TitlesOfParts>
  <Company>By DR.Ahmed Saker 2O13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After Format 2014</dc:creator>
  <cp:lastModifiedBy>After Format 2014</cp:lastModifiedBy>
  <cp:revision>1</cp:revision>
  <dcterms:created xsi:type="dcterms:W3CDTF">2019-03-03T20:53:28Z</dcterms:created>
  <dcterms:modified xsi:type="dcterms:W3CDTF">2019-03-03T21:10:08Z</dcterms:modified>
</cp:coreProperties>
</file>