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9" d="100"/>
          <a:sy n="59" d="100"/>
        </p:scale>
        <p:origin x="-160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عنوان 28"/>
          <p:cNvSpPr>
            <a:spLocks noGrp="1"/>
          </p:cNvSpPr>
          <p:nvPr>
            <p:ph type="ctrTitle"/>
          </p:nvPr>
        </p:nvSpPr>
        <p:spPr>
          <a:xfrm>
            <a:off x="381000" y="4853411"/>
            <a:ext cx="8458200" cy="1222375"/>
          </a:xfrm>
        </p:spPr>
        <p:txBody>
          <a:bodyPr anchor="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16" name="عنصر نائب للتاريخ 15"/>
          <p:cNvSpPr>
            <a:spLocks noGrp="1"/>
          </p:cNvSpPr>
          <p:nvPr>
            <p:ph type="dt" sz="half" idx="10"/>
          </p:nvPr>
        </p:nvSpPr>
        <p:spPr/>
        <p:txBody>
          <a:bodyPr/>
          <a:lstStyle/>
          <a:p>
            <a:fld id="{FA6F3C86-9300-41F5-9510-F8A88760F338}" type="datetimeFigureOut">
              <a:rPr lang="ar-IQ" smtClean="0"/>
              <a:t>26/06/1440</a:t>
            </a:fld>
            <a:endParaRPr lang="ar-IQ"/>
          </a:p>
        </p:txBody>
      </p:sp>
      <p:sp>
        <p:nvSpPr>
          <p:cNvPr id="2" name="عنصر نائب للتذييل 1"/>
          <p:cNvSpPr>
            <a:spLocks noGrp="1"/>
          </p:cNvSpPr>
          <p:nvPr>
            <p:ph type="ftr" sz="quarter" idx="11"/>
          </p:nvPr>
        </p:nvSpPr>
        <p:spPr/>
        <p:txBody>
          <a:bodyPr/>
          <a:lstStyle/>
          <a:p>
            <a:endParaRPr lang="ar-IQ"/>
          </a:p>
        </p:txBody>
      </p:sp>
      <p:sp>
        <p:nvSpPr>
          <p:cNvPr id="15" name="عنصر نائب لرقم الشريحة 14"/>
          <p:cNvSpPr>
            <a:spLocks noGrp="1"/>
          </p:cNvSpPr>
          <p:nvPr>
            <p:ph type="sldNum" sz="quarter" idx="12"/>
          </p:nvPr>
        </p:nvSpPr>
        <p:spPr>
          <a:xfrm>
            <a:off x="8229600" y="6473952"/>
            <a:ext cx="758952" cy="246888"/>
          </a:xfrm>
        </p:spPr>
        <p:txBody>
          <a:bodyPr/>
          <a:lstStyle/>
          <a:p>
            <a:fld id="{B2B8C437-D5F7-496E-976F-B015C16088CB}"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A6F3C86-9300-41F5-9510-F8A88760F338}" type="datetimeFigureOut">
              <a:rPr lang="ar-IQ" smtClean="0"/>
              <a:t>26/06/1440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2B8C437-D5F7-496E-976F-B015C16088CB}"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FA6F3C86-9300-41F5-9510-F8A88760F338}" type="datetimeFigureOut">
              <a:rPr lang="ar-IQ" smtClean="0"/>
              <a:t>26/06/1440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2B8C437-D5F7-496E-976F-B015C16088CB}"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ar-SA" smtClean="0"/>
              <a:t>انقر لتحرير نمط العنوان الرئيسي</a:t>
            </a:r>
            <a:endParaRPr kumimoji="0" lang="en-US"/>
          </a:p>
        </p:txBody>
      </p:sp>
      <p:sp>
        <p:nvSpPr>
          <p:cNvPr id="27" name="عنصر نائب للمحتوى 26"/>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FA6F3C86-9300-41F5-9510-F8A88760F338}" type="datetimeFigureOut">
              <a:rPr lang="ar-IQ" smtClean="0"/>
              <a:t>26/06/1440</a:t>
            </a:fld>
            <a:endParaRPr lang="ar-IQ"/>
          </a:p>
        </p:txBody>
      </p:sp>
      <p:sp>
        <p:nvSpPr>
          <p:cNvPr id="19" name="عنصر نائب للتذييل 18"/>
          <p:cNvSpPr>
            <a:spLocks noGrp="1"/>
          </p:cNvSpPr>
          <p:nvPr>
            <p:ph type="ftr" sz="quarter" idx="11"/>
          </p:nvPr>
        </p:nvSpPr>
        <p:spPr>
          <a:xfrm>
            <a:off x="3581400" y="76200"/>
            <a:ext cx="2895600" cy="288925"/>
          </a:xfrm>
        </p:spPr>
        <p:txBody>
          <a:bodyPr/>
          <a:lstStyle/>
          <a:p>
            <a:endParaRPr lang="ar-IQ"/>
          </a:p>
        </p:txBody>
      </p:sp>
      <p:sp>
        <p:nvSpPr>
          <p:cNvPr id="16" name="عنصر نائب لرقم الشريحة 15"/>
          <p:cNvSpPr>
            <a:spLocks noGrp="1"/>
          </p:cNvSpPr>
          <p:nvPr>
            <p:ph type="sldNum" sz="quarter" idx="12"/>
          </p:nvPr>
        </p:nvSpPr>
        <p:spPr>
          <a:xfrm>
            <a:off x="8229600" y="6473952"/>
            <a:ext cx="758952" cy="246888"/>
          </a:xfrm>
        </p:spPr>
        <p:txBody>
          <a:bodyPr/>
          <a:lstStyle/>
          <a:p>
            <a:fld id="{B2B8C437-D5F7-496E-976F-B015C16088CB}"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9" name="عنصر نائب للتاريخ 18"/>
          <p:cNvSpPr>
            <a:spLocks noGrp="1"/>
          </p:cNvSpPr>
          <p:nvPr>
            <p:ph type="dt" sz="half" idx="10"/>
          </p:nvPr>
        </p:nvSpPr>
        <p:spPr/>
        <p:txBody>
          <a:bodyPr/>
          <a:lstStyle/>
          <a:p>
            <a:fld id="{FA6F3C86-9300-41F5-9510-F8A88760F338}" type="datetimeFigureOut">
              <a:rPr lang="ar-IQ" smtClean="0"/>
              <a:t>26/06/1440</a:t>
            </a:fld>
            <a:endParaRPr lang="ar-IQ"/>
          </a:p>
        </p:txBody>
      </p:sp>
      <p:sp>
        <p:nvSpPr>
          <p:cNvPr id="11" name="عنصر نائب للتذييل 10"/>
          <p:cNvSpPr>
            <a:spLocks noGrp="1"/>
          </p:cNvSpPr>
          <p:nvPr>
            <p:ph type="ftr" sz="quarter" idx="11"/>
          </p:nvPr>
        </p:nvSpPr>
        <p:spPr/>
        <p:txBody>
          <a:bodyPr/>
          <a:lstStyle/>
          <a:p>
            <a:endParaRPr lang="ar-IQ"/>
          </a:p>
        </p:txBody>
      </p:sp>
      <p:sp>
        <p:nvSpPr>
          <p:cNvPr id="16" name="عنصر نائب لرقم الشريحة 15"/>
          <p:cNvSpPr>
            <a:spLocks noGrp="1"/>
          </p:cNvSpPr>
          <p:nvPr>
            <p:ph type="sldNum" sz="quarter" idx="12"/>
          </p:nvPr>
        </p:nvSpPr>
        <p:spPr/>
        <p:txBody>
          <a:bodyPr/>
          <a:lstStyle/>
          <a:p>
            <a:fld id="{B2B8C437-D5F7-496E-976F-B015C16088CB}" type="slidenum">
              <a:rPr lang="ar-IQ" smtClean="0"/>
              <a:t>‹#›</a:t>
            </a:fld>
            <a:endParaRPr lang="ar-IQ"/>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0"/>
          </p:nvPr>
        </p:nvSpPr>
        <p:spPr/>
        <p:txBody>
          <a:bodyPr/>
          <a:lstStyle/>
          <a:p>
            <a:fld id="{FA6F3C86-9300-41F5-9510-F8A88760F338}" type="datetimeFigureOut">
              <a:rPr lang="ar-IQ" smtClean="0"/>
              <a:t>26/06/1440</a:t>
            </a:fld>
            <a:endParaRPr lang="ar-IQ"/>
          </a:p>
        </p:txBody>
      </p:sp>
      <p:sp>
        <p:nvSpPr>
          <p:cNvPr id="10" name="عنصر نائب للتذييل 9"/>
          <p:cNvSpPr>
            <a:spLocks noGrp="1"/>
          </p:cNvSpPr>
          <p:nvPr>
            <p:ph type="ftr" sz="quarter" idx="11"/>
          </p:nvPr>
        </p:nvSpPr>
        <p:spPr/>
        <p:txBody>
          <a:bodyPr/>
          <a:lstStyle/>
          <a:p>
            <a:endParaRPr lang="ar-IQ"/>
          </a:p>
        </p:txBody>
      </p:sp>
      <p:sp>
        <p:nvSpPr>
          <p:cNvPr id="31" name="عنصر نائب لرقم الشريحة 30"/>
          <p:cNvSpPr>
            <a:spLocks noGrp="1"/>
          </p:cNvSpPr>
          <p:nvPr>
            <p:ph type="sldNum" sz="quarter" idx="12"/>
          </p:nvPr>
        </p:nvSpPr>
        <p:spPr/>
        <p:txBody>
          <a:bodyPr/>
          <a:lstStyle/>
          <a:p>
            <a:fld id="{B2B8C437-D5F7-496E-976F-B015C16088CB}"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0"/>
          </p:nvPr>
        </p:nvSpPr>
        <p:spPr/>
        <p:txBody>
          <a:bodyPr/>
          <a:lstStyle/>
          <a:p>
            <a:fld id="{FA6F3C86-9300-41F5-9510-F8A88760F338}" type="datetimeFigureOut">
              <a:rPr lang="ar-IQ" smtClean="0"/>
              <a:t>26/06/1440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a:xfrm>
            <a:off x="8229600" y="6477000"/>
            <a:ext cx="762000" cy="246888"/>
          </a:xfrm>
        </p:spPr>
        <p:txBody>
          <a:bodyPr/>
          <a:lstStyle/>
          <a:p>
            <a:fld id="{B2B8C437-D5F7-496E-976F-B015C16088CB}" type="slidenum">
              <a:rPr lang="ar-IQ" smtClean="0"/>
              <a:t>‹#›</a:t>
            </a:fld>
            <a:endParaRPr lang="ar-IQ"/>
          </a:p>
        </p:txBody>
      </p:sp>
      <p:sp>
        <p:nvSpPr>
          <p:cNvPr id="1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FA6F3C86-9300-41F5-9510-F8A88760F338}" type="datetimeFigureOut">
              <a:rPr lang="ar-IQ" smtClean="0"/>
              <a:t>26/06/1440</a:t>
            </a:fld>
            <a:endParaRPr lang="ar-IQ"/>
          </a:p>
        </p:txBody>
      </p:sp>
      <p:sp>
        <p:nvSpPr>
          <p:cNvPr id="21" name="عنصر نائب للتذييل 20"/>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B2B8C437-D5F7-496E-976F-B015C16088CB}"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FA6F3C86-9300-41F5-9510-F8A88760F338}" type="datetimeFigureOut">
              <a:rPr lang="ar-IQ" smtClean="0"/>
              <a:t>26/06/1440</a:t>
            </a:fld>
            <a:endParaRPr lang="ar-IQ"/>
          </a:p>
        </p:txBody>
      </p:sp>
      <p:sp>
        <p:nvSpPr>
          <p:cNvPr id="24" name="عنصر نائب للتذييل 23"/>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2B8C437-D5F7-496E-976F-B015C16088CB}"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رابط مستقي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FA6F3C86-9300-41F5-9510-F8A88760F338}" type="datetimeFigureOut">
              <a:rPr lang="ar-IQ" smtClean="0"/>
              <a:t>26/06/1440</a:t>
            </a:fld>
            <a:endParaRPr lang="ar-IQ"/>
          </a:p>
        </p:txBody>
      </p:sp>
      <p:sp>
        <p:nvSpPr>
          <p:cNvPr id="29" name="عنصر نائب للتذييل 28"/>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B2B8C437-D5F7-496E-976F-B015C16088CB}"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smtClean="0"/>
              <a:t>انقر فوق الرمز لإضافة صورة</a:t>
            </a:r>
            <a:endParaRPr kumimoji="0" lang="en-US" dirty="0"/>
          </a:p>
        </p:txBody>
      </p:sp>
      <p:sp>
        <p:nvSpPr>
          <p:cNvPr id="7" name="عنصر نائب للتاريخ 6"/>
          <p:cNvSpPr>
            <a:spLocks noGrp="1"/>
          </p:cNvSpPr>
          <p:nvPr>
            <p:ph type="dt" sz="half" idx="10"/>
          </p:nvPr>
        </p:nvSpPr>
        <p:spPr/>
        <p:txBody>
          <a:bodyPr/>
          <a:lstStyle/>
          <a:p>
            <a:fld id="{FA6F3C86-9300-41F5-9510-F8A88760F338}" type="datetimeFigureOut">
              <a:rPr lang="ar-IQ" smtClean="0"/>
              <a:t>26/06/1440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31" name="عنصر نائب لرقم الشريحة 30"/>
          <p:cNvSpPr>
            <a:spLocks noGrp="1"/>
          </p:cNvSpPr>
          <p:nvPr>
            <p:ph type="sldNum" sz="quarter" idx="12"/>
          </p:nvPr>
        </p:nvSpPr>
        <p:spPr/>
        <p:txBody>
          <a:bodyPr/>
          <a:lstStyle/>
          <a:p>
            <a:fld id="{B2B8C437-D5F7-496E-976F-B015C16088CB}" type="slidenum">
              <a:rPr lang="ar-IQ" smtClean="0"/>
              <a:t>‹#›</a:t>
            </a:fld>
            <a:endParaRPr lang="ar-IQ"/>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عنصر نائب للنص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A6F3C86-9300-41F5-9510-F8A88760F338}" type="datetimeFigureOut">
              <a:rPr lang="ar-IQ" smtClean="0"/>
              <a:t>26/06/1440</a:t>
            </a:fld>
            <a:endParaRPr lang="ar-IQ"/>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IQ"/>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2B8C437-D5F7-496E-976F-B015C16088CB}" type="slidenum">
              <a:rPr lang="ar-IQ" smtClean="0"/>
              <a:t>‹#›</a:t>
            </a:fld>
            <a:endParaRPr lang="ar-IQ"/>
          </a:p>
        </p:txBody>
      </p:sp>
      <p:sp>
        <p:nvSpPr>
          <p:cNvPr id="10"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83568" y="260648"/>
            <a:ext cx="8064896" cy="5016758"/>
          </a:xfrm>
          <a:prstGeom prst="rect">
            <a:avLst/>
          </a:prstGeom>
          <a:noFill/>
        </p:spPr>
        <p:txBody>
          <a:bodyPr wrap="square" rtlCol="1">
            <a:spAutoFit/>
          </a:bodyPr>
          <a:lstStyle/>
          <a:p>
            <a:pPr algn="just" rtl="0"/>
            <a:r>
              <a:rPr lang="en-US" sz="2000" b="1" dirty="0"/>
              <a:t>2. Digitization :</a:t>
            </a:r>
            <a:endParaRPr lang="en-US" sz="2000" dirty="0"/>
          </a:p>
          <a:p>
            <a:pPr algn="just" rtl="0"/>
            <a:r>
              <a:rPr lang="en-US" sz="2000" dirty="0"/>
              <a:t>The process of transforming a standard video signal into digital image. This transformation is necessary because the standard video signal in analog (continuous)form and the computer requires a digitized or sampled version of that continuous signal . the analog video signal is turned into a digital image by sampling the continuous signal at a fixed rate. In the figure below we see one line of a video signal being sampled (digitized) by instantaneously continuous signal measuring the voltage of the signal at fixed intervals in time. </a:t>
            </a:r>
          </a:p>
          <a:p>
            <a:pPr algn="just" rtl="0"/>
            <a:r>
              <a:rPr lang="en-US" sz="2000" dirty="0"/>
              <a:t>The value of the voltage at each instant is converted into a number that is stored, corresponding to the brightness of the image at that point. </a:t>
            </a:r>
          </a:p>
          <a:p>
            <a:pPr algn="just" rtl="0"/>
            <a:r>
              <a:rPr lang="en-US" sz="2000" dirty="0"/>
              <a:t>Note that the image brightness of the image at that point depends on both the intrinsic properties of the object and the lighting conditions in the scene.</a:t>
            </a:r>
          </a:p>
          <a:p>
            <a:pPr algn="just" rtl="0"/>
            <a:r>
              <a:rPr lang="en-US" sz="2000" dirty="0"/>
              <a:t> </a:t>
            </a:r>
          </a:p>
          <a:p>
            <a:pPr algn="just" rtl="0"/>
            <a:endParaRPr lang="ar-IQ"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p:nvPr/>
        </p:nvPicPr>
        <p:blipFill>
          <a:blip r:embed="rId2" cstate="print"/>
          <a:srcRect/>
          <a:stretch>
            <a:fillRect/>
          </a:stretch>
        </p:blipFill>
        <p:spPr bwMode="auto">
          <a:xfrm>
            <a:off x="1043608" y="548680"/>
            <a:ext cx="7416824" cy="4713247"/>
          </a:xfrm>
          <a:prstGeom prst="rect">
            <a:avLst/>
          </a:prstGeom>
          <a:noFill/>
          <a:ln w="9525">
            <a:noFill/>
            <a:miter lim="800000"/>
            <a:headEnd/>
            <a:tailEnd/>
          </a:ln>
        </p:spPr>
      </p:pic>
      <p:sp>
        <p:nvSpPr>
          <p:cNvPr id="5" name="مربع نص 4"/>
          <p:cNvSpPr txBox="1"/>
          <p:nvPr/>
        </p:nvSpPr>
        <p:spPr>
          <a:xfrm>
            <a:off x="1403648" y="5805264"/>
            <a:ext cx="6408712" cy="923330"/>
          </a:xfrm>
          <a:prstGeom prst="rect">
            <a:avLst/>
          </a:prstGeom>
          <a:noFill/>
        </p:spPr>
        <p:txBody>
          <a:bodyPr wrap="square" rtlCol="1">
            <a:spAutoFit/>
          </a:bodyPr>
          <a:lstStyle/>
          <a:p>
            <a:pPr rtl="0"/>
            <a:r>
              <a:rPr lang="en-US" dirty="0"/>
              <a:t>Figure: Digitizing (Sampling) an Analog Video Signal</a:t>
            </a:r>
          </a:p>
          <a:p>
            <a:pPr rtl="0"/>
            <a:r>
              <a:rPr lang="en-US" dirty="0"/>
              <a:t> </a:t>
            </a:r>
          </a:p>
          <a:p>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p:nvPr/>
        </p:nvPicPr>
        <p:blipFill>
          <a:blip r:embed="rId2" cstate="print"/>
          <a:srcRect/>
          <a:stretch>
            <a:fillRect/>
          </a:stretch>
        </p:blipFill>
        <p:spPr bwMode="auto">
          <a:xfrm>
            <a:off x="0" y="0"/>
            <a:ext cx="8820472" cy="1796994"/>
          </a:xfrm>
          <a:prstGeom prst="rect">
            <a:avLst/>
          </a:prstGeom>
          <a:noFill/>
          <a:ln w="9525">
            <a:noFill/>
            <a:miter lim="800000"/>
            <a:headEnd/>
            <a:tailEnd/>
          </a:ln>
        </p:spPr>
      </p:pic>
      <p:sp>
        <p:nvSpPr>
          <p:cNvPr id="1025" name="Rectangle 1"/>
          <p:cNvSpPr>
            <a:spLocks noChangeArrowheads="1"/>
          </p:cNvSpPr>
          <p:nvPr/>
        </p:nvSpPr>
        <p:spPr bwMode="auto">
          <a:xfrm>
            <a:off x="251520" y="1536029"/>
            <a:ext cx="889248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2.1. Sampling and quantization </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In order to become suitable for digital processing, an image function I(</a:t>
            </a:r>
            <a:r>
              <a:rPr kumimoji="0" lang="en-US" sz="20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x,y</a:t>
            </a: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must be digitized both spatially and in amplitude. Typically, a frame grabber or digitizer is used to sample and quantize the analogue video signal. Hence in order to create an image which is digital, we need to convert continuous data into digital form. There are two steps in which it is done:</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Sampling</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related to coordinates values</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Quantization</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related to intensity values</a:t>
            </a:r>
            <a:endParaRPr kumimoji="0" lang="en-US"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The sampling rate determines the spatial resolution of the digitized image, while the quantization level determines the number of grey levels in the digitized image. A magnitude of the sampled image is expressed as a digital value in image processing. The transition between continuous values of the image function and its digital equivalent is called quantization.</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sz="20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The number of quantization levels should be high enough for human perception of fine shading details in the image. The occurrence of false contours is the main problem in image which has been quantized with insufficient brightness levels. </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p:cNvPicPr/>
          <p:nvPr/>
        </p:nvPicPr>
        <p:blipFill>
          <a:blip r:embed="rId2" cstate="print"/>
          <a:srcRect/>
          <a:stretch>
            <a:fillRect/>
          </a:stretch>
        </p:blipFill>
        <p:spPr bwMode="auto">
          <a:xfrm>
            <a:off x="1835696" y="260648"/>
            <a:ext cx="5760640" cy="2243720"/>
          </a:xfrm>
          <a:prstGeom prst="rect">
            <a:avLst/>
          </a:prstGeom>
          <a:noFill/>
          <a:ln w="9525">
            <a:noFill/>
            <a:miter lim="800000"/>
            <a:headEnd/>
            <a:tailEnd/>
          </a:ln>
        </p:spPr>
      </p:pic>
      <p:pic>
        <p:nvPicPr>
          <p:cNvPr id="6" name="صورة 5"/>
          <p:cNvPicPr/>
          <p:nvPr/>
        </p:nvPicPr>
        <p:blipFill>
          <a:blip r:embed="rId3" cstate="print"/>
          <a:srcRect/>
          <a:stretch>
            <a:fillRect/>
          </a:stretch>
        </p:blipFill>
        <p:spPr bwMode="auto">
          <a:xfrm>
            <a:off x="1763688" y="3068960"/>
            <a:ext cx="6243673" cy="324295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u="sng" dirty="0" smtClean="0"/>
              <a:t>Quantization</a:t>
            </a:r>
            <a:r>
              <a:rPr lang="en-US" dirty="0" smtClean="0"/>
              <a:t/>
            </a:r>
            <a:br>
              <a:rPr lang="en-US" dirty="0" smtClean="0"/>
            </a:br>
            <a:endParaRPr lang="ar-IQ" dirty="0"/>
          </a:p>
        </p:txBody>
      </p:sp>
      <p:pic>
        <p:nvPicPr>
          <p:cNvPr id="4" name="صورة 3"/>
          <p:cNvPicPr/>
          <p:nvPr/>
        </p:nvPicPr>
        <p:blipFill>
          <a:blip r:embed="rId2" cstate="print"/>
          <a:srcRect/>
          <a:stretch>
            <a:fillRect/>
          </a:stretch>
        </p:blipFill>
        <p:spPr bwMode="auto">
          <a:xfrm>
            <a:off x="251520" y="1268760"/>
            <a:ext cx="8064896" cy="558924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u="sng" dirty="0" smtClean="0"/>
              <a:t>Example</a:t>
            </a:r>
            <a:r>
              <a:rPr lang="en-US" dirty="0" smtClean="0"/>
              <a:t/>
            </a:r>
            <a:br>
              <a:rPr lang="en-US" dirty="0" smtClean="0"/>
            </a:br>
            <a:endParaRPr lang="ar-IQ" dirty="0"/>
          </a:p>
        </p:txBody>
      </p:sp>
      <p:pic>
        <p:nvPicPr>
          <p:cNvPr id="4" name="صورة 3"/>
          <p:cNvPicPr/>
          <p:nvPr/>
        </p:nvPicPr>
        <p:blipFill>
          <a:blip r:embed="rId2" cstate="print"/>
          <a:srcRect b="12822"/>
          <a:stretch>
            <a:fillRect/>
          </a:stretch>
        </p:blipFill>
        <p:spPr bwMode="auto">
          <a:xfrm>
            <a:off x="467544" y="1124744"/>
            <a:ext cx="4147433" cy="4824536"/>
          </a:xfrm>
          <a:prstGeom prst="rect">
            <a:avLst/>
          </a:prstGeom>
          <a:noFill/>
          <a:ln w="9525">
            <a:noFill/>
            <a:miter lim="800000"/>
            <a:headEnd/>
            <a:tailEnd/>
          </a:ln>
        </p:spPr>
      </p:pic>
      <p:sp>
        <p:nvSpPr>
          <p:cNvPr id="5" name="Text Box 7"/>
          <p:cNvSpPr txBox="1">
            <a:spLocks noChangeArrowheads="1"/>
          </p:cNvSpPr>
          <p:nvPr/>
        </p:nvSpPr>
        <p:spPr bwMode="auto">
          <a:xfrm>
            <a:off x="5364088" y="1700808"/>
            <a:ext cx="3124200" cy="2586038"/>
          </a:xfrm>
          <a:prstGeom prst="rect">
            <a:avLst/>
          </a:prstGeom>
          <a:noFill/>
          <a:ln>
            <a:noFill/>
          </a:ln>
          <a:extLst>
            <a:ext uri="{909E8E84-426E-40DD-AFC4-6F175D3DCCD1}">
              <a14:hiddenFill xmlns:o="urn:schemas-microsoft-com:office:office" xmlns:v="urn:schemas-microsoft-com:vml" xmlns:w10="urn:schemas-microsoft-com:office:word" xmlns:w="http://schemas.openxmlformats.org/wordprocessingml/2006/main" xmlns="" xmlns:a14="http://schemas.microsoft.com/office/drawing/2010/main" xmlns:arto="http://schemas.microsoft.com/office/word/2006/arto" xmlns:wne="http://schemas.microsoft.com/office/word/2006/wordml" xmlns:wp="http://schemas.openxmlformats.org/drawingml/2006/wordprocessingDrawing" xmlns:m="http://schemas.openxmlformats.org/officeDocument/2006/math" xmlns:ve="http://schemas.openxmlformats.org/markup-compatibility/2006" xmlns:lc="http://schemas.openxmlformats.org/drawingml/2006/lockedCanvas">
                <a:solidFill>
                  <a:srgbClr val="FFFFFF"/>
                </a:solidFill>
              </a14:hiddenFill>
            </a:ext>
            <a:ext uri="{91240B29-F687-4F45-9708-019B960494DF}">
              <a14:hiddenLine xmlns:o="urn:schemas-microsoft-com:office:office" xmlns:v="urn:schemas-microsoft-com:vml" xmlns:w10="urn:schemas-microsoft-com:office:word" xmlns:w="http://schemas.openxmlformats.org/wordprocessingml/2006/main" xmlns="" xmlns:a14="http://schemas.microsoft.com/office/drawing/2010/main" xmlns:arto="http://schemas.microsoft.com/office/word/2006/arto" xmlns:wne="http://schemas.microsoft.com/office/word/2006/wordml" xmlns:wp="http://schemas.openxmlformats.org/drawingml/2006/wordprocessingDrawing" xmlns:m="http://schemas.openxmlformats.org/officeDocument/2006/math" xmlns:ve="http://schemas.openxmlformats.org/markup-compatibility/2006" xmlns:lc="http://schemas.openxmlformats.org/drawingml/2006/lockedCanvas"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b="1" kern="1200">
                <a:solidFill>
                  <a:schemeClr val="tx1"/>
                </a:solidFill>
                <a:latin typeface="Arial" pitchFamily="34" charset="0"/>
                <a:ea typeface="MS PGothic" pitchFamily="34" charset="-128"/>
                <a:cs typeface="+mn-cs"/>
              </a:defRPr>
            </a:lvl1pPr>
            <a:lvl2pPr marL="457200" algn="l" rtl="0" fontAlgn="base">
              <a:spcBef>
                <a:spcPct val="0"/>
              </a:spcBef>
              <a:spcAft>
                <a:spcPct val="0"/>
              </a:spcAft>
              <a:defRPr b="1" kern="1200">
                <a:solidFill>
                  <a:schemeClr val="tx1"/>
                </a:solidFill>
                <a:latin typeface="Arial" pitchFamily="34" charset="0"/>
                <a:ea typeface="MS PGothic" pitchFamily="34" charset="-128"/>
                <a:cs typeface="+mn-cs"/>
              </a:defRPr>
            </a:lvl2pPr>
            <a:lvl3pPr marL="914400" algn="l" rtl="0" fontAlgn="base">
              <a:spcBef>
                <a:spcPct val="0"/>
              </a:spcBef>
              <a:spcAft>
                <a:spcPct val="0"/>
              </a:spcAft>
              <a:defRPr b="1" kern="1200">
                <a:solidFill>
                  <a:schemeClr val="tx1"/>
                </a:solidFill>
                <a:latin typeface="Arial" pitchFamily="34" charset="0"/>
                <a:ea typeface="MS PGothic" pitchFamily="34" charset="-128"/>
                <a:cs typeface="+mn-cs"/>
              </a:defRPr>
            </a:lvl3pPr>
            <a:lvl4pPr marL="1371600" algn="l" rtl="0" fontAlgn="base">
              <a:spcBef>
                <a:spcPct val="0"/>
              </a:spcBef>
              <a:spcAft>
                <a:spcPct val="0"/>
              </a:spcAft>
              <a:defRPr b="1" kern="1200">
                <a:solidFill>
                  <a:schemeClr val="tx1"/>
                </a:solidFill>
                <a:latin typeface="Arial" pitchFamily="34" charset="0"/>
                <a:ea typeface="MS PGothic" pitchFamily="34" charset="-128"/>
                <a:cs typeface="+mn-cs"/>
              </a:defRPr>
            </a:lvl4pPr>
            <a:lvl5pPr marL="1828800" algn="l" rtl="0" fontAlgn="base">
              <a:spcBef>
                <a:spcPct val="0"/>
              </a:spcBef>
              <a:spcAft>
                <a:spcPct val="0"/>
              </a:spcAft>
              <a:defRPr b="1" kern="1200">
                <a:solidFill>
                  <a:schemeClr val="tx1"/>
                </a:solidFill>
                <a:latin typeface="Arial" pitchFamily="34" charset="0"/>
                <a:ea typeface="MS PGothic" pitchFamily="34" charset="-128"/>
                <a:cs typeface="+mn-cs"/>
              </a:defRPr>
            </a:lvl5pPr>
            <a:lvl6pPr marL="2286000" algn="r" defTabSz="914400" rtl="1" eaLnBrk="1" latinLnBrk="0" hangingPunct="1">
              <a:defRPr b="1" kern="1200">
                <a:solidFill>
                  <a:schemeClr val="tx1"/>
                </a:solidFill>
                <a:latin typeface="Arial" pitchFamily="34" charset="0"/>
                <a:ea typeface="MS PGothic" pitchFamily="34" charset="-128"/>
                <a:cs typeface="+mn-cs"/>
              </a:defRPr>
            </a:lvl6pPr>
            <a:lvl7pPr marL="2743200" algn="r" defTabSz="914400" rtl="1" eaLnBrk="1" latinLnBrk="0" hangingPunct="1">
              <a:defRPr b="1" kern="1200">
                <a:solidFill>
                  <a:schemeClr val="tx1"/>
                </a:solidFill>
                <a:latin typeface="Arial" pitchFamily="34" charset="0"/>
                <a:ea typeface="MS PGothic" pitchFamily="34" charset="-128"/>
                <a:cs typeface="+mn-cs"/>
              </a:defRPr>
            </a:lvl7pPr>
            <a:lvl8pPr marL="3200400" algn="r" defTabSz="914400" rtl="1" eaLnBrk="1" latinLnBrk="0" hangingPunct="1">
              <a:defRPr b="1" kern="1200">
                <a:solidFill>
                  <a:schemeClr val="tx1"/>
                </a:solidFill>
                <a:latin typeface="Arial" pitchFamily="34" charset="0"/>
                <a:ea typeface="MS PGothic" pitchFamily="34" charset="-128"/>
                <a:cs typeface="+mn-cs"/>
              </a:defRPr>
            </a:lvl8pPr>
            <a:lvl9pPr marL="3657600" algn="r" defTabSz="914400" rtl="1" eaLnBrk="1" latinLnBrk="0" hangingPunct="1">
              <a:defRPr b="1" kern="1200">
                <a:solidFill>
                  <a:schemeClr val="tx1"/>
                </a:solidFill>
                <a:latin typeface="Arial" pitchFamily="34" charset="0"/>
                <a:ea typeface="MS PGothic" pitchFamily="34" charset="-128"/>
                <a:cs typeface="+mn-cs"/>
              </a:defRPr>
            </a:lvl9pPr>
          </a:lstStyle>
          <a:p>
            <a:pPr algn="just">
              <a:spcBef>
                <a:spcPct val="50000"/>
              </a:spcBef>
              <a:defRPr/>
            </a:pPr>
            <a:r>
              <a:rPr lang="en-US" altLang="et-EE" dirty="0" smtClean="0">
                <a:latin typeface="+mn-lt"/>
              </a:rPr>
              <a:t>Generating a digital image. (a) Continuous image. (b) A scaling line from A to B in the continuous image, used to illustrate the concepts of sampling and quantization. (c) sampling and quantization. (d) Digital scan line.</a:t>
            </a:r>
            <a:endParaRPr lang="tr-TR" altLang="et-EE" dirty="0" smtClean="0">
              <a:latin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p:nvPr/>
        </p:nvPicPr>
        <p:blipFill>
          <a:blip r:embed="rId2" cstate="print"/>
          <a:srcRect/>
          <a:stretch>
            <a:fillRect/>
          </a:stretch>
        </p:blipFill>
        <p:spPr bwMode="auto">
          <a:xfrm>
            <a:off x="323528" y="692696"/>
            <a:ext cx="4248472" cy="2664296"/>
          </a:xfrm>
          <a:prstGeom prst="rect">
            <a:avLst/>
          </a:prstGeom>
          <a:noFill/>
          <a:ln w="9525">
            <a:noFill/>
            <a:miter lim="800000"/>
            <a:headEnd/>
            <a:tailEnd/>
          </a:ln>
        </p:spPr>
      </p:pic>
      <p:sp>
        <p:nvSpPr>
          <p:cNvPr id="5" name="Text Box 7"/>
          <p:cNvSpPr txBox="1">
            <a:spLocks noChangeArrowheads="1"/>
          </p:cNvSpPr>
          <p:nvPr/>
        </p:nvSpPr>
        <p:spPr bwMode="auto">
          <a:xfrm>
            <a:off x="5364088" y="836712"/>
            <a:ext cx="3124200" cy="1477963"/>
          </a:xfrm>
          <a:prstGeom prst="rect">
            <a:avLst/>
          </a:prstGeom>
          <a:noFill/>
          <a:ln>
            <a:noFill/>
          </a:ln>
          <a:extLst>
            <a:ext uri="{909E8E84-426E-40DD-AFC4-6F175D3DCCD1}">
              <a14:hiddenFill xmlns:o="urn:schemas-microsoft-com:office:office" xmlns:v="urn:schemas-microsoft-com:vml" xmlns:w10="urn:schemas-microsoft-com:office:word" xmlns:w="http://schemas.openxmlformats.org/wordprocessingml/2006/main" xmlns="" xmlns:a14="http://schemas.microsoft.com/office/drawing/2010/main" xmlns:arto="http://schemas.microsoft.com/office/word/2006/arto" xmlns:wne="http://schemas.microsoft.com/office/word/2006/wordml" xmlns:wp="http://schemas.openxmlformats.org/drawingml/2006/wordprocessingDrawing" xmlns:m="http://schemas.openxmlformats.org/officeDocument/2006/math" xmlns:ve="http://schemas.openxmlformats.org/markup-compatibility/2006" xmlns:lc="http://schemas.openxmlformats.org/drawingml/2006/lockedCanvas">
                <a:solidFill>
                  <a:srgbClr val="FFFFFF"/>
                </a:solidFill>
              </a14:hiddenFill>
            </a:ext>
            <a:ext uri="{91240B29-F687-4F45-9708-019B960494DF}">
              <a14:hiddenLine xmlns:o="urn:schemas-microsoft-com:office:office" xmlns:v="urn:schemas-microsoft-com:vml" xmlns:w10="urn:schemas-microsoft-com:office:word" xmlns:w="http://schemas.openxmlformats.org/wordprocessingml/2006/main" xmlns="" xmlns:a14="http://schemas.microsoft.com/office/drawing/2010/main" xmlns:arto="http://schemas.microsoft.com/office/word/2006/arto" xmlns:wne="http://schemas.microsoft.com/office/word/2006/wordml" xmlns:wp="http://schemas.openxmlformats.org/drawingml/2006/wordprocessingDrawing" xmlns:m="http://schemas.openxmlformats.org/officeDocument/2006/math" xmlns:ve="http://schemas.openxmlformats.org/markup-compatibility/2006" xmlns:lc="http://schemas.openxmlformats.org/drawingml/2006/lockedCanvas"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b="1" kern="1200">
                <a:solidFill>
                  <a:schemeClr val="tx1"/>
                </a:solidFill>
                <a:latin typeface="Arial" pitchFamily="34" charset="0"/>
                <a:ea typeface="MS PGothic" pitchFamily="34" charset="-128"/>
                <a:cs typeface="+mn-cs"/>
              </a:defRPr>
            </a:lvl1pPr>
            <a:lvl2pPr marL="457200" algn="l" rtl="0" fontAlgn="base">
              <a:spcBef>
                <a:spcPct val="0"/>
              </a:spcBef>
              <a:spcAft>
                <a:spcPct val="0"/>
              </a:spcAft>
              <a:defRPr b="1" kern="1200">
                <a:solidFill>
                  <a:schemeClr val="tx1"/>
                </a:solidFill>
                <a:latin typeface="Arial" pitchFamily="34" charset="0"/>
                <a:ea typeface="MS PGothic" pitchFamily="34" charset="-128"/>
                <a:cs typeface="+mn-cs"/>
              </a:defRPr>
            </a:lvl2pPr>
            <a:lvl3pPr marL="914400" algn="l" rtl="0" fontAlgn="base">
              <a:spcBef>
                <a:spcPct val="0"/>
              </a:spcBef>
              <a:spcAft>
                <a:spcPct val="0"/>
              </a:spcAft>
              <a:defRPr b="1" kern="1200">
                <a:solidFill>
                  <a:schemeClr val="tx1"/>
                </a:solidFill>
                <a:latin typeface="Arial" pitchFamily="34" charset="0"/>
                <a:ea typeface="MS PGothic" pitchFamily="34" charset="-128"/>
                <a:cs typeface="+mn-cs"/>
              </a:defRPr>
            </a:lvl3pPr>
            <a:lvl4pPr marL="1371600" algn="l" rtl="0" fontAlgn="base">
              <a:spcBef>
                <a:spcPct val="0"/>
              </a:spcBef>
              <a:spcAft>
                <a:spcPct val="0"/>
              </a:spcAft>
              <a:defRPr b="1" kern="1200">
                <a:solidFill>
                  <a:schemeClr val="tx1"/>
                </a:solidFill>
                <a:latin typeface="Arial" pitchFamily="34" charset="0"/>
                <a:ea typeface="MS PGothic" pitchFamily="34" charset="-128"/>
                <a:cs typeface="+mn-cs"/>
              </a:defRPr>
            </a:lvl4pPr>
            <a:lvl5pPr marL="1828800" algn="l" rtl="0" fontAlgn="base">
              <a:spcBef>
                <a:spcPct val="0"/>
              </a:spcBef>
              <a:spcAft>
                <a:spcPct val="0"/>
              </a:spcAft>
              <a:defRPr b="1" kern="1200">
                <a:solidFill>
                  <a:schemeClr val="tx1"/>
                </a:solidFill>
                <a:latin typeface="Arial" pitchFamily="34" charset="0"/>
                <a:ea typeface="MS PGothic" pitchFamily="34" charset="-128"/>
                <a:cs typeface="+mn-cs"/>
              </a:defRPr>
            </a:lvl5pPr>
            <a:lvl6pPr marL="2286000" algn="r" defTabSz="914400" rtl="1" eaLnBrk="1" latinLnBrk="0" hangingPunct="1">
              <a:defRPr b="1" kern="1200">
                <a:solidFill>
                  <a:schemeClr val="tx1"/>
                </a:solidFill>
                <a:latin typeface="Arial" pitchFamily="34" charset="0"/>
                <a:ea typeface="MS PGothic" pitchFamily="34" charset="-128"/>
                <a:cs typeface="+mn-cs"/>
              </a:defRPr>
            </a:lvl6pPr>
            <a:lvl7pPr marL="2743200" algn="r" defTabSz="914400" rtl="1" eaLnBrk="1" latinLnBrk="0" hangingPunct="1">
              <a:defRPr b="1" kern="1200">
                <a:solidFill>
                  <a:schemeClr val="tx1"/>
                </a:solidFill>
                <a:latin typeface="Arial" pitchFamily="34" charset="0"/>
                <a:ea typeface="MS PGothic" pitchFamily="34" charset="-128"/>
                <a:cs typeface="+mn-cs"/>
              </a:defRPr>
            </a:lvl7pPr>
            <a:lvl8pPr marL="3200400" algn="r" defTabSz="914400" rtl="1" eaLnBrk="1" latinLnBrk="0" hangingPunct="1">
              <a:defRPr b="1" kern="1200">
                <a:solidFill>
                  <a:schemeClr val="tx1"/>
                </a:solidFill>
                <a:latin typeface="Arial" pitchFamily="34" charset="0"/>
                <a:ea typeface="MS PGothic" pitchFamily="34" charset="-128"/>
                <a:cs typeface="+mn-cs"/>
              </a:defRPr>
            </a:lvl8pPr>
            <a:lvl9pPr marL="3657600" algn="r" defTabSz="914400" rtl="1" eaLnBrk="1" latinLnBrk="0" hangingPunct="1">
              <a:defRPr b="1" kern="1200">
                <a:solidFill>
                  <a:schemeClr val="tx1"/>
                </a:solidFill>
                <a:latin typeface="Arial" pitchFamily="34" charset="0"/>
                <a:ea typeface="MS PGothic" pitchFamily="34" charset="-128"/>
                <a:cs typeface="+mn-cs"/>
              </a:defRPr>
            </a:lvl9pPr>
          </a:lstStyle>
          <a:p>
            <a:pPr algn="just">
              <a:spcBef>
                <a:spcPct val="50000"/>
              </a:spcBef>
              <a:defRPr/>
            </a:pPr>
            <a:r>
              <a:rPr lang="en-US" altLang="et-EE" dirty="0" smtClean="0">
                <a:latin typeface="+mn-lt"/>
              </a:rPr>
              <a:t>(a) Continuous image projected onto a sensor array. (b) Result of image sampling and quantization.</a:t>
            </a:r>
            <a:endParaRPr lang="tr-TR" altLang="et-EE" dirty="0" smtClean="0">
              <a:latin typeface="+mn-lt"/>
            </a:endParaRPr>
          </a:p>
        </p:txBody>
      </p:sp>
      <p:pic>
        <p:nvPicPr>
          <p:cNvPr id="6" name="صورة 5"/>
          <p:cNvPicPr/>
          <p:nvPr/>
        </p:nvPicPr>
        <p:blipFill>
          <a:blip r:embed="rId3" cstate="print"/>
          <a:srcRect/>
          <a:stretch>
            <a:fillRect/>
          </a:stretch>
        </p:blipFill>
        <p:spPr bwMode="auto">
          <a:xfrm>
            <a:off x="2267744" y="3789040"/>
            <a:ext cx="5256584" cy="188147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TotalTime>
  <Words>425</Words>
  <Application>Microsoft Office PowerPoint</Application>
  <PresentationFormat>عرض على الشاشة (3:4)‏</PresentationFormat>
  <Paragraphs>17</Paragraphs>
  <Slides>7</Slides>
  <Notes>0</Notes>
  <HiddenSlides>0</HiddenSlides>
  <MMClips>0</MMClips>
  <ScaleCrop>false</ScaleCrop>
  <HeadingPairs>
    <vt:vector size="4" baseType="variant">
      <vt:variant>
        <vt:lpstr>سمة</vt:lpstr>
      </vt:variant>
      <vt:variant>
        <vt:i4>1</vt:i4>
      </vt:variant>
      <vt:variant>
        <vt:lpstr>عناوين الشرائح</vt:lpstr>
      </vt:variant>
      <vt:variant>
        <vt:i4>7</vt:i4>
      </vt:variant>
    </vt:vector>
  </HeadingPairs>
  <TitlesOfParts>
    <vt:vector size="8" baseType="lpstr">
      <vt:lpstr>رحلة</vt:lpstr>
      <vt:lpstr>الشريحة 1</vt:lpstr>
      <vt:lpstr>الشريحة 2</vt:lpstr>
      <vt:lpstr>الشريحة 3</vt:lpstr>
      <vt:lpstr>الشريحة 4</vt:lpstr>
      <vt:lpstr>Quantization </vt:lpstr>
      <vt:lpstr>Example </vt:lpstr>
      <vt:lpstr>الشريحة 7</vt:lpstr>
    </vt:vector>
  </TitlesOfParts>
  <Company>By DR.Ahmed Saker 2O13</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After Format 2014</dc:creator>
  <cp:lastModifiedBy>After Format 2014</cp:lastModifiedBy>
  <cp:revision>1</cp:revision>
  <dcterms:created xsi:type="dcterms:W3CDTF">2019-03-03T20:31:56Z</dcterms:created>
  <dcterms:modified xsi:type="dcterms:W3CDTF">2019-03-03T20:45:28Z</dcterms:modified>
</cp:coreProperties>
</file>