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9" d="100"/>
          <a:sy n="59" d="100"/>
        </p:scale>
        <p:origin x="-160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8CA816D-93A4-4B72-817E-0468C3141CE3}" type="datetimeFigureOut">
              <a:rPr lang="ar-IQ" smtClean="0"/>
              <a:t>26/06/1440</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280C7DC2-E187-4A77-8993-C296BAE898C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8CA816D-93A4-4B72-817E-0468C3141CE3}"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8CA816D-93A4-4B72-817E-0468C3141CE3}"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8CA816D-93A4-4B72-817E-0468C3141CE3}" type="datetimeFigureOut">
              <a:rPr lang="ar-IQ" smtClean="0"/>
              <a:t>26/06/1440</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280C7DC2-E187-4A77-8993-C296BAE898C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8CA816D-93A4-4B72-817E-0468C3141CE3}" type="datetimeFigureOut">
              <a:rPr lang="ar-IQ" smtClean="0"/>
              <a:t>26/06/1440</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280C7DC2-E187-4A77-8993-C296BAE898C5}"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8CA816D-93A4-4B72-817E-0468C3141CE3}" type="datetimeFigureOut">
              <a:rPr lang="ar-IQ" smtClean="0"/>
              <a:t>26/06/1440</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8CA816D-93A4-4B72-817E-0468C3141CE3}" type="datetimeFigureOut">
              <a:rPr lang="ar-IQ" smtClean="0"/>
              <a:t>26/06/1440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280C7DC2-E187-4A77-8993-C296BAE898C5}"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8CA816D-93A4-4B72-817E-0468C3141CE3}" type="datetimeFigureOut">
              <a:rPr lang="ar-IQ" smtClean="0"/>
              <a:t>26/06/1440</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8CA816D-93A4-4B72-817E-0468C3141CE3}" type="datetimeFigureOut">
              <a:rPr lang="ar-IQ" smtClean="0"/>
              <a:t>26/06/1440</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8CA816D-93A4-4B72-817E-0468C3141CE3}" type="datetimeFigureOut">
              <a:rPr lang="ar-IQ" smtClean="0"/>
              <a:t>26/06/1440</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0C7DC2-E187-4A77-8993-C296BAE898C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18CA816D-93A4-4B72-817E-0468C3141CE3}"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280C7DC2-E187-4A77-8993-C296BAE898C5}"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CA816D-93A4-4B72-817E-0468C3141CE3}" type="datetimeFigureOut">
              <a:rPr lang="ar-IQ" smtClean="0"/>
              <a:t>26/06/1440</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80C7DC2-E187-4A77-8993-C296BAE898C5}"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04664"/>
            <a:ext cx="8458200" cy="6048672"/>
          </a:xfrm>
        </p:spPr>
        <p:txBody>
          <a:bodyPr>
            <a:normAutofit fontScale="92500" lnSpcReduction="20000"/>
          </a:bodyPr>
          <a:lstStyle/>
          <a:p>
            <a:pPr rtl="0"/>
            <a:r>
              <a:rPr lang="en-US" b="1" dirty="0" smtClean="0"/>
              <a:t>1.5.  Image File Format </a:t>
            </a:r>
            <a:endParaRPr lang="en-US" dirty="0" smtClean="0"/>
          </a:p>
          <a:p>
            <a:pPr rtl="0"/>
            <a:r>
              <a:rPr lang="en-US" b="1" dirty="0" smtClean="0"/>
              <a:t> </a:t>
            </a:r>
            <a:endParaRPr lang="en-US" dirty="0" smtClean="0"/>
          </a:p>
          <a:p>
            <a:pPr rtl="0"/>
            <a:r>
              <a:rPr lang="en-US" dirty="0" smtClean="0"/>
              <a:t>There are two general groups of ‘images’: vector graphics (or line art) and bitmaps(pixel-based or images’).Some of the most common file formats are: </a:t>
            </a:r>
          </a:p>
          <a:p>
            <a:pPr rtl="0"/>
            <a:r>
              <a:rPr lang="en-US" dirty="0" smtClean="0"/>
              <a:t>BMP- also known as bitmap image file or simply a bitmap, is a raster graphics image file format used to store bitmap digital images, independently of the display device (such as a graphics adapter), especially on Microsoft Windows and OS/2 operating systems. </a:t>
            </a:r>
          </a:p>
          <a:p>
            <a:pPr rtl="0"/>
            <a:r>
              <a:rPr lang="en-US" dirty="0" smtClean="0"/>
              <a:t>GIF — (Graphics Interchange Format) an 8bit (256colour), non-destructively compressed bitmap format. Mostly used for web. Has several sub-standards one of which is the animated GIF. </a:t>
            </a:r>
          </a:p>
          <a:p>
            <a:pPr rtl="0"/>
            <a:r>
              <a:rPr lang="en-US" dirty="0" smtClean="0"/>
              <a:t>JPEG—(Joint photo Graphic Experts Group): a very efficient (i.e. much information per byte)destructively compressed 24 bit (16million colors) bitmap format. Widely used, especially for web and internet(bandwidth-limited). </a:t>
            </a:r>
          </a:p>
          <a:p>
            <a:pPr rtl="0"/>
            <a:r>
              <a:rPr lang="en-US" dirty="0" smtClean="0"/>
              <a:t>TIFF —(Tagged Image File Format) the standard 24 bit publication bitmap format. Compresses non-destructively with, for instance.</a:t>
            </a:r>
          </a:p>
          <a:p>
            <a:r>
              <a:rPr lang="en-US" dirty="0" smtClean="0"/>
              <a:t> </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0"/>
            <a:ext cx="8686800" cy="6525344"/>
          </a:xfrm>
        </p:spPr>
        <p:txBody>
          <a:bodyPr>
            <a:noAutofit/>
          </a:bodyPr>
          <a:lstStyle/>
          <a:p>
            <a:pPr algn="l"/>
            <a:r>
              <a:rPr lang="en-US" sz="1800" b="1" u="sng" dirty="0" smtClean="0"/>
              <a:t>1.5. Important concept</a:t>
            </a:r>
            <a:endParaRPr lang="en-US" sz="1800" dirty="0" smtClean="0"/>
          </a:p>
          <a:p>
            <a:pPr lvl="0" algn="l"/>
            <a:r>
              <a:rPr lang="en-US" sz="1800" b="1" dirty="0" smtClean="0"/>
              <a:t>Image size</a:t>
            </a:r>
            <a:endParaRPr lang="en-US" sz="1800" dirty="0" smtClean="0"/>
          </a:p>
          <a:p>
            <a:pPr algn="l"/>
            <a:r>
              <a:rPr lang="en-US" sz="1800" dirty="0" smtClean="0"/>
              <a:t>Image size of a bitmapped image can be described by the horizontal (H) and vertical (V) pixel count. The total number of pixels in an image is found by multiplying the horizontal and vertical pixel counts:</a:t>
            </a:r>
          </a:p>
          <a:p>
            <a:pPr algn="l"/>
            <a:r>
              <a:rPr lang="en-US" sz="1800" dirty="0" smtClean="0"/>
              <a:t>Total pixel count=</a:t>
            </a:r>
            <a:r>
              <a:rPr lang="en-US" sz="1800" dirty="0" err="1" smtClean="0"/>
              <a:t>HxV</a:t>
            </a:r>
            <a:endParaRPr lang="en-US" sz="1800" dirty="0" smtClean="0"/>
          </a:p>
          <a:p>
            <a:pPr lvl="0" algn="l"/>
            <a:r>
              <a:rPr lang="en-US" sz="1800" b="1" dirty="0" smtClean="0"/>
              <a:t>Color </a:t>
            </a:r>
            <a:r>
              <a:rPr lang="en-US" sz="1800" b="1" dirty="0" smtClean="0"/>
              <a:t>Depth</a:t>
            </a:r>
            <a:endParaRPr lang="en-US" sz="1800" dirty="0" smtClean="0"/>
          </a:p>
          <a:p>
            <a:pPr algn="l"/>
            <a:r>
              <a:rPr lang="en-US" sz="1800" dirty="0" smtClean="0"/>
              <a:t>Each pixel of the image contains unique color information. The amount of color information is the color depth therefore, it is described in the unit of bits. Where </a:t>
            </a:r>
          </a:p>
          <a:p>
            <a:pPr algn="l"/>
            <a:r>
              <a:rPr lang="en-US" sz="1800" dirty="0" smtClean="0"/>
              <a:t>b= number of bits</a:t>
            </a:r>
          </a:p>
          <a:p>
            <a:pPr algn="l"/>
            <a:r>
              <a:rPr lang="en-US" sz="1800" dirty="0" smtClean="0"/>
              <a:t>2</a:t>
            </a:r>
            <a:r>
              <a:rPr lang="en-US" sz="1800" baseline="30000" dirty="0" smtClean="0"/>
              <a:t>b</a:t>
            </a:r>
            <a:r>
              <a:rPr lang="en-US" sz="1800" dirty="0" smtClean="0"/>
              <a:t>=number of possible display colors.</a:t>
            </a:r>
          </a:p>
          <a:p>
            <a:pPr algn="l"/>
            <a:r>
              <a:rPr lang="en-US" sz="1800" dirty="0" smtClean="0"/>
              <a:t>In a 1 bit image (b=1) each pixel has either a 0 or 1 to code color so only two colors (2</a:t>
            </a:r>
            <a:r>
              <a:rPr lang="en-US" sz="1800" baseline="30000" dirty="0" smtClean="0"/>
              <a:t>1</a:t>
            </a:r>
            <a:r>
              <a:rPr lang="en-US" sz="1800" dirty="0" smtClean="0"/>
              <a:t>=2) black or white.</a:t>
            </a:r>
          </a:p>
          <a:p>
            <a:pPr algn="l"/>
            <a:r>
              <a:rPr lang="en-US" sz="1800" dirty="0" smtClean="0"/>
              <a:t>An 8-bit image uses 8 places of binary code to code for the colors. That allows a palette of 2</a:t>
            </a:r>
            <a:r>
              <a:rPr lang="en-US" sz="1800" baseline="30000" dirty="0" smtClean="0"/>
              <a:t>8</a:t>
            </a:r>
            <a:r>
              <a:rPr lang="en-US" sz="1800" dirty="0" smtClean="0"/>
              <a:t>=256 colors or 256 shades of gray. </a:t>
            </a:r>
          </a:p>
          <a:p>
            <a:pPr algn="l"/>
            <a:r>
              <a:rPr lang="en-US" sz="1800" dirty="0" smtClean="0"/>
              <a:t>A 24-bit color image works with  palette of over 16.7 million colors (i.e.,2</a:t>
            </a:r>
            <a:r>
              <a:rPr lang="en-US" sz="1800" baseline="30000" dirty="0" smtClean="0"/>
              <a:t>24</a:t>
            </a:r>
            <a:r>
              <a:rPr lang="en-US" sz="1800" dirty="0" smtClean="0"/>
              <a:t>=16700000). </a:t>
            </a:r>
          </a:p>
          <a:p>
            <a:pPr lvl="0" algn="l"/>
            <a:r>
              <a:rPr lang="en-US" sz="1800" b="1" dirty="0" smtClean="0"/>
              <a:t>Raw file size </a:t>
            </a:r>
            <a:endParaRPr lang="en-US" sz="1800" dirty="0" smtClean="0"/>
          </a:p>
          <a:p>
            <a:pPr algn="l"/>
            <a:r>
              <a:rPr lang="en-US" sz="1800" dirty="0" smtClean="0"/>
              <a:t>The image size combined with color depth gives the raw file size, the raw file size can be thought of as a volume. We multiply the horizontal (H) pixel count by the vertical (V) count by the color depth (D) to get the raw file size:</a:t>
            </a:r>
          </a:p>
          <a:p>
            <a:pPr algn="l"/>
            <a:r>
              <a:rPr lang="en-US" sz="1800" dirty="0" smtClean="0"/>
              <a:t>Raw file size= </a:t>
            </a:r>
            <a:r>
              <a:rPr lang="en-US" sz="1800" dirty="0" err="1" smtClean="0"/>
              <a:t>HxVxD</a:t>
            </a:r>
            <a:endParaRPr lang="en-US" sz="1800" dirty="0" smtClean="0"/>
          </a:p>
          <a:p>
            <a:endParaRPr lang="ar-IQ"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86800" cy="4525963"/>
          </a:xfrm>
        </p:spPr>
        <p:txBody>
          <a:bodyPr>
            <a:normAutofit/>
          </a:bodyPr>
          <a:lstStyle/>
          <a:p>
            <a:pPr algn="l">
              <a:buNone/>
            </a:pPr>
            <a:r>
              <a:rPr lang="en-US" sz="2400" dirty="0" smtClean="0"/>
              <a:t>Because all three of these variables are multiplied, an increase in any of three adds to the file size. </a:t>
            </a:r>
          </a:p>
          <a:p>
            <a:pPr algn="l">
              <a:buNone/>
            </a:pPr>
            <a:r>
              <a:rPr lang="en-US" sz="2400" b="1" u="sng" dirty="0" smtClean="0"/>
              <a:t>Problem (HW)</a:t>
            </a:r>
            <a:endParaRPr lang="en-US" sz="2400" dirty="0" smtClean="0"/>
          </a:p>
          <a:p>
            <a:pPr algn="l">
              <a:buNone/>
            </a:pPr>
            <a:r>
              <a:rPr lang="en-US" sz="2400" dirty="0" smtClean="0"/>
              <a:t>What is the size of an 8-bit image which is 220 horizontal pixel , by 180 vertical pixel? (answer in </a:t>
            </a:r>
            <a:r>
              <a:rPr lang="en-US" sz="2400" dirty="0" err="1" smtClean="0"/>
              <a:t>kbyte</a:t>
            </a:r>
            <a:r>
              <a:rPr lang="en-US" sz="2400" dirty="0" smtClean="0"/>
              <a:t>)</a:t>
            </a:r>
          </a:p>
          <a:p>
            <a:pPr>
              <a:buNone/>
            </a:pPr>
            <a:endParaRPr lang="ar-IQ"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TotalTime>
  <Words>287</Words>
  <Application>Microsoft Office PowerPoint</Application>
  <PresentationFormat>عرض على الشاشة (3:4)‏</PresentationFormat>
  <Paragraphs>25</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رحلة</vt:lpstr>
      <vt:lpstr>الشريحة 1</vt:lpstr>
      <vt:lpstr>الشريحة 2</vt:lpstr>
      <vt:lpstr>الشريحة 3</vt:lpstr>
    </vt:vector>
  </TitlesOfParts>
  <Company>By DR.Ahmed Saker 2O13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After Format 2014</dc:creator>
  <cp:lastModifiedBy>After Format 2014</cp:lastModifiedBy>
  <cp:revision>1</cp:revision>
  <dcterms:created xsi:type="dcterms:W3CDTF">2019-03-03T20:23:35Z</dcterms:created>
  <dcterms:modified xsi:type="dcterms:W3CDTF">2019-03-03T20:29:41Z</dcterms:modified>
</cp:coreProperties>
</file>