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66" r:id="rId3"/>
    <p:sldId id="257" r:id="rId4"/>
    <p:sldId id="258" r:id="rId5"/>
    <p:sldId id="259" r:id="rId6"/>
    <p:sldId id="260" r:id="rId7"/>
    <p:sldId id="265" r:id="rId8"/>
  </p:sldIdLst>
  <p:sldSz cx="6858000" cy="9144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47" d="100"/>
          <a:sy n="47" d="100"/>
        </p:scale>
        <p:origin x="-612" y="-10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7" name="مثلث متساوي الساقين 6"/>
          <p:cNvSpPr/>
          <p:nvPr/>
        </p:nvSpPr>
        <p:spPr>
          <a:xfrm rot="16200000">
            <a:off x="5113655" y="7383194"/>
            <a:ext cx="2523932" cy="970671"/>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عنوان 7"/>
          <p:cNvSpPr>
            <a:spLocks noGrp="1"/>
          </p:cNvSpPr>
          <p:nvPr>
            <p:ph type="ctrTitle"/>
          </p:nvPr>
        </p:nvSpPr>
        <p:spPr>
          <a:xfrm>
            <a:off x="405408" y="1035052"/>
            <a:ext cx="6047184" cy="1960033"/>
          </a:xfrm>
        </p:spPr>
        <p:txBody>
          <a:bodyPr anchor="b">
            <a:normAutofit/>
          </a:bodyPr>
          <a:lstStyle>
            <a:lvl1pPr algn="r">
              <a:defRPr sz="440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405408" y="3000373"/>
            <a:ext cx="6047184" cy="23368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1028700" y="8016876"/>
            <a:ext cx="4343400" cy="486833"/>
          </a:xfrm>
        </p:spPr>
        <p:txBody>
          <a:bodyPr tIns="0" bIns="0" anchor="t"/>
          <a:lstStyle>
            <a:lvl1pPr algn="r">
              <a:defRPr sz="1000"/>
            </a:lvl1pPr>
          </a:lstStyle>
          <a:p>
            <a:fld id="{1B8ABB09-4A1D-463E-8065-109CC2B7EFAA}" type="datetimeFigureOut">
              <a:rPr lang="ar-SA" smtClean="0"/>
              <a:t>24/06/1440</a:t>
            </a:fld>
            <a:endParaRPr lang="ar-SA" dirty="0"/>
          </a:p>
        </p:txBody>
      </p:sp>
      <p:sp>
        <p:nvSpPr>
          <p:cNvPr id="17" name="عنصر نائب للتذييل 16"/>
          <p:cNvSpPr>
            <a:spLocks noGrp="1"/>
          </p:cNvSpPr>
          <p:nvPr>
            <p:ph type="ftr" sz="quarter" idx="11"/>
          </p:nvPr>
        </p:nvSpPr>
        <p:spPr>
          <a:xfrm>
            <a:off x="1028700" y="7534273"/>
            <a:ext cx="4343400" cy="486833"/>
          </a:xfrm>
        </p:spPr>
        <p:txBody>
          <a:bodyPr tIns="0" bIns="0" anchor="b"/>
          <a:lstStyle>
            <a:lvl1pPr algn="r">
              <a:defRPr sz="1100"/>
            </a:lvl1pPr>
          </a:lstStyle>
          <a:p>
            <a:endParaRPr lang="ar-SA" dirty="0"/>
          </a:p>
        </p:txBody>
      </p:sp>
      <p:sp>
        <p:nvSpPr>
          <p:cNvPr id="29" name="عنصر نائب لرقم الشريحة 28"/>
          <p:cNvSpPr>
            <a:spLocks noGrp="1"/>
          </p:cNvSpPr>
          <p:nvPr>
            <p:ph type="sldNum" sz="quarter" idx="12"/>
          </p:nvPr>
        </p:nvSpPr>
        <p:spPr>
          <a:xfrm>
            <a:off x="6294185" y="7669743"/>
            <a:ext cx="377190" cy="486833"/>
          </a:xfrm>
        </p:spPr>
        <p:txBody>
          <a:bodyPr anchor="ctr"/>
          <a:lstStyle>
            <a:lvl1pPr algn="ctr">
              <a:defRPr sz="1300">
                <a:solidFill>
                  <a:srgbClr val="FFFFFF"/>
                </a:solidFill>
              </a:defRPr>
            </a:lvl1pPr>
          </a:lstStyle>
          <a:p>
            <a:fld id="{0B34F065-1154-456A-91E3-76DE8E75E17B}" type="slidenum">
              <a:rPr lang="ar-SA" smtClean="0"/>
              <a:t>‹#›</a:t>
            </a:fld>
            <a:endParaRPr lang="ar-S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24/06/1440</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5086350" y="508000"/>
            <a:ext cx="1428750" cy="73152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342900" y="508000"/>
            <a:ext cx="4686300" cy="73152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24/06/1440</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342900" y="356659"/>
            <a:ext cx="6172200" cy="1865376"/>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a:xfrm>
            <a:off x="342900" y="2510411"/>
            <a:ext cx="6172200" cy="6096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3593592" y="8640064"/>
            <a:ext cx="1600200" cy="402336"/>
          </a:xfrm>
        </p:spPr>
        <p:txBody>
          <a:bodyPr/>
          <a:lstStyle/>
          <a:p>
            <a:fld id="{1B8ABB09-4A1D-463E-8065-109CC2B7EFAA}" type="datetimeFigureOut">
              <a:rPr lang="ar-SA" smtClean="0"/>
              <a:t>24/06/1440</a:t>
            </a:fld>
            <a:endParaRPr lang="ar-SA" dirty="0"/>
          </a:p>
        </p:txBody>
      </p:sp>
      <p:sp>
        <p:nvSpPr>
          <p:cNvPr id="5" name="عنصر نائب للتذييل 4"/>
          <p:cNvSpPr>
            <a:spLocks noGrp="1"/>
          </p:cNvSpPr>
          <p:nvPr>
            <p:ph type="ftr" sz="quarter" idx="11"/>
          </p:nvPr>
        </p:nvSpPr>
        <p:spPr>
          <a:xfrm>
            <a:off x="342900" y="8641293"/>
            <a:ext cx="3195042" cy="401108"/>
          </a:xfrm>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1"/>
      </p:bgRef>
    </p:bg>
    <p:spTree>
      <p:nvGrpSpPr>
        <p:cNvPr id="1" name=""/>
        <p:cNvGrpSpPr/>
        <p:nvPr/>
      </p:nvGrpSpPr>
      <p:grpSpPr>
        <a:xfrm>
          <a:off x="0" y="0"/>
          <a:ext cx="0" cy="0"/>
          <a:chOff x="0" y="0"/>
          <a:chExt cx="0" cy="0"/>
        </a:xfrm>
      </p:grpSpPr>
      <p:sp>
        <p:nvSpPr>
          <p:cNvPr id="9" name="مثلث قائم الزاوية 8"/>
          <p:cNvSpPr/>
          <p:nvPr/>
        </p:nvSpPr>
        <p:spPr>
          <a:xfrm flipV="1">
            <a:off x="5276" y="9380"/>
            <a:ext cx="6847449" cy="9115865"/>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dirty="0">
              <a:solidFill>
                <a:schemeClr val="lt1"/>
              </a:solidFill>
              <a:latin typeface="+mn-lt"/>
              <a:ea typeface="+mn-ea"/>
              <a:cs typeface="+mn-cs"/>
            </a:endParaRPr>
          </a:p>
        </p:txBody>
      </p:sp>
      <p:sp>
        <p:nvSpPr>
          <p:cNvPr id="8" name="مثلث متساوي الساقين 7"/>
          <p:cNvSpPr/>
          <p:nvPr/>
        </p:nvSpPr>
        <p:spPr>
          <a:xfrm rot="5400000" flipV="1">
            <a:off x="5113655" y="790137"/>
            <a:ext cx="2523932" cy="970671"/>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عنصر نائب للتاريخ 3"/>
          <p:cNvSpPr>
            <a:spLocks noGrp="1"/>
          </p:cNvSpPr>
          <p:nvPr>
            <p:ph type="dt" sz="half" idx="10"/>
          </p:nvPr>
        </p:nvSpPr>
        <p:spPr>
          <a:xfrm>
            <a:off x="5216724" y="8636000"/>
            <a:ext cx="1600200" cy="406400"/>
          </a:xfrm>
        </p:spPr>
        <p:txBody>
          <a:bodyPr/>
          <a:lstStyle/>
          <a:p>
            <a:fld id="{1B8ABB09-4A1D-463E-8065-109CC2B7EFAA}" type="datetimeFigureOut">
              <a:rPr lang="ar-SA" smtClean="0"/>
              <a:t>24/06/1440</a:t>
            </a:fld>
            <a:endParaRPr lang="ar-SA" dirty="0"/>
          </a:p>
        </p:txBody>
      </p:sp>
      <p:sp>
        <p:nvSpPr>
          <p:cNvPr id="5" name="عنصر نائب للتذييل 4"/>
          <p:cNvSpPr>
            <a:spLocks noGrp="1"/>
          </p:cNvSpPr>
          <p:nvPr>
            <p:ph type="ftr" sz="quarter" idx="11"/>
          </p:nvPr>
        </p:nvSpPr>
        <p:spPr>
          <a:xfrm>
            <a:off x="1964532" y="8641293"/>
            <a:ext cx="3195042" cy="401108"/>
          </a:xfrm>
        </p:spPr>
        <p:txBody>
          <a:bodyPr/>
          <a:lstStyle/>
          <a:p>
            <a:endParaRPr lang="ar-SA" dirty="0"/>
          </a:p>
        </p:txBody>
      </p:sp>
      <p:sp>
        <p:nvSpPr>
          <p:cNvPr id="6" name="عنصر نائب لرقم الشريحة 5"/>
          <p:cNvSpPr>
            <a:spLocks noGrp="1"/>
          </p:cNvSpPr>
          <p:nvPr>
            <p:ph type="sldNum" sz="quarter" idx="12"/>
          </p:nvPr>
        </p:nvSpPr>
        <p:spPr>
          <a:xfrm>
            <a:off x="6338292" y="1079499"/>
            <a:ext cx="377190" cy="401108"/>
          </a:xfrm>
        </p:spPr>
        <p:txBody>
          <a:bodyPr/>
          <a:lstStyle/>
          <a:p>
            <a:fld id="{0B34F065-1154-456A-91E3-76DE8E75E17B}" type="slidenum">
              <a:rPr lang="ar-SA" smtClean="0"/>
              <a:t>‹#›</a:t>
            </a:fld>
            <a:endParaRPr lang="ar-SA" dirty="0"/>
          </a:p>
        </p:txBody>
      </p:sp>
      <p:cxnSp>
        <p:nvCxnSpPr>
          <p:cNvPr id="11" name="رابط مستقيم 10"/>
          <p:cNvCxnSpPr/>
          <p:nvPr/>
        </p:nvCxnSpPr>
        <p:spPr>
          <a:xfrm rot="10800000">
            <a:off x="4851596" y="12508"/>
            <a:ext cx="2004646" cy="2533613"/>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رابط مستقيم 9"/>
          <p:cNvCxnSpPr/>
          <p:nvPr/>
        </p:nvCxnSpPr>
        <p:spPr>
          <a:xfrm flipV="1">
            <a:off x="0" y="9379"/>
            <a:ext cx="6852725" cy="9125244"/>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عنوان 1"/>
          <p:cNvSpPr>
            <a:spLocks noGrp="1"/>
          </p:cNvSpPr>
          <p:nvPr>
            <p:ph type="title"/>
          </p:nvPr>
        </p:nvSpPr>
        <p:spPr>
          <a:xfrm>
            <a:off x="285750" y="361953"/>
            <a:ext cx="5429250" cy="1816100"/>
          </a:xfrm>
        </p:spPr>
        <p:txBody>
          <a:bodyPr anchor="ctr"/>
          <a:lstStyle>
            <a:lvl1pPr marL="0" algn="l">
              <a:buNone/>
              <a:defRPr sz="3600" b="1"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85750" y="2178048"/>
            <a:ext cx="2914650" cy="3048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marL="0"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342900" y="2296584"/>
            <a:ext cx="3028950" cy="6034617"/>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3486150" y="2296584"/>
            <a:ext cx="3028950" cy="6034617"/>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3593592" y="8641292"/>
            <a:ext cx="1600200" cy="402336"/>
          </a:xfrm>
        </p:spPr>
        <p:txBody>
          <a:bodyPr/>
          <a:lstStyle/>
          <a:p>
            <a:fld id="{1B8ABB09-4A1D-463E-8065-109CC2B7EFAA}" type="datetimeFigureOut">
              <a:rPr lang="ar-SA" smtClean="0"/>
              <a:t>24/06/1440</a:t>
            </a:fld>
            <a:endParaRPr lang="ar-SA" dirty="0"/>
          </a:p>
        </p:txBody>
      </p:sp>
      <p:sp>
        <p:nvSpPr>
          <p:cNvPr id="6" name="عنصر نائب للتذييل 5"/>
          <p:cNvSpPr>
            <a:spLocks noGrp="1"/>
          </p:cNvSpPr>
          <p:nvPr>
            <p:ph type="ftr" sz="quarter" idx="11"/>
          </p:nvPr>
        </p:nvSpPr>
        <p:spPr>
          <a:xfrm>
            <a:off x="342900" y="8641292"/>
            <a:ext cx="3195042" cy="402336"/>
          </a:xfrm>
        </p:spPr>
        <p:txBody>
          <a:bodyPr/>
          <a:lstStyle/>
          <a:p>
            <a:endParaRPr lang="ar-SA" dirty="0"/>
          </a:p>
        </p:txBody>
      </p:sp>
      <p:sp>
        <p:nvSpPr>
          <p:cNvPr id="7" name="عنصر نائب لرقم الشريحة 6"/>
          <p:cNvSpPr>
            <a:spLocks noGrp="1"/>
          </p:cNvSpPr>
          <p:nvPr>
            <p:ph type="sldNum" sz="quarter" idx="12"/>
          </p:nvPr>
        </p:nvSpPr>
        <p:spPr>
          <a:xfrm>
            <a:off x="5692140" y="8641292"/>
            <a:ext cx="377190" cy="402336"/>
          </a:xfrm>
        </p:spPr>
        <p:txBody>
          <a:bodyPr/>
          <a:lstStyle/>
          <a:p>
            <a:fld id="{0B34F065-1154-456A-91E3-76DE8E75E17B}" type="slidenum">
              <a:rPr lang="ar-SA" smtClean="0"/>
              <a:t>‹#›</a:t>
            </a:fld>
            <a:endParaRPr lang="ar-S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186149" y="387643"/>
            <a:ext cx="800100" cy="8205216"/>
          </a:xfrm>
        </p:spPr>
        <p:txBody>
          <a:bodyPr vert="vert270" anchor="b"/>
          <a:lstStyle>
            <a:lvl1pPr marL="0" algn="ctr">
              <a:defRPr sz="3300" b="1">
                <a:ln w="6350">
                  <a:solidFill>
                    <a:schemeClr val="tx1"/>
                  </a:solidFill>
                </a:ln>
                <a:solidFill>
                  <a:schemeClr val="tx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023755" y="387643"/>
            <a:ext cx="435768" cy="402336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1023755" y="4569499"/>
            <a:ext cx="435768" cy="402336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1516672" y="387643"/>
            <a:ext cx="5143500" cy="402336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1516672" y="4569499"/>
            <a:ext cx="5143500" cy="4023360"/>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a:xfrm>
            <a:off x="3593592" y="8641292"/>
            <a:ext cx="1597914" cy="402336"/>
          </a:xfrm>
        </p:spPr>
        <p:txBody>
          <a:bodyPr/>
          <a:lstStyle/>
          <a:p>
            <a:fld id="{1B8ABB09-4A1D-463E-8065-109CC2B7EFAA}" type="datetimeFigureOut">
              <a:rPr lang="ar-SA" smtClean="0"/>
              <a:t>24/06/1440</a:t>
            </a:fld>
            <a:endParaRPr lang="ar-SA" dirty="0"/>
          </a:p>
        </p:txBody>
      </p:sp>
      <p:sp>
        <p:nvSpPr>
          <p:cNvPr id="8" name="عنصر نائب للتذييل 7"/>
          <p:cNvSpPr>
            <a:spLocks noGrp="1"/>
          </p:cNvSpPr>
          <p:nvPr>
            <p:ph type="ftr" sz="quarter" idx="11"/>
          </p:nvPr>
        </p:nvSpPr>
        <p:spPr>
          <a:xfrm>
            <a:off x="342900" y="8641292"/>
            <a:ext cx="3195828" cy="402336"/>
          </a:xfrm>
        </p:spPr>
        <p:txBody>
          <a:bodyPr/>
          <a:lstStyle/>
          <a:p>
            <a:endParaRPr lang="ar-SA" dirty="0"/>
          </a:p>
        </p:txBody>
      </p:sp>
      <p:sp>
        <p:nvSpPr>
          <p:cNvPr id="9" name="عنصر نائب لرقم الشريحة 8"/>
          <p:cNvSpPr>
            <a:spLocks noGrp="1"/>
          </p:cNvSpPr>
          <p:nvPr>
            <p:ph type="sldNum" sz="quarter" idx="12"/>
          </p:nvPr>
        </p:nvSpPr>
        <p:spPr>
          <a:xfrm>
            <a:off x="5692140" y="8644128"/>
            <a:ext cx="377190" cy="402336"/>
          </a:xfrm>
        </p:spPr>
        <p:txBody>
          <a:bodyPr/>
          <a:lstStyle>
            <a:lvl1pPr algn="ctr">
              <a:defRPr/>
            </a:lvl1pPr>
          </a:lstStyle>
          <a:p>
            <a:fld id="{0B34F065-1154-456A-91E3-76DE8E75E17B}" type="slidenum">
              <a:rPr lang="ar-SA" smtClean="0"/>
              <a:t>‹#›</a:t>
            </a:fld>
            <a:endParaRPr lang="ar-SA" dirty="0"/>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b="0"/>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24/06/1440</a:t>
            </a:fld>
            <a:endParaRPr lang="ar-SA" dirty="0"/>
          </a:p>
        </p:txBody>
      </p:sp>
      <p:sp>
        <p:nvSpPr>
          <p:cNvPr id="4" name="عنصر نائب للتذييل 3"/>
          <p:cNvSpPr>
            <a:spLocks noGrp="1"/>
          </p:cNvSpPr>
          <p:nvPr>
            <p:ph type="ftr" sz="quarter" idx="11"/>
          </p:nvPr>
        </p:nvSpPr>
        <p:spPr/>
        <p:txBody>
          <a:bodyPr/>
          <a:lstStyle/>
          <a:p>
            <a:endParaRPr lang="ar-SA" dirty="0"/>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a:xfrm>
            <a:off x="3593592" y="8641292"/>
            <a:ext cx="1600200" cy="402336"/>
          </a:xfrm>
        </p:spPr>
        <p:txBody>
          <a:bodyPr/>
          <a:lstStyle/>
          <a:p>
            <a:fld id="{1B8ABB09-4A1D-463E-8065-109CC2B7EFAA}" type="datetimeFigureOut">
              <a:rPr lang="ar-SA" smtClean="0"/>
              <a:t>24/06/1440</a:t>
            </a:fld>
            <a:endParaRPr lang="ar-SA" dirty="0"/>
          </a:p>
        </p:txBody>
      </p:sp>
      <p:sp>
        <p:nvSpPr>
          <p:cNvPr id="3" name="عنصر نائب للتذييل 2"/>
          <p:cNvSpPr>
            <a:spLocks noGrp="1"/>
          </p:cNvSpPr>
          <p:nvPr>
            <p:ph type="ftr" sz="quarter" idx="11"/>
          </p:nvPr>
        </p:nvSpPr>
        <p:spPr>
          <a:xfrm>
            <a:off x="342900" y="8642521"/>
            <a:ext cx="3195042" cy="401108"/>
          </a:xfrm>
        </p:spPr>
        <p:txBody>
          <a:bodyPr/>
          <a:lstStyle/>
          <a:p>
            <a:endParaRPr lang="ar-SA" dirty="0"/>
          </a:p>
        </p:txBody>
      </p:sp>
      <p:sp>
        <p:nvSpPr>
          <p:cNvPr id="4" name="عنصر نائب لرقم الشريحة 3"/>
          <p:cNvSpPr>
            <a:spLocks noGrp="1"/>
          </p:cNvSpPr>
          <p:nvPr>
            <p:ph type="sldNum" sz="quarter" idx="12"/>
          </p:nvPr>
        </p:nvSpPr>
        <p:spPr>
          <a:xfrm>
            <a:off x="5692140" y="8641292"/>
            <a:ext cx="377190" cy="402336"/>
          </a:xfrm>
        </p:spPr>
        <p:txBody>
          <a:bodyPr/>
          <a:lstStyle/>
          <a:p>
            <a:fld id="{0B34F065-1154-456A-91E3-76DE8E75E17B}" type="slidenum">
              <a:rPr lang="ar-SA" smtClean="0"/>
              <a:t>‹#›</a:t>
            </a:fld>
            <a:endParaRPr lang="ar-S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164592" y="490219"/>
            <a:ext cx="685800" cy="7924800"/>
          </a:xfrm>
        </p:spPr>
        <p:txBody>
          <a:bodyPr vert="vert270" anchor="b"/>
          <a:lstStyle>
            <a:lvl1pPr marL="0" marR="18288" algn="r">
              <a:spcBef>
                <a:spcPts val="0"/>
              </a:spcBef>
              <a:buNone/>
              <a:defRPr sz="2900" b="0" cap="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851892" y="490219"/>
            <a:ext cx="1828800" cy="79248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2738438" y="426720"/>
            <a:ext cx="3957066" cy="798576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4709232" y="8741664"/>
            <a:ext cx="1600200" cy="402336"/>
          </a:xfrm>
        </p:spPr>
        <p:txBody>
          <a:bodyPr/>
          <a:lstStyle>
            <a:lvl1pPr>
              <a:defRPr sz="900"/>
            </a:lvl1pPr>
          </a:lstStyle>
          <a:p>
            <a:fld id="{1B8ABB09-4A1D-463E-8065-109CC2B7EFAA}" type="datetimeFigureOut">
              <a:rPr lang="ar-SA" smtClean="0"/>
              <a:t>24/06/1440</a:t>
            </a:fld>
            <a:endParaRPr lang="ar-SA" dirty="0"/>
          </a:p>
        </p:txBody>
      </p:sp>
      <p:sp>
        <p:nvSpPr>
          <p:cNvPr id="6" name="عنصر نائب للتذييل 5"/>
          <p:cNvSpPr>
            <a:spLocks noGrp="1"/>
          </p:cNvSpPr>
          <p:nvPr>
            <p:ph type="ftr" sz="quarter" idx="11"/>
          </p:nvPr>
        </p:nvSpPr>
        <p:spPr>
          <a:xfrm>
            <a:off x="851892" y="8741664"/>
            <a:ext cx="3857340" cy="402336"/>
          </a:xfrm>
        </p:spPr>
        <p:txBody>
          <a:bodyPr/>
          <a:lstStyle>
            <a:lvl1pPr>
              <a:defRPr sz="900"/>
            </a:lvl1pPr>
          </a:lstStyle>
          <a:p>
            <a:endParaRPr lang="ar-SA" dirty="0"/>
          </a:p>
        </p:txBody>
      </p:sp>
      <p:sp>
        <p:nvSpPr>
          <p:cNvPr id="7" name="عنصر نائب لرقم الشريحة 6"/>
          <p:cNvSpPr>
            <a:spLocks noGrp="1"/>
          </p:cNvSpPr>
          <p:nvPr>
            <p:ph type="sldNum" sz="quarter" idx="12"/>
          </p:nvPr>
        </p:nvSpPr>
        <p:spPr>
          <a:xfrm>
            <a:off x="6307932" y="8741664"/>
            <a:ext cx="377190" cy="402336"/>
          </a:xfrm>
        </p:spPr>
        <p:txBody>
          <a:bodyPr/>
          <a:lstStyle>
            <a:lvl1pPr>
              <a:defRPr sz="900"/>
            </a:lvl1pPr>
          </a:lstStyle>
          <a:p>
            <a:fld id="{0B34F065-1154-456A-91E3-76DE8E75E17B}" type="slidenum">
              <a:rPr lang="ar-SA" smtClean="0"/>
              <a:t>‹#›</a:t>
            </a:fld>
            <a:endParaRPr lang="ar-SA"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164592" y="201195"/>
            <a:ext cx="685800" cy="8534400"/>
          </a:xfrm>
        </p:spPr>
        <p:txBody>
          <a:bodyPr vert="vert270" anchor="b"/>
          <a:lstStyle>
            <a:lvl1pPr marL="0" algn="l">
              <a:buNone/>
              <a:defRPr sz="3000" b="0" cap="all" baseline="0"/>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853678" y="498621"/>
            <a:ext cx="5500116" cy="7315200"/>
          </a:xfrm>
          <a:solidFill>
            <a:schemeClr val="bg2">
              <a:shade val="50000"/>
            </a:schemeClr>
          </a:solidFill>
        </p:spPr>
        <p:txBody>
          <a:bodyPr/>
          <a:lstStyle>
            <a:lvl1pPr marL="0" indent="0">
              <a:buNone/>
              <a:defRPr sz="3200"/>
            </a:lvl1pPr>
          </a:lstStyle>
          <a:p>
            <a:r>
              <a:rPr kumimoji="0" lang="ar-SA" dirty="0" smtClean="0"/>
              <a:t>انقر فوق الأيقونة لإضافة صورة</a:t>
            </a:r>
            <a:endParaRPr kumimoji="0" lang="en-US" dirty="0"/>
          </a:p>
        </p:txBody>
      </p:sp>
      <p:sp>
        <p:nvSpPr>
          <p:cNvPr id="4" name="عنصر نائب للنص 3"/>
          <p:cNvSpPr>
            <a:spLocks noGrp="1"/>
          </p:cNvSpPr>
          <p:nvPr>
            <p:ph type="body" sz="half" idx="2"/>
          </p:nvPr>
        </p:nvSpPr>
        <p:spPr>
          <a:xfrm>
            <a:off x="857250" y="7823200"/>
            <a:ext cx="5500116" cy="9144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4581144" y="8741664"/>
            <a:ext cx="1577340" cy="402336"/>
          </a:xfrm>
        </p:spPr>
        <p:txBody>
          <a:bodyPr/>
          <a:lstStyle>
            <a:lvl1pPr>
              <a:defRPr sz="900"/>
            </a:lvl1pPr>
          </a:lstStyle>
          <a:p>
            <a:fld id="{1B8ABB09-4A1D-463E-8065-109CC2B7EFAA}" type="datetimeFigureOut">
              <a:rPr lang="ar-SA" smtClean="0"/>
              <a:t>24/06/1440</a:t>
            </a:fld>
            <a:endParaRPr lang="ar-SA" dirty="0"/>
          </a:p>
        </p:txBody>
      </p:sp>
      <p:sp>
        <p:nvSpPr>
          <p:cNvPr id="6" name="عنصر نائب للتذييل 5"/>
          <p:cNvSpPr>
            <a:spLocks noGrp="1"/>
          </p:cNvSpPr>
          <p:nvPr>
            <p:ph type="ftr" sz="quarter" idx="11"/>
          </p:nvPr>
        </p:nvSpPr>
        <p:spPr>
          <a:xfrm>
            <a:off x="877824" y="8742892"/>
            <a:ext cx="3711054" cy="402336"/>
          </a:xfrm>
        </p:spPr>
        <p:txBody>
          <a:bodyPr/>
          <a:lstStyle>
            <a:lvl1pPr>
              <a:defRPr sz="900"/>
            </a:lvl1pPr>
          </a:lstStyle>
          <a:p>
            <a:endParaRPr lang="ar-SA" dirty="0"/>
          </a:p>
        </p:txBody>
      </p:sp>
      <p:sp>
        <p:nvSpPr>
          <p:cNvPr id="7" name="عنصر نائب لرقم الشريحة 6"/>
          <p:cNvSpPr>
            <a:spLocks noGrp="1"/>
          </p:cNvSpPr>
          <p:nvPr>
            <p:ph type="sldNum" sz="quarter" idx="12"/>
          </p:nvPr>
        </p:nvSpPr>
        <p:spPr>
          <a:xfrm>
            <a:off x="6162894" y="8741664"/>
            <a:ext cx="274320" cy="402336"/>
          </a:xfrm>
        </p:spPr>
        <p:txBody>
          <a:bodyPr/>
          <a:lstStyle>
            <a:lvl1pPr algn="ctr">
              <a:defRPr sz="900"/>
            </a:lvl1pPr>
          </a:lstStyle>
          <a:p>
            <a:fld id="{0B34F065-1154-456A-91E3-76DE8E75E17B}" type="slidenum">
              <a:rPr lang="ar-SA" smtClean="0"/>
              <a:t>‹#›</a:t>
            </a:fld>
            <a:endParaRPr lang="ar-SA"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مثلث قائم الزاوية 10"/>
          <p:cNvSpPr/>
          <p:nvPr/>
        </p:nvSpPr>
        <p:spPr>
          <a:xfrm>
            <a:off x="5276" y="18758"/>
            <a:ext cx="6847449" cy="9115865"/>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cxnSp>
        <p:nvCxnSpPr>
          <p:cNvPr id="8" name="رابط مستقيم 7"/>
          <p:cNvCxnSpPr/>
          <p:nvPr/>
        </p:nvCxnSpPr>
        <p:spPr>
          <a:xfrm>
            <a:off x="0" y="9379"/>
            <a:ext cx="6852725" cy="9125244"/>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رابط مستقيم 8"/>
          <p:cNvCxnSpPr/>
          <p:nvPr/>
        </p:nvCxnSpPr>
        <p:spPr>
          <a:xfrm rot="10800000" flipV="1">
            <a:off x="4851596" y="6597880"/>
            <a:ext cx="2004646" cy="2533613"/>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عنصر نائب للعنوان 21"/>
          <p:cNvSpPr>
            <a:spLocks noGrp="1"/>
          </p:cNvSpPr>
          <p:nvPr>
            <p:ph type="title"/>
          </p:nvPr>
        </p:nvSpPr>
        <p:spPr>
          <a:xfrm>
            <a:off x="342900" y="356659"/>
            <a:ext cx="6172200" cy="1865376"/>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342900" y="2510411"/>
            <a:ext cx="6172200" cy="6096000"/>
          </a:xfrm>
          <a:prstGeom prst="rect">
            <a:avLst/>
          </a:prstGeom>
        </p:spPr>
        <p:txBody>
          <a:bodyPr vert="horz" anchor="t">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3593592" y="8641292"/>
            <a:ext cx="1600200" cy="402336"/>
          </a:xfrm>
          <a:prstGeom prst="rect">
            <a:avLst/>
          </a:prstGeom>
        </p:spPr>
        <p:txBody>
          <a:bodyPr vert="horz" anchor="b"/>
          <a:lstStyle>
            <a:lvl1pPr algn="l" eaLnBrk="1" latinLnBrk="0" hangingPunct="1">
              <a:defRPr kumimoji="0" sz="1000" b="0">
                <a:solidFill>
                  <a:schemeClr val="tx1"/>
                </a:solidFill>
              </a:defRPr>
            </a:lvl1pPr>
          </a:lstStyle>
          <a:p>
            <a:fld id="{1B8ABB09-4A1D-463E-8065-109CC2B7EFAA}" type="datetimeFigureOut">
              <a:rPr lang="ar-SA" smtClean="0"/>
              <a:t>24/06/1440</a:t>
            </a:fld>
            <a:endParaRPr lang="ar-SA" dirty="0"/>
          </a:p>
        </p:txBody>
      </p:sp>
      <p:sp>
        <p:nvSpPr>
          <p:cNvPr id="3" name="عنصر نائب للتذييل 2"/>
          <p:cNvSpPr>
            <a:spLocks noGrp="1"/>
          </p:cNvSpPr>
          <p:nvPr>
            <p:ph type="ftr" sz="quarter" idx="3"/>
          </p:nvPr>
        </p:nvSpPr>
        <p:spPr>
          <a:xfrm>
            <a:off x="342900" y="8642521"/>
            <a:ext cx="3195042" cy="401108"/>
          </a:xfrm>
          <a:prstGeom prst="rect">
            <a:avLst/>
          </a:prstGeom>
        </p:spPr>
        <p:txBody>
          <a:bodyPr vert="horz" anchor="b"/>
          <a:lstStyle>
            <a:lvl1pPr algn="r" eaLnBrk="1" latinLnBrk="0" hangingPunct="1">
              <a:defRPr kumimoji="0" sz="1000">
                <a:solidFill>
                  <a:schemeClr val="tx1"/>
                </a:solidFill>
              </a:defRPr>
            </a:lvl1pPr>
          </a:lstStyle>
          <a:p>
            <a:endParaRPr lang="ar-SA" dirty="0"/>
          </a:p>
        </p:txBody>
      </p:sp>
      <p:sp>
        <p:nvSpPr>
          <p:cNvPr id="23" name="عنصر نائب لرقم الشريحة 22"/>
          <p:cNvSpPr>
            <a:spLocks noGrp="1"/>
          </p:cNvSpPr>
          <p:nvPr>
            <p:ph type="sldNum" sz="quarter" idx="4"/>
          </p:nvPr>
        </p:nvSpPr>
        <p:spPr>
          <a:xfrm>
            <a:off x="5692140" y="8641292"/>
            <a:ext cx="377190" cy="402336"/>
          </a:xfrm>
          <a:prstGeom prst="rect">
            <a:avLst/>
          </a:prstGeom>
        </p:spPr>
        <p:txBody>
          <a:bodyPr vert="horz" anchor="b"/>
          <a:lstStyle>
            <a:lvl1pPr algn="ctr" eaLnBrk="1" latinLnBrk="0" hangingPunct="1">
              <a:defRPr kumimoji="0" sz="1200">
                <a:solidFill>
                  <a:schemeClr val="tx1"/>
                </a:solidFill>
              </a:defRPr>
            </a:lvl1pPr>
          </a:lstStyle>
          <a:p>
            <a:fld id="{0B34F065-1154-456A-91E3-76DE8E75E17B}" type="slidenum">
              <a:rPr lang="ar-SA" smtClean="0"/>
              <a:t>‹#›</a:t>
            </a:fld>
            <a:endParaRPr lang="ar-SA" dirty="0"/>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ربع نص 4"/>
          <p:cNvSpPr txBox="1"/>
          <p:nvPr/>
        </p:nvSpPr>
        <p:spPr>
          <a:xfrm>
            <a:off x="188640" y="111561"/>
            <a:ext cx="6408712" cy="9756517"/>
          </a:xfrm>
          <a:prstGeom prst="rect">
            <a:avLst/>
          </a:prstGeom>
          <a:noFill/>
        </p:spPr>
        <p:txBody>
          <a:bodyPr wrap="square" rtlCol="1">
            <a:spAutoFit/>
          </a:bodyPr>
          <a:lstStyle/>
          <a:p>
            <a:r>
              <a:rPr lang="ar-IQ" sz="1600" b="1" dirty="0">
                <a:solidFill>
                  <a:srgbClr val="FFC000"/>
                </a:solidFill>
                <a:latin typeface="Times New Roman"/>
                <a:ea typeface="Times New Roman"/>
                <a:cs typeface="Arial"/>
              </a:rPr>
              <a:t>الجامعة المستنصرية</a:t>
            </a:r>
            <a:endParaRPr lang="en-US" sz="1600" dirty="0">
              <a:solidFill>
                <a:srgbClr val="FFC000"/>
              </a:solidFill>
              <a:latin typeface="Times New Roman"/>
              <a:ea typeface="Times New Roman"/>
            </a:endParaRPr>
          </a:p>
          <a:p>
            <a:r>
              <a:rPr lang="ar-IQ" sz="1600" b="1" dirty="0">
                <a:solidFill>
                  <a:srgbClr val="FFC000"/>
                </a:solidFill>
                <a:latin typeface="Times New Roman"/>
                <a:ea typeface="Times New Roman"/>
                <a:cs typeface="Arial"/>
              </a:rPr>
              <a:t>كلية التربية الاساسية</a:t>
            </a:r>
            <a:endParaRPr lang="en-US" sz="1600" dirty="0">
              <a:solidFill>
                <a:srgbClr val="FFC000"/>
              </a:solidFill>
              <a:latin typeface="Times New Roman"/>
              <a:ea typeface="Times New Roman"/>
            </a:endParaRPr>
          </a:p>
          <a:p>
            <a:r>
              <a:rPr lang="ar-IQ" sz="1600" b="1" dirty="0">
                <a:solidFill>
                  <a:srgbClr val="FFC000"/>
                </a:solidFill>
                <a:latin typeface="Times New Roman"/>
                <a:ea typeface="Times New Roman"/>
                <a:cs typeface="Arial"/>
              </a:rPr>
              <a:t>قسم التربية البدنية وعلوم الرياضة  </a:t>
            </a:r>
            <a:endParaRPr lang="en-US" sz="1600" dirty="0">
              <a:solidFill>
                <a:srgbClr val="FFC000"/>
              </a:solidFill>
              <a:latin typeface="Times New Roman"/>
              <a:ea typeface="Times New Roman"/>
            </a:endParaRPr>
          </a:p>
          <a:p>
            <a:r>
              <a:rPr lang="ar-IQ" sz="2400" dirty="0">
                <a:latin typeface="Times New Roman"/>
                <a:ea typeface="Times New Roman"/>
                <a:cs typeface="Arial"/>
              </a:rPr>
              <a:t> </a:t>
            </a:r>
            <a:endParaRPr lang="en-US" sz="2400" dirty="0">
              <a:latin typeface="Times New Roman"/>
              <a:ea typeface="Times New Roman"/>
            </a:endParaRPr>
          </a:p>
          <a:p>
            <a:r>
              <a:rPr lang="ar-IQ" sz="2400" dirty="0">
                <a:latin typeface="Times New Roman"/>
                <a:ea typeface="Times New Roman"/>
                <a:cs typeface="Arial"/>
              </a:rPr>
              <a:t> </a:t>
            </a:r>
            <a:endParaRPr lang="en-US" sz="2400" dirty="0">
              <a:latin typeface="Times New Roman"/>
              <a:ea typeface="Times New Roman"/>
            </a:endParaRPr>
          </a:p>
          <a:p>
            <a:r>
              <a:rPr lang="ar-IQ" sz="2400" dirty="0">
                <a:latin typeface="Times New Roman"/>
                <a:ea typeface="Times New Roman"/>
                <a:cs typeface="Arial"/>
              </a:rPr>
              <a:t> </a:t>
            </a:r>
            <a:endParaRPr lang="en-US" sz="2400" dirty="0">
              <a:latin typeface="Times New Roman"/>
              <a:ea typeface="Times New Roman"/>
            </a:endParaRPr>
          </a:p>
          <a:p>
            <a:r>
              <a:rPr lang="ar-IQ" sz="2400" dirty="0">
                <a:latin typeface="Times New Roman"/>
                <a:ea typeface="Times New Roman"/>
                <a:cs typeface="Arial"/>
              </a:rPr>
              <a:t> </a:t>
            </a:r>
            <a:endParaRPr lang="en-US" sz="2400" dirty="0">
              <a:latin typeface="Times New Roman"/>
              <a:ea typeface="Times New Roman"/>
            </a:endParaRPr>
          </a:p>
          <a:p>
            <a:r>
              <a:rPr lang="ar-IQ" sz="2400" dirty="0">
                <a:latin typeface="Times New Roman"/>
                <a:ea typeface="Times New Roman"/>
                <a:cs typeface="Arial"/>
              </a:rPr>
              <a:t> </a:t>
            </a:r>
            <a:r>
              <a:rPr lang="ar-IQ" sz="2400" dirty="0" smtClean="0">
                <a:latin typeface="Times New Roman"/>
                <a:ea typeface="Times New Roman"/>
                <a:cs typeface="Arial"/>
              </a:rPr>
              <a:t>             </a:t>
            </a:r>
            <a:r>
              <a:rPr lang="ar-IQ" sz="2400" dirty="0" smtClean="0">
                <a:latin typeface="Times New Roman"/>
                <a:ea typeface="Times New Roman"/>
                <a:cs typeface="Arial"/>
              </a:rPr>
              <a:t>     </a:t>
            </a:r>
            <a:r>
              <a:rPr lang="ar-IQ" sz="5400" b="1" dirty="0" smtClean="0">
                <a:latin typeface="Times New Roman"/>
                <a:ea typeface="Times New Roman"/>
                <a:cs typeface="Arial"/>
              </a:rPr>
              <a:t>العاب المضرب</a:t>
            </a:r>
            <a:r>
              <a:rPr lang="ar-IQ" sz="9600" b="1" dirty="0">
                <a:latin typeface="Times New Roman"/>
                <a:ea typeface="Times New Roman"/>
                <a:cs typeface="Arial"/>
              </a:rPr>
              <a:t> </a:t>
            </a:r>
            <a:endParaRPr lang="en-US" sz="2400" dirty="0">
              <a:latin typeface="Times New Roman"/>
              <a:ea typeface="Times New Roman"/>
            </a:endParaRPr>
          </a:p>
          <a:p>
            <a:r>
              <a:rPr lang="ar-IQ" sz="4000" b="1" dirty="0" smtClean="0">
                <a:ea typeface="Times New Roman"/>
                <a:cs typeface="Arial"/>
              </a:rPr>
              <a:t>           </a:t>
            </a:r>
            <a:r>
              <a:rPr lang="ar-IQ" sz="4000" b="1" dirty="0" smtClean="0">
                <a:ea typeface="Times New Roman"/>
                <a:cs typeface="Arial"/>
              </a:rPr>
              <a:t>     </a:t>
            </a:r>
            <a:r>
              <a:rPr lang="ar-IQ" sz="2400" b="1" dirty="0" smtClean="0">
                <a:ea typeface="Times New Roman"/>
                <a:cs typeface="Arial"/>
              </a:rPr>
              <a:t>الريشة الطائرة</a:t>
            </a:r>
            <a:r>
              <a:rPr lang="ar-IQ" sz="4800" b="1" dirty="0" smtClean="0">
                <a:ea typeface="Times New Roman"/>
                <a:cs typeface="Arial"/>
              </a:rPr>
              <a:t> </a:t>
            </a:r>
          </a:p>
          <a:p>
            <a:r>
              <a:rPr lang="ar-IQ" sz="4800" b="1" dirty="0" smtClean="0">
                <a:ea typeface="Times New Roman"/>
                <a:cs typeface="Arial"/>
              </a:rPr>
              <a:t>  </a:t>
            </a:r>
            <a:endParaRPr lang="ar-IQ" sz="4000" b="1" dirty="0" smtClean="0">
              <a:ea typeface="Times New Roman"/>
              <a:cs typeface="Arial"/>
            </a:endParaRPr>
          </a:p>
          <a:p>
            <a:r>
              <a:rPr lang="ar-IQ" sz="4000" b="1" dirty="0">
                <a:ea typeface="Times New Roman"/>
                <a:cs typeface="Arial"/>
              </a:rPr>
              <a:t> </a:t>
            </a:r>
            <a:r>
              <a:rPr lang="ar-IQ" sz="4000" b="1" dirty="0" smtClean="0">
                <a:ea typeface="Times New Roman"/>
                <a:cs typeface="Arial"/>
              </a:rPr>
              <a:t>           </a:t>
            </a:r>
            <a:r>
              <a:rPr lang="ar-IQ" sz="4000" b="1" dirty="0" smtClean="0">
                <a:ea typeface="Times New Roman"/>
                <a:cs typeface="Arial"/>
              </a:rPr>
              <a:t>  </a:t>
            </a:r>
            <a:r>
              <a:rPr lang="ar-IQ" sz="3200" b="1" dirty="0" smtClean="0">
                <a:solidFill>
                  <a:srgbClr val="FFFF00"/>
                </a:solidFill>
                <a:ea typeface="Times New Roman"/>
                <a:cs typeface="Arial"/>
              </a:rPr>
              <a:t>المرحلة الثانية</a:t>
            </a:r>
          </a:p>
          <a:p>
            <a:endParaRPr lang="ar-IQ" sz="3200" b="1" dirty="0">
              <a:effectLst/>
              <a:latin typeface="Times New Roman"/>
              <a:ea typeface="Times New Roman"/>
              <a:cs typeface="Arial"/>
            </a:endParaRPr>
          </a:p>
          <a:p>
            <a:pPr algn="ctr"/>
            <a:endParaRPr lang="ar-IQ" sz="3200" b="1" dirty="0">
              <a:latin typeface="Times New Roman"/>
              <a:ea typeface="Times New Roman"/>
              <a:cs typeface="Arial"/>
            </a:endParaRPr>
          </a:p>
          <a:p>
            <a:pPr algn="ctr"/>
            <a:r>
              <a:rPr lang="ar-IQ" sz="3600" b="1" dirty="0" smtClean="0">
                <a:latin typeface="Times New Roman"/>
                <a:ea typeface="Times New Roman"/>
                <a:cs typeface="Arial"/>
              </a:rPr>
              <a:t>د. حسين علي حسين الكوفي</a:t>
            </a:r>
            <a:endParaRPr lang="ar-IQ" sz="3600" b="1" dirty="0">
              <a:effectLst/>
              <a:latin typeface="Times New Roman"/>
              <a:ea typeface="Times New Roman"/>
              <a:cs typeface="Arial"/>
            </a:endParaRPr>
          </a:p>
          <a:p>
            <a:endParaRPr lang="ar-IQ" sz="3200" b="1" dirty="0" smtClean="0">
              <a:latin typeface="Times New Roman"/>
              <a:ea typeface="Times New Roman"/>
              <a:cs typeface="Arial"/>
            </a:endParaRPr>
          </a:p>
          <a:p>
            <a:endParaRPr lang="ar-IQ" sz="3200" b="1" dirty="0">
              <a:effectLst/>
              <a:latin typeface="Times New Roman"/>
              <a:ea typeface="Times New Roman"/>
              <a:cs typeface="Arial"/>
            </a:endParaRPr>
          </a:p>
          <a:p>
            <a:endParaRPr lang="ar-IQ" sz="3200" b="1" dirty="0" smtClean="0">
              <a:latin typeface="Times New Roman"/>
              <a:ea typeface="Times New Roman"/>
              <a:cs typeface="Arial"/>
            </a:endParaRPr>
          </a:p>
          <a:p>
            <a:endParaRPr lang="ar-IQ" sz="3200" b="1" dirty="0">
              <a:effectLst/>
              <a:latin typeface="Times New Roman"/>
              <a:ea typeface="Times New Roman"/>
              <a:cs typeface="Arial"/>
            </a:endParaRPr>
          </a:p>
          <a:p>
            <a:endParaRPr lang="en-US" sz="2400" dirty="0">
              <a:effectLst/>
              <a:latin typeface="Times New Roman"/>
              <a:ea typeface="Times New Roman"/>
            </a:endParaRPr>
          </a:p>
        </p:txBody>
      </p:sp>
    </p:spTree>
    <p:extLst>
      <p:ext uri="{BB962C8B-B14F-4D97-AF65-F5344CB8AC3E}">
        <p14:creationId xmlns:p14="http://schemas.microsoft.com/office/powerpoint/2010/main" val="4045999073"/>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ربع نص 4"/>
          <p:cNvSpPr txBox="1"/>
          <p:nvPr/>
        </p:nvSpPr>
        <p:spPr>
          <a:xfrm>
            <a:off x="0" y="245119"/>
            <a:ext cx="6741368" cy="7637475"/>
          </a:xfrm>
          <a:prstGeom prst="rect">
            <a:avLst/>
          </a:prstGeom>
          <a:noFill/>
        </p:spPr>
        <p:txBody>
          <a:bodyPr wrap="square" rtlCol="1">
            <a:spAutoFit/>
          </a:bodyPr>
          <a:lstStyle/>
          <a:p>
            <a:pPr>
              <a:lnSpc>
                <a:spcPct val="115000"/>
              </a:lnSpc>
              <a:spcAft>
                <a:spcPts val="1000"/>
              </a:spcAft>
            </a:pPr>
            <a:r>
              <a:rPr lang="ar-SA" sz="3600" b="1" u="sng" dirty="0">
                <a:latin typeface="Simplified Arabic"/>
                <a:ea typeface="Calibri"/>
                <a:cs typeface="Simplified Arabic"/>
              </a:rPr>
              <a:t>المبادئ الاساسية للعبة ريشة الطائر </a:t>
            </a:r>
            <a:endParaRPr lang="en-US" dirty="0">
              <a:latin typeface="Calibri"/>
              <a:ea typeface="Calibri"/>
              <a:cs typeface="Arial"/>
            </a:endParaRPr>
          </a:p>
          <a:p>
            <a:pPr>
              <a:lnSpc>
                <a:spcPct val="115000"/>
              </a:lnSpc>
              <a:spcAft>
                <a:spcPts val="1000"/>
              </a:spcAft>
            </a:pPr>
            <a:r>
              <a:rPr lang="en-US" sz="500" b="1" u="sng" dirty="0">
                <a:latin typeface="Simplified Arabic"/>
                <a:ea typeface="Calibri"/>
                <a:cs typeface="Arial"/>
              </a:rPr>
              <a:t/>
            </a:r>
            <a:br>
              <a:rPr lang="en-US" sz="500" b="1" u="sng" dirty="0">
                <a:latin typeface="Simplified Arabic"/>
                <a:ea typeface="Calibri"/>
                <a:cs typeface="Arial"/>
              </a:rPr>
            </a:br>
            <a:r>
              <a:rPr lang="en-US" sz="500" dirty="0">
                <a:latin typeface="Simplified Arabic"/>
                <a:ea typeface="Calibri"/>
                <a:cs typeface="Arial"/>
              </a:rPr>
              <a:t/>
            </a:r>
            <a:br>
              <a:rPr lang="en-US" sz="500" dirty="0">
                <a:latin typeface="Simplified Arabic"/>
                <a:ea typeface="Calibri"/>
                <a:cs typeface="Arial"/>
              </a:rPr>
            </a:br>
            <a:r>
              <a:rPr lang="ar-SA" sz="2800" b="1" dirty="0">
                <a:latin typeface="Simplified Arabic"/>
                <a:ea typeface="Calibri"/>
                <a:cs typeface="Simplified Arabic"/>
              </a:rPr>
              <a:t>أولا: قبضة المضرب في الريشة الطائرة</a:t>
            </a:r>
            <a:r>
              <a:rPr lang="en-US" sz="2800" b="1" dirty="0">
                <a:latin typeface="Simplified Arabic"/>
                <a:ea typeface="Calibri"/>
                <a:cs typeface="Arial"/>
              </a:rPr>
              <a:t> (Grip):</a:t>
            </a:r>
            <a:r>
              <a:rPr lang="en-US" sz="2400" dirty="0">
                <a:latin typeface="Simplified Arabic"/>
                <a:ea typeface="Calibri"/>
                <a:cs typeface="Arial"/>
              </a:rPr>
              <a:t> </a:t>
            </a:r>
            <a:endParaRPr lang="en-US" dirty="0">
              <a:latin typeface="Calibri"/>
              <a:ea typeface="Calibri"/>
              <a:cs typeface="Arial"/>
            </a:endParaRPr>
          </a:p>
          <a:p>
            <a:pPr algn="just">
              <a:lnSpc>
                <a:spcPct val="115000"/>
              </a:lnSpc>
              <a:spcAft>
                <a:spcPts val="1000"/>
              </a:spcAft>
            </a:pPr>
            <a:r>
              <a:rPr lang="ar-SA" sz="2400" dirty="0">
                <a:latin typeface="Simplified Arabic"/>
                <a:ea typeface="Calibri"/>
                <a:cs typeface="Simplified Arabic"/>
              </a:rPr>
              <a:t>تعد قبضة المضرب من المبادئ المهمة في لعبة الريشة الطائرة ، لان من خلالها يتم ضرب الريشة والتحكم بها ، فإذا كانت القبضة صحيحة ومناسبة للاعب فإنها تساعده على أداء المهارات بصورة صحيحة لان اغلب مهارات الريشة الطائرة تحتاج وبدرجة كبيرة إلى حركة الرسغ وحركات التوجيه بالمضرب وهناك نوعان من القبضات في لعبة الريشة الطائرة هما</a:t>
            </a:r>
            <a:r>
              <a:rPr lang="en-US" sz="2400" dirty="0">
                <a:latin typeface="Simplified Arabic"/>
                <a:ea typeface="Calibri"/>
                <a:cs typeface="Arial"/>
              </a:rPr>
              <a:t> :</a:t>
            </a:r>
            <a:endParaRPr lang="en-US" dirty="0">
              <a:latin typeface="Calibri"/>
              <a:ea typeface="Calibri"/>
              <a:cs typeface="Arial"/>
            </a:endParaRPr>
          </a:p>
          <a:p>
            <a:pPr algn="just">
              <a:lnSpc>
                <a:spcPct val="115000"/>
              </a:lnSpc>
              <a:spcAft>
                <a:spcPts val="1000"/>
              </a:spcAft>
            </a:pPr>
            <a:r>
              <a:rPr lang="ar-SA" sz="2400" b="1" dirty="0">
                <a:latin typeface="Simplified Arabic"/>
                <a:ea typeface="Calibri"/>
                <a:cs typeface="Simplified Arabic"/>
              </a:rPr>
              <a:t> </a:t>
            </a:r>
            <a:r>
              <a:rPr lang="ar-SA" sz="2800" dirty="0">
                <a:latin typeface="Simplified Arabic"/>
                <a:ea typeface="Calibri"/>
                <a:cs typeface="Simplified Arabic"/>
              </a:rPr>
              <a:t>أ- القبضة الأمامية </a:t>
            </a:r>
            <a:r>
              <a:rPr lang="en-US" sz="2800" dirty="0">
                <a:latin typeface="Simplified Arabic"/>
                <a:ea typeface="Calibri"/>
                <a:cs typeface="Arial"/>
              </a:rPr>
              <a:t>(Forehand Grip) :</a:t>
            </a:r>
            <a:endParaRPr lang="en-US" sz="2000" dirty="0">
              <a:latin typeface="Calibri"/>
              <a:ea typeface="Calibri"/>
              <a:cs typeface="Arial"/>
            </a:endParaRPr>
          </a:p>
          <a:p>
            <a:pPr algn="just">
              <a:lnSpc>
                <a:spcPct val="115000"/>
              </a:lnSpc>
              <a:spcAft>
                <a:spcPts val="1000"/>
              </a:spcAft>
            </a:pPr>
            <a:r>
              <a:rPr lang="ar-SA" sz="2400" dirty="0">
                <a:latin typeface="Simplified Arabic"/>
                <a:ea typeface="Calibri"/>
                <a:cs typeface="Simplified Arabic"/>
              </a:rPr>
              <a:t>     لأداء الضربات التي تأتي من على يمين اللاعب والقادمة من الامام وفي مستوى الرأس وفي هذه القبضة يجب مراعاة عدم القبض على المضرب بطريقة متوتر </a:t>
            </a:r>
            <a:r>
              <a:rPr lang="en-US" sz="2400" dirty="0">
                <a:latin typeface="Simplified Arabic"/>
                <a:ea typeface="Calibri"/>
                <a:cs typeface="Arial"/>
              </a:rPr>
              <a:t> .</a:t>
            </a:r>
            <a:endParaRPr lang="en-US" dirty="0">
              <a:latin typeface="Calibri"/>
              <a:ea typeface="Calibri"/>
              <a:cs typeface="Arial"/>
            </a:endParaRPr>
          </a:p>
          <a:p>
            <a:pPr>
              <a:lnSpc>
                <a:spcPct val="115000"/>
              </a:lnSpc>
              <a:spcAft>
                <a:spcPts val="1000"/>
              </a:spcAft>
            </a:pPr>
            <a:r>
              <a:rPr lang="en-US" sz="2400" dirty="0">
                <a:latin typeface="Simplified Arabic"/>
                <a:ea typeface="Calibri"/>
                <a:cs typeface="Arial"/>
              </a:rPr>
              <a:t>- </a:t>
            </a:r>
            <a:r>
              <a:rPr lang="ar-SA" sz="2400" b="1" dirty="0">
                <a:latin typeface="Simplified Arabic"/>
                <a:ea typeface="Calibri"/>
                <a:cs typeface="Simplified Arabic"/>
              </a:rPr>
              <a:t>يتم استخدام هذه القبضة لضرب الكرات التي هي على الجانب</a:t>
            </a:r>
            <a:r>
              <a:rPr lang="en-US" sz="2400" dirty="0">
                <a:latin typeface="Simplified Arabic"/>
                <a:ea typeface="Calibri"/>
                <a:cs typeface="Arial"/>
              </a:rPr>
              <a:t/>
            </a:r>
            <a:br>
              <a:rPr lang="en-US" sz="2400" dirty="0">
                <a:latin typeface="Simplified Arabic"/>
                <a:ea typeface="Calibri"/>
                <a:cs typeface="Arial"/>
              </a:rPr>
            </a:br>
            <a:r>
              <a:rPr lang="ar-IQ" sz="2400" b="1" dirty="0">
                <a:latin typeface="Simplified Arabic"/>
                <a:ea typeface="Calibri"/>
                <a:cs typeface="Simplified Arabic"/>
              </a:rPr>
              <a:t>- </a:t>
            </a:r>
            <a:r>
              <a:rPr lang="ar-SA" sz="2400" b="1" dirty="0">
                <a:latin typeface="Simplified Arabic"/>
                <a:ea typeface="Calibri"/>
                <a:cs typeface="Simplified Arabic"/>
              </a:rPr>
              <a:t>يجب أن يكون وجهك مضرب عمودي على الأرض</a:t>
            </a:r>
            <a:endParaRPr lang="en-US" dirty="0">
              <a:latin typeface="Calibri"/>
              <a:ea typeface="Calibri"/>
              <a:cs typeface="Arial"/>
            </a:endParaRPr>
          </a:p>
          <a:p>
            <a:r>
              <a:rPr lang="en-US" sz="2400" b="1" dirty="0">
                <a:latin typeface="Simplified Arabic"/>
                <a:ea typeface="Calibri"/>
              </a:rPr>
              <a:t> - </a:t>
            </a:r>
            <a:r>
              <a:rPr lang="ar-SA" sz="2400" b="1" dirty="0">
                <a:latin typeface="Simplified Arabic"/>
                <a:ea typeface="Calibri"/>
                <a:cs typeface="Simplified Arabic"/>
              </a:rPr>
              <a:t>ضع يدك على المقبض كما لو كنت في المصافحة </a:t>
            </a:r>
            <a:r>
              <a:rPr lang="ar-SA" sz="2400" b="1" dirty="0" smtClean="0">
                <a:latin typeface="Simplified Arabic"/>
                <a:ea typeface="Calibri"/>
                <a:cs typeface="Simplified Arabic"/>
              </a:rPr>
              <a:t>معها</a:t>
            </a:r>
            <a:r>
              <a:rPr lang="ar-IQ" dirty="0" smtClean="0">
                <a:ea typeface="Times New Roman"/>
                <a:cs typeface="Arial"/>
              </a:rPr>
              <a:t> . </a:t>
            </a:r>
            <a:endParaRPr lang="en-US" dirty="0">
              <a:effectLst/>
              <a:latin typeface="Times New Roman"/>
              <a:ea typeface="Times New Roman"/>
            </a:endParaRPr>
          </a:p>
        </p:txBody>
      </p:sp>
    </p:spTree>
    <p:extLst>
      <p:ext uri="{BB962C8B-B14F-4D97-AF65-F5344CB8AC3E}">
        <p14:creationId xmlns:p14="http://schemas.microsoft.com/office/powerpoint/2010/main" val="2681593534"/>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descr="قبضة الامامية"/>
          <p:cNvPicPr/>
          <p:nvPr/>
        </p:nvPicPr>
        <p:blipFill>
          <a:blip r:embed="rId2">
            <a:extLst>
              <a:ext uri="{28A0092B-C50C-407E-A947-70E740481C1C}">
                <a14:useLocalDpi xmlns:a14="http://schemas.microsoft.com/office/drawing/2010/main" val="0"/>
              </a:ext>
            </a:extLst>
          </a:blip>
          <a:srcRect/>
          <a:stretch>
            <a:fillRect/>
          </a:stretch>
        </p:blipFill>
        <p:spPr bwMode="auto">
          <a:xfrm>
            <a:off x="188640" y="323528"/>
            <a:ext cx="6480720" cy="8496944"/>
          </a:xfrm>
          <a:prstGeom prst="rect">
            <a:avLst/>
          </a:prstGeom>
          <a:noFill/>
          <a:ln>
            <a:noFill/>
          </a:ln>
        </p:spPr>
      </p:pic>
    </p:spTree>
    <p:extLst>
      <p:ext uri="{BB962C8B-B14F-4D97-AF65-F5344CB8AC3E}">
        <p14:creationId xmlns:p14="http://schemas.microsoft.com/office/powerpoint/2010/main" val="246318208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descr="http://www.badminton-information.com/images/grip_1.jpg"/>
          <p:cNvPicPr/>
          <p:nvPr/>
        </p:nvPicPr>
        <p:blipFill>
          <a:blip r:embed="rId2">
            <a:extLst>
              <a:ext uri="{28A0092B-C50C-407E-A947-70E740481C1C}">
                <a14:useLocalDpi xmlns:a14="http://schemas.microsoft.com/office/drawing/2010/main" val="0"/>
              </a:ext>
            </a:extLst>
          </a:blip>
          <a:srcRect/>
          <a:stretch>
            <a:fillRect/>
          </a:stretch>
        </p:blipFill>
        <p:spPr bwMode="auto">
          <a:xfrm>
            <a:off x="124460" y="3115007"/>
            <a:ext cx="6552728" cy="5993497"/>
          </a:xfrm>
          <a:prstGeom prst="rect">
            <a:avLst/>
          </a:prstGeom>
          <a:noFill/>
          <a:ln>
            <a:noFill/>
          </a:ln>
        </p:spPr>
      </p:pic>
      <p:sp>
        <p:nvSpPr>
          <p:cNvPr id="4" name="مستطيل 3"/>
          <p:cNvSpPr/>
          <p:nvPr/>
        </p:nvSpPr>
        <p:spPr>
          <a:xfrm>
            <a:off x="404664" y="251520"/>
            <a:ext cx="6272524" cy="2219325"/>
          </a:xfrm>
          <a:prstGeom prst="rect">
            <a:avLst/>
          </a:prstGeom>
        </p:spPr>
        <p:txBody>
          <a:bodyPr wrap="square">
            <a:spAutoFit/>
          </a:bodyPr>
          <a:lstStyle/>
          <a:p>
            <a:pPr>
              <a:lnSpc>
                <a:spcPct val="115000"/>
              </a:lnSpc>
              <a:spcAft>
                <a:spcPts val="1000"/>
              </a:spcAft>
            </a:pPr>
            <a:r>
              <a:rPr lang="ar-SA" sz="2400" b="1" dirty="0">
                <a:latin typeface="Simplified Arabic"/>
                <a:ea typeface="Calibri"/>
                <a:cs typeface="Simplified Arabic"/>
              </a:rPr>
              <a:t>ب- القبضة الخلفية</a:t>
            </a:r>
            <a:r>
              <a:rPr lang="en-US" sz="2400" b="1" dirty="0">
                <a:latin typeface="Simplified Arabic"/>
                <a:ea typeface="Calibri"/>
                <a:cs typeface="Arial"/>
              </a:rPr>
              <a:t> : ( backhand grip)</a:t>
            </a:r>
            <a:r>
              <a:rPr lang="ar-SA" sz="2400" dirty="0">
                <a:latin typeface="Simplified Arabic"/>
                <a:ea typeface="Calibri"/>
                <a:cs typeface="Simplified Arabic"/>
              </a:rPr>
              <a:t>تستخدم بشكل اساسي لأداء الضربات من خلف الجسم او التي تأتي نحو جسم اللاعب من جهة اليسار وهنا تدوير المضرب عكس عقارب الساعة</a:t>
            </a:r>
            <a:r>
              <a:rPr lang="en-US" sz="2400" dirty="0" smtClean="0">
                <a:latin typeface="Simplified Arabic"/>
                <a:ea typeface="Calibri"/>
                <a:cs typeface="Arial"/>
              </a:rPr>
              <a:t>.</a:t>
            </a:r>
          </a:p>
          <a:p>
            <a:pPr>
              <a:lnSpc>
                <a:spcPct val="115000"/>
              </a:lnSpc>
              <a:spcAft>
                <a:spcPts val="1000"/>
              </a:spcAft>
            </a:pPr>
            <a:r>
              <a:rPr lang="ar-SA" b="1" dirty="0">
                <a:latin typeface="Simplified Arabic"/>
                <a:ea typeface="Calibri"/>
                <a:cs typeface="Simplified Arabic"/>
              </a:rPr>
              <a:t>يتم استخدام هذه القبضة لضرب الكرات التي هي على الجانب خلف جسمك</a:t>
            </a:r>
            <a:endParaRPr lang="en-US" dirty="0">
              <a:effectLst/>
              <a:latin typeface="Calibri"/>
              <a:ea typeface="Calibri"/>
              <a:cs typeface="Arial"/>
            </a:endParaRPr>
          </a:p>
        </p:txBody>
      </p:sp>
    </p:spTree>
    <p:extLst>
      <p:ext uri="{BB962C8B-B14F-4D97-AF65-F5344CB8AC3E}">
        <p14:creationId xmlns:p14="http://schemas.microsoft.com/office/powerpoint/2010/main" val="1633245629"/>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16632" y="-36512"/>
            <a:ext cx="6597352" cy="8637236"/>
          </a:xfrm>
          <a:prstGeom prst="rect">
            <a:avLst/>
          </a:prstGeom>
          <a:noFill/>
        </p:spPr>
        <p:txBody>
          <a:bodyPr wrap="square" rtlCol="1">
            <a:spAutoFit/>
          </a:bodyPr>
          <a:lstStyle/>
          <a:p>
            <a:endParaRPr lang="en-US" sz="2200" dirty="0">
              <a:latin typeface="Times New Roman"/>
              <a:ea typeface="Times New Roman"/>
            </a:endParaRPr>
          </a:p>
          <a:p>
            <a:pPr>
              <a:lnSpc>
                <a:spcPct val="115000"/>
              </a:lnSpc>
              <a:spcAft>
                <a:spcPts val="1000"/>
              </a:spcAft>
            </a:pPr>
            <a:r>
              <a:rPr lang="ar-SA" sz="2400" b="1" u="sng" dirty="0" smtClean="0">
                <a:latin typeface="Simplified Arabic"/>
                <a:ea typeface="Calibri"/>
                <a:cs typeface="Simplified Arabic"/>
              </a:rPr>
              <a:t>الخطوات </a:t>
            </a:r>
            <a:r>
              <a:rPr lang="ar-SA" sz="2400" b="1" u="sng" dirty="0">
                <a:latin typeface="Simplified Arabic"/>
                <a:ea typeface="Calibri"/>
                <a:cs typeface="Simplified Arabic"/>
              </a:rPr>
              <a:t>التعليمية لتعلم القبضة الصحيحة بالريشة الطائرة:</a:t>
            </a:r>
            <a:endParaRPr lang="en-US" sz="1600" u="sng" dirty="0">
              <a:latin typeface="Calibri"/>
              <a:ea typeface="Calibri"/>
              <a:cs typeface="Arial"/>
            </a:endParaRPr>
          </a:p>
          <a:p>
            <a:pPr>
              <a:lnSpc>
                <a:spcPct val="115000"/>
              </a:lnSpc>
              <a:spcAft>
                <a:spcPts val="1000"/>
              </a:spcAft>
            </a:pPr>
            <a:r>
              <a:rPr lang="ar-SA" sz="2000" dirty="0">
                <a:latin typeface="Simplified Arabic"/>
                <a:ea typeface="Calibri"/>
                <a:cs typeface="Simplified Arabic"/>
              </a:rPr>
              <a:t>1- مسك المضرب من عنقه باليد غير المستخدمة بحيث تكون الذراع ممتدة للأمام.</a:t>
            </a:r>
            <a:endParaRPr lang="en-US" sz="1600" dirty="0">
              <a:latin typeface="Calibri"/>
              <a:ea typeface="Calibri"/>
              <a:cs typeface="Arial"/>
            </a:endParaRPr>
          </a:p>
          <a:p>
            <a:pPr>
              <a:lnSpc>
                <a:spcPct val="115000"/>
              </a:lnSpc>
              <a:spcAft>
                <a:spcPts val="1000"/>
              </a:spcAft>
            </a:pPr>
            <a:r>
              <a:rPr lang="ar-SA" sz="2000" dirty="0">
                <a:latin typeface="Simplified Arabic"/>
                <a:ea typeface="Calibri"/>
                <a:cs typeface="Simplified Arabic"/>
              </a:rPr>
              <a:t>2- وضع راحة يد اللاعب المستخدمة (اليمنى بالنسبة للاعب الأيمن وبالعكس) بحيث تكون الأصابع ممدودة ومنتشرة على أوتار المضرب.</a:t>
            </a:r>
            <a:endParaRPr lang="en-US" sz="1600" dirty="0">
              <a:latin typeface="Calibri"/>
              <a:ea typeface="Calibri"/>
              <a:cs typeface="Arial"/>
            </a:endParaRPr>
          </a:p>
          <a:p>
            <a:pPr>
              <a:lnSpc>
                <a:spcPct val="115000"/>
              </a:lnSpc>
              <a:spcAft>
                <a:spcPts val="1000"/>
              </a:spcAft>
            </a:pPr>
            <a:r>
              <a:rPr lang="ar-SA" sz="2000" dirty="0">
                <a:latin typeface="Simplified Arabic"/>
                <a:ea typeface="Calibri"/>
                <a:cs typeface="Simplified Arabic"/>
              </a:rPr>
              <a:t>3- سحب اليد المستخدمة نحو جسم اللاعب بثني المرفق والأصابع منتشرة كما هي في اتجاه قبضة المضرب.</a:t>
            </a:r>
            <a:endParaRPr lang="en-US" sz="1600" dirty="0">
              <a:latin typeface="Calibri"/>
              <a:ea typeface="Calibri"/>
              <a:cs typeface="Arial"/>
            </a:endParaRPr>
          </a:p>
          <a:p>
            <a:pPr>
              <a:lnSpc>
                <a:spcPct val="115000"/>
              </a:lnSpc>
              <a:spcAft>
                <a:spcPts val="1000"/>
              </a:spcAft>
            </a:pPr>
            <a:r>
              <a:rPr lang="ar-SA" sz="2000" dirty="0">
                <a:latin typeface="Simplified Arabic"/>
                <a:ea typeface="Calibri"/>
                <a:cs typeface="Simplified Arabic"/>
              </a:rPr>
              <a:t>4- عند وصول راحة اليد لقبضة المضرب يجب مصافحة القبضة بكل بساطة وجعل الأصابع تلتف حول القبضة بحيث يشكل إصبعا الإبهام والسبابة حرف (</a:t>
            </a:r>
            <a:r>
              <a:rPr lang="en-US" sz="2000" dirty="0">
                <a:latin typeface="Simplified Arabic"/>
                <a:ea typeface="Calibri"/>
                <a:cs typeface="Arial"/>
              </a:rPr>
              <a:t>v</a:t>
            </a:r>
            <a:r>
              <a:rPr lang="ar-SA" sz="2000" dirty="0">
                <a:latin typeface="Simplified Arabic"/>
                <a:ea typeface="Calibri"/>
                <a:cs typeface="Simplified Arabic"/>
              </a:rPr>
              <a:t>).</a:t>
            </a:r>
            <a:endParaRPr lang="en-US" sz="1600" dirty="0">
              <a:latin typeface="Calibri"/>
              <a:ea typeface="Calibri"/>
              <a:cs typeface="Arial"/>
            </a:endParaRPr>
          </a:p>
          <a:p>
            <a:pPr>
              <a:lnSpc>
                <a:spcPct val="115000"/>
              </a:lnSpc>
              <a:spcAft>
                <a:spcPts val="1000"/>
              </a:spcAft>
            </a:pPr>
            <a:r>
              <a:rPr lang="ar-SA" sz="2000" b="1" u="sng" dirty="0">
                <a:latin typeface="Simplified Arabic"/>
                <a:ea typeface="Calibri"/>
                <a:cs typeface="Simplified Arabic"/>
              </a:rPr>
              <a:t>فوائد تعلم القبضة الصحيحة بالريشة الطائرة:</a:t>
            </a:r>
            <a:endParaRPr lang="en-US" sz="1600" u="sng" dirty="0">
              <a:latin typeface="Calibri"/>
              <a:ea typeface="Calibri"/>
              <a:cs typeface="Arial"/>
            </a:endParaRPr>
          </a:p>
          <a:p>
            <a:pPr>
              <a:lnSpc>
                <a:spcPct val="115000"/>
              </a:lnSpc>
              <a:spcAft>
                <a:spcPts val="1000"/>
              </a:spcAft>
            </a:pPr>
            <a:r>
              <a:rPr lang="ar-SA" sz="2000" dirty="0">
                <a:latin typeface="Simplified Arabic"/>
                <a:ea typeface="Calibri"/>
                <a:cs typeface="Simplified Arabic"/>
              </a:rPr>
              <a:t>إن استعمال القبضة الجيدة يُعد الخطوة الأولى لإتقان مهارات الريشة الطائرة وهنا بعض الفوائد لاستعمال القبضة الجيدة :</a:t>
            </a:r>
            <a:endParaRPr lang="en-US" sz="1600" dirty="0">
              <a:latin typeface="Calibri"/>
              <a:ea typeface="Calibri"/>
              <a:cs typeface="Arial"/>
            </a:endParaRPr>
          </a:p>
          <a:p>
            <a:pPr>
              <a:lnSpc>
                <a:spcPct val="115000"/>
              </a:lnSpc>
              <a:spcAft>
                <a:spcPts val="1000"/>
              </a:spcAft>
            </a:pPr>
            <a:r>
              <a:rPr lang="ar-SA" sz="2000" dirty="0">
                <a:latin typeface="Simplified Arabic"/>
                <a:ea typeface="Calibri"/>
                <a:cs typeface="Simplified Arabic"/>
              </a:rPr>
              <a:t>• قوة اكبر في الضربة الساحق</a:t>
            </a:r>
            <a:endParaRPr lang="en-US" sz="1600" dirty="0">
              <a:latin typeface="Calibri"/>
              <a:ea typeface="Calibri"/>
              <a:cs typeface="Arial"/>
            </a:endParaRPr>
          </a:p>
          <a:p>
            <a:pPr>
              <a:lnSpc>
                <a:spcPct val="115000"/>
              </a:lnSpc>
              <a:spcAft>
                <a:spcPts val="1000"/>
              </a:spcAft>
            </a:pPr>
            <a:r>
              <a:rPr lang="ar-SA" sz="2000" dirty="0">
                <a:latin typeface="Simplified Arabic"/>
                <a:ea typeface="Calibri"/>
                <a:cs typeface="Simplified Arabic"/>
              </a:rPr>
              <a:t>• السيطرة على ضربات الشبكة ودقة في الإرسال.</a:t>
            </a:r>
            <a:endParaRPr lang="en-US" sz="1600" dirty="0">
              <a:latin typeface="Calibri"/>
              <a:ea typeface="Calibri"/>
              <a:cs typeface="Arial"/>
            </a:endParaRPr>
          </a:p>
          <a:p>
            <a:pPr>
              <a:lnSpc>
                <a:spcPct val="115000"/>
              </a:lnSpc>
              <a:spcAft>
                <a:spcPts val="1000"/>
              </a:spcAft>
            </a:pPr>
            <a:r>
              <a:rPr lang="ar-SA" sz="2000" dirty="0">
                <a:latin typeface="Simplified Arabic"/>
                <a:ea typeface="Calibri"/>
                <a:cs typeface="Simplified Arabic"/>
              </a:rPr>
              <a:t>• دفاع قوي للضربات الساحقة ، والاستعداد لضربات الخداع لكلا الجانبين.</a:t>
            </a:r>
            <a:endParaRPr lang="en-US" sz="1600" dirty="0">
              <a:latin typeface="Calibri"/>
              <a:ea typeface="Calibri"/>
              <a:cs typeface="Arial"/>
            </a:endParaRPr>
          </a:p>
          <a:p>
            <a:pPr>
              <a:lnSpc>
                <a:spcPct val="115000"/>
              </a:lnSpc>
              <a:spcAft>
                <a:spcPts val="1000"/>
              </a:spcAft>
            </a:pPr>
            <a:r>
              <a:rPr lang="ar-SA" sz="2000" dirty="0">
                <a:latin typeface="Simplified Arabic"/>
                <a:ea typeface="Calibri"/>
                <a:cs typeface="Simplified Arabic"/>
              </a:rPr>
              <a:t>واستعمال القبضات غير الصحيحة في الريشة الطائرة يضعف ويؤدي إلى عجز في أداء المهارات وعدم تحرك الرسغ بصورة صحيحة</a:t>
            </a:r>
            <a:r>
              <a:rPr lang="ar-SA" sz="2000" dirty="0" smtClean="0">
                <a:latin typeface="Simplified Arabic"/>
                <a:ea typeface="Calibri"/>
                <a:cs typeface="Simplified Arabic"/>
              </a:rPr>
              <a:t>.</a:t>
            </a:r>
            <a:endParaRPr lang="ar-IQ" sz="2000" dirty="0" smtClean="0">
              <a:latin typeface="Simplified Arabic"/>
              <a:ea typeface="Calibri"/>
              <a:cs typeface="Simplified Arabic"/>
            </a:endParaRPr>
          </a:p>
          <a:p>
            <a:pPr lvl="0">
              <a:lnSpc>
                <a:spcPct val="115000"/>
              </a:lnSpc>
              <a:spcAft>
                <a:spcPts val="1000"/>
              </a:spcAft>
            </a:pPr>
            <a:r>
              <a:rPr lang="ar-SA" sz="2400" b="1" dirty="0">
                <a:solidFill>
                  <a:prstClr val="white"/>
                </a:solidFill>
                <a:latin typeface="Simplified Arabic"/>
                <a:ea typeface="Calibri"/>
                <a:cs typeface="Simplified Arabic"/>
              </a:rPr>
              <a:t>ج- القبضة الرافعة</a:t>
            </a:r>
            <a:r>
              <a:rPr lang="ar-IQ" sz="2400" b="1" dirty="0">
                <a:solidFill>
                  <a:prstClr val="white"/>
                </a:solidFill>
                <a:latin typeface="Simplified Arabic"/>
                <a:ea typeface="Calibri"/>
                <a:cs typeface="Simplified Arabic"/>
              </a:rPr>
              <a:t> </a:t>
            </a:r>
            <a:r>
              <a:rPr lang="ar-IQ" sz="2400" b="1" dirty="0" smtClean="0">
                <a:solidFill>
                  <a:prstClr val="white"/>
                </a:solidFill>
                <a:latin typeface="Simplified Arabic"/>
                <a:ea typeface="Calibri"/>
                <a:cs typeface="Simplified Arabic"/>
              </a:rPr>
              <a:t>:</a:t>
            </a:r>
            <a:endParaRPr lang="en-US" b="1" dirty="0">
              <a:solidFill>
                <a:prstClr val="white"/>
              </a:solidFill>
              <a:latin typeface="Calibri"/>
              <a:ea typeface="Calibri"/>
              <a:cs typeface="Arial"/>
            </a:endParaRPr>
          </a:p>
        </p:txBody>
      </p:sp>
    </p:spTree>
    <p:extLst>
      <p:ext uri="{BB962C8B-B14F-4D97-AF65-F5344CB8AC3E}">
        <p14:creationId xmlns:p14="http://schemas.microsoft.com/office/powerpoint/2010/main" val="94481442"/>
      </p:ext>
    </p:extLst>
  </p:cSld>
  <p:clrMapOvr>
    <a:masterClrMapping/>
  </p:clrMapOvr>
  <mc:AlternateContent xmlns:mc="http://schemas.openxmlformats.org/markup-compatibility/2006" xmlns:p14="http://schemas.microsoft.com/office/powerpoint/2010/main">
    <mc:Choice Requires="p14">
      <p:transition spd="slow" p14:dur="1600">
        <p14:prism dir="r" isContent="1" isInverted="1"/>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88640" y="251520"/>
            <a:ext cx="6480720" cy="8293552"/>
          </a:xfrm>
          <a:prstGeom prst="rect">
            <a:avLst/>
          </a:prstGeom>
        </p:spPr>
        <p:txBody>
          <a:bodyPr wrap="square">
            <a:spAutoFit/>
          </a:bodyPr>
          <a:lstStyle/>
          <a:p>
            <a:pPr>
              <a:lnSpc>
                <a:spcPct val="115000"/>
              </a:lnSpc>
              <a:spcAft>
                <a:spcPts val="1000"/>
              </a:spcAft>
            </a:pPr>
            <a:r>
              <a:rPr lang="ar-SA" sz="2400" b="1" dirty="0">
                <a:latin typeface="Simplified Arabic"/>
                <a:ea typeface="Calibri"/>
                <a:cs typeface="Simplified Arabic"/>
              </a:rPr>
              <a:t>ثانيا: حركة الرسغ</a:t>
            </a:r>
            <a:r>
              <a:rPr lang="en-US" sz="2400" b="1" dirty="0">
                <a:latin typeface="Simplified Arabic"/>
                <a:ea typeface="Calibri"/>
                <a:cs typeface="Arial"/>
              </a:rPr>
              <a:t> : </a:t>
            </a:r>
            <a:endParaRPr lang="en-US" sz="2400" b="1" dirty="0">
              <a:latin typeface="Calibri"/>
              <a:ea typeface="Calibri"/>
              <a:cs typeface="Arial"/>
            </a:endParaRPr>
          </a:p>
          <a:p>
            <a:pPr>
              <a:lnSpc>
                <a:spcPct val="115000"/>
              </a:lnSpc>
              <a:spcAft>
                <a:spcPts val="1000"/>
              </a:spcAft>
            </a:pPr>
            <a:r>
              <a:rPr lang="en-US" sz="2000" dirty="0">
                <a:latin typeface="Simplified Arabic"/>
                <a:ea typeface="Calibri"/>
                <a:cs typeface="Arial"/>
              </a:rPr>
              <a:t/>
            </a:r>
            <a:br>
              <a:rPr lang="en-US" sz="2000" dirty="0">
                <a:latin typeface="Simplified Arabic"/>
                <a:ea typeface="Calibri"/>
                <a:cs typeface="Arial"/>
              </a:rPr>
            </a:br>
            <a:r>
              <a:rPr lang="ar-SA" sz="2800" b="1" dirty="0">
                <a:latin typeface="Simplified Arabic"/>
                <a:ea typeface="Calibri"/>
                <a:cs typeface="Simplified Arabic"/>
              </a:rPr>
              <a:t>ثالثا: وقفة الاستعداد</a:t>
            </a:r>
            <a:r>
              <a:rPr lang="en-US" sz="2800" b="1" dirty="0">
                <a:latin typeface="Simplified Arabic"/>
                <a:ea typeface="Calibri"/>
                <a:cs typeface="Arial"/>
              </a:rPr>
              <a:t>:</a:t>
            </a:r>
            <a:r>
              <a:rPr lang="en-US" sz="2000" dirty="0">
                <a:latin typeface="Simplified Arabic"/>
                <a:ea typeface="Calibri"/>
                <a:cs typeface="Arial"/>
              </a:rPr>
              <a:t/>
            </a:r>
            <a:br>
              <a:rPr lang="en-US" sz="2000" dirty="0">
                <a:latin typeface="Simplified Arabic"/>
                <a:ea typeface="Calibri"/>
                <a:cs typeface="Arial"/>
              </a:rPr>
            </a:br>
            <a:r>
              <a:rPr lang="ar-SA" sz="2000" dirty="0">
                <a:latin typeface="Simplified Arabic"/>
                <a:ea typeface="Calibri"/>
                <a:cs typeface="Simplified Arabic"/>
              </a:rPr>
              <a:t>تساهم في اداء الضربات بشكل سليم ولها متطلبات حركية لأجزاء الجسم المختلفة وتتطلب الترقب والاستعداد من النواحي البدنية والنفسية والعقلية</a:t>
            </a:r>
            <a:r>
              <a:rPr lang="en-US" sz="2000" dirty="0">
                <a:latin typeface="Simplified Arabic"/>
                <a:ea typeface="Calibri"/>
                <a:cs typeface="Arial"/>
              </a:rPr>
              <a:t>.</a:t>
            </a:r>
            <a:endParaRPr lang="en-US" sz="2000" dirty="0">
              <a:latin typeface="Calibri"/>
              <a:ea typeface="Calibri"/>
              <a:cs typeface="Arial"/>
            </a:endParaRPr>
          </a:p>
          <a:p>
            <a:pPr>
              <a:lnSpc>
                <a:spcPct val="115000"/>
              </a:lnSpc>
              <a:spcAft>
                <a:spcPts val="1000"/>
              </a:spcAft>
            </a:pPr>
            <a:r>
              <a:rPr lang="en-US" sz="2000" dirty="0">
                <a:latin typeface="Simplified Arabic"/>
                <a:ea typeface="Calibri"/>
                <a:cs typeface="Arial"/>
              </a:rPr>
              <a:t/>
            </a:r>
            <a:br>
              <a:rPr lang="en-US" sz="2000" dirty="0">
                <a:latin typeface="Simplified Arabic"/>
                <a:ea typeface="Calibri"/>
                <a:cs typeface="Arial"/>
              </a:rPr>
            </a:br>
            <a:r>
              <a:rPr lang="ar-SA" sz="2400" b="1" dirty="0">
                <a:latin typeface="Simplified Arabic"/>
                <a:ea typeface="Calibri"/>
                <a:cs typeface="Simplified Arabic"/>
              </a:rPr>
              <a:t>هناك وضعان لوقفة الاستعداد</a:t>
            </a:r>
            <a:r>
              <a:rPr lang="en-US" sz="2400" b="1" dirty="0">
                <a:latin typeface="Simplified Arabic"/>
                <a:ea typeface="Calibri"/>
                <a:cs typeface="Arial"/>
              </a:rPr>
              <a:t>:</a:t>
            </a:r>
            <a:r>
              <a:rPr lang="en-US" sz="2000" dirty="0">
                <a:latin typeface="Simplified Arabic"/>
                <a:ea typeface="Calibri"/>
                <a:cs typeface="Arial"/>
              </a:rPr>
              <a:t/>
            </a:r>
            <a:br>
              <a:rPr lang="en-US" sz="2000" dirty="0">
                <a:latin typeface="Simplified Arabic"/>
                <a:ea typeface="Calibri"/>
                <a:cs typeface="Arial"/>
              </a:rPr>
            </a:br>
            <a:r>
              <a:rPr lang="ar-SA" sz="2000" b="1" dirty="0">
                <a:latin typeface="Simplified Arabic"/>
                <a:ea typeface="Calibri"/>
                <a:cs typeface="Simplified Arabic"/>
              </a:rPr>
              <a:t>الأول:</a:t>
            </a:r>
            <a:r>
              <a:rPr lang="ar-SA" sz="2000" dirty="0">
                <a:latin typeface="Simplified Arabic"/>
                <a:ea typeface="Calibri"/>
                <a:cs typeface="Simplified Arabic"/>
              </a:rPr>
              <a:t> الوقوف والقدمان موازيتان والمسافة بينهما بقدر المسافة بين الكتفين</a:t>
            </a:r>
            <a:r>
              <a:rPr lang="en-US" sz="2000" dirty="0">
                <a:latin typeface="Simplified Arabic"/>
                <a:ea typeface="Calibri"/>
                <a:cs typeface="Arial"/>
              </a:rPr>
              <a:t>.</a:t>
            </a:r>
            <a:br>
              <a:rPr lang="en-US" sz="2000" dirty="0">
                <a:latin typeface="Simplified Arabic"/>
                <a:ea typeface="Calibri"/>
                <a:cs typeface="Arial"/>
              </a:rPr>
            </a:br>
            <a:r>
              <a:rPr lang="ar-SA" sz="2000" b="1" dirty="0">
                <a:latin typeface="Simplified Arabic"/>
                <a:ea typeface="Calibri"/>
                <a:cs typeface="Simplified Arabic"/>
              </a:rPr>
              <a:t>الثاني:</a:t>
            </a:r>
            <a:r>
              <a:rPr lang="ar-SA" sz="2000" dirty="0">
                <a:latin typeface="Simplified Arabic"/>
                <a:ea typeface="Calibri"/>
                <a:cs typeface="Simplified Arabic"/>
              </a:rPr>
              <a:t> الوقوف والوضع اماما بحيث تكون الرجل اليسرى الى الامام</a:t>
            </a:r>
            <a:r>
              <a:rPr lang="en-US" sz="2000" dirty="0">
                <a:latin typeface="Simplified Arabic"/>
                <a:ea typeface="Calibri"/>
                <a:cs typeface="Arial"/>
              </a:rPr>
              <a:t>.</a:t>
            </a:r>
            <a:br>
              <a:rPr lang="en-US" sz="2000" dirty="0">
                <a:latin typeface="Simplified Arabic"/>
                <a:ea typeface="Calibri"/>
                <a:cs typeface="Arial"/>
              </a:rPr>
            </a:br>
            <a:r>
              <a:rPr lang="ar-SA" sz="2000" dirty="0">
                <a:latin typeface="Simplified Arabic"/>
                <a:ea typeface="Calibri"/>
                <a:cs typeface="Simplified Arabic"/>
              </a:rPr>
              <a:t>ويقدر خبراء اللعبة ان الوضع الثاني هو الافضل وان كان هناك رأي يرى ان الوضع الذي يريح اللاعب هو الافضل</a:t>
            </a:r>
            <a:endParaRPr lang="en-US" sz="2000" dirty="0">
              <a:latin typeface="Calibri"/>
              <a:ea typeface="Calibri"/>
              <a:cs typeface="Arial"/>
            </a:endParaRPr>
          </a:p>
          <a:p>
            <a:pPr>
              <a:lnSpc>
                <a:spcPct val="115000"/>
              </a:lnSpc>
              <a:spcAft>
                <a:spcPts val="1000"/>
              </a:spcAft>
            </a:pPr>
            <a:r>
              <a:rPr lang="ar-SA" sz="2800" b="1" dirty="0">
                <a:latin typeface="Simplified Arabic"/>
                <a:ea typeface="Calibri"/>
                <a:cs typeface="Simplified Arabic"/>
              </a:rPr>
              <a:t>رابعا: حركات القدمين</a:t>
            </a:r>
            <a:r>
              <a:rPr lang="en-US" sz="2800" b="1" dirty="0">
                <a:latin typeface="Simplified Arabic"/>
                <a:ea typeface="Calibri"/>
                <a:cs typeface="Arial"/>
              </a:rPr>
              <a:t>:</a:t>
            </a:r>
            <a:r>
              <a:rPr lang="en-US" sz="2000" dirty="0">
                <a:latin typeface="Simplified Arabic"/>
                <a:ea typeface="Calibri"/>
                <a:cs typeface="Arial"/>
              </a:rPr>
              <a:t/>
            </a:r>
            <a:br>
              <a:rPr lang="en-US" sz="2000" dirty="0">
                <a:latin typeface="Simplified Arabic"/>
                <a:ea typeface="Calibri"/>
                <a:cs typeface="Arial"/>
              </a:rPr>
            </a:br>
            <a:r>
              <a:rPr lang="ar-SA" sz="2000" dirty="0">
                <a:latin typeface="Simplified Arabic"/>
                <a:ea typeface="Calibri"/>
                <a:cs typeface="Simplified Arabic"/>
              </a:rPr>
              <a:t>أ- حركات جانبية غير متقاطعة</a:t>
            </a:r>
            <a:r>
              <a:rPr lang="en-US" sz="2000" dirty="0">
                <a:latin typeface="Simplified Arabic"/>
                <a:ea typeface="Calibri"/>
                <a:cs typeface="Arial"/>
              </a:rPr>
              <a:t>.</a:t>
            </a:r>
            <a:br>
              <a:rPr lang="en-US" sz="2000" dirty="0">
                <a:latin typeface="Simplified Arabic"/>
                <a:ea typeface="Calibri"/>
                <a:cs typeface="Arial"/>
              </a:rPr>
            </a:br>
            <a:r>
              <a:rPr lang="ar-SA" sz="2000" dirty="0">
                <a:latin typeface="Simplified Arabic"/>
                <a:ea typeface="Calibri"/>
                <a:cs typeface="Simplified Arabic"/>
              </a:rPr>
              <a:t>ب- حركات الجري(أمام - خلف – الجانبي)</a:t>
            </a:r>
            <a:endParaRPr lang="en-US" sz="2000" dirty="0">
              <a:latin typeface="Calibri"/>
              <a:ea typeface="Calibri"/>
              <a:cs typeface="Arial"/>
            </a:endParaRPr>
          </a:p>
          <a:p>
            <a:r>
              <a:rPr lang="en-US" sz="2000" dirty="0">
                <a:latin typeface="Simplified Arabic"/>
                <a:ea typeface="Calibri"/>
              </a:rPr>
              <a:t/>
            </a:r>
            <a:br>
              <a:rPr lang="en-US" sz="2000" dirty="0">
                <a:latin typeface="Simplified Arabic"/>
                <a:ea typeface="Calibri"/>
              </a:rPr>
            </a:br>
            <a:r>
              <a:rPr lang="ar-SA" sz="2800" b="1" dirty="0">
                <a:latin typeface="Simplified Arabic"/>
                <a:ea typeface="Calibri"/>
                <a:cs typeface="Simplified Arabic"/>
              </a:rPr>
              <a:t>خامسا: مركز القاعدة</a:t>
            </a:r>
            <a:r>
              <a:rPr lang="en-US" sz="2800" b="1" dirty="0">
                <a:latin typeface="Simplified Arabic"/>
                <a:ea typeface="Calibri"/>
              </a:rPr>
              <a:t>:</a:t>
            </a:r>
            <a:r>
              <a:rPr lang="en-US" sz="2000" dirty="0">
                <a:latin typeface="Simplified Arabic"/>
                <a:ea typeface="Calibri"/>
              </a:rPr>
              <a:t/>
            </a:r>
            <a:br>
              <a:rPr lang="en-US" sz="2000" dirty="0">
                <a:latin typeface="Simplified Arabic"/>
                <a:ea typeface="Calibri"/>
              </a:rPr>
            </a:br>
            <a:r>
              <a:rPr lang="ar-SA" sz="2000" dirty="0">
                <a:latin typeface="Simplified Arabic"/>
                <a:ea typeface="Calibri"/>
                <a:cs typeface="Simplified Arabic"/>
              </a:rPr>
              <a:t>قاعدة الارتكاز في الملعب هي الاساس في بدء الحركات</a:t>
            </a:r>
            <a:r>
              <a:rPr lang="en-US" sz="2000" dirty="0">
                <a:latin typeface="Simplified Arabic"/>
                <a:ea typeface="Calibri"/>
              </a:rPr>
              <a:t> .</a:t>
            </a:r>
            <a:br>
              <a:rPr lang="en-US" sz="2000" dirty="0">
                <a:latin typeface="Simplified Arabic"/>
                <a:ea typeface="Calibri"/>
              </a:rPr>
            </a:br>
            <a:r>
              <a:rPr lang="ar-SA" sz="2000" b="1" dirty="0">
                <a:latin typeface="Simplified Arabic"/>
                <a:ea typeface="Calibri"/>
                <a:cs typeface="Simplified Arabic"/>
              </a:rPr>
              <a:t>تعريفها:</a:t>
            </a:r>
            <a:r>
              <a:rPr lang="ar-SA" sz="2000" dirty="0">
                <a:latin typeface="Simplified Arabic"/>
                <a:ea typeface="Calibri"/>
                <a:cs typeface="Simplified Arabic"/>
              </a:rPr>
              <a:t> مساحة وهمية غير منصوص عليها في اللعب يقدرها الخبراء على انها المساحة الدائرية او البيضاوية التي يلتقي في مركزها التقاء خط الارسال المنخفض مع خط الطول المنصف للملعب</a:t>
            </a:r>
            <a:r>
              <a:rPr lang="ar-IQ" sz="2000" dirty="0">
                <a:latin typeface="Simplified Arabic"/>
                <a:ea typeface="Calibri"/>
                <a:cs typeface="Simplified Arabic"/>
              </a:rPr>
              <a:t> . </a:t>
            </a:r>
            <a:r>
              <a:rPr lang="en-US" sz="3200" dirty="0">
                <a:latin typeface="Simplified Arabic"/>
                <a:ea typeface="Calibri"/>
              </a:rPr>
              <a:t/>
            </a:r>
            <a:br>
              <a:rPr lang="en-US" sz="3200" dirty="0">
                <a:latin typeface="Simplified Arabic"/>
                <a:ea typeface="Calibri"/>
              </a:rPr>
            </a:br>
            <a:endParaRPr lang="en-US" sz="2200" dirty="0">
              <a:effectLst/>
              <a:latin typeface="Times New Roman"/>
              <a:ea typeface="Times New Roman"/>
            </a:endParaRPr>
          </a:p>
        </p:txBody>
      </p:sp>
    </p:spTree>
    <p:extLst>
      <p:ext uri="{BB962C8B-B14F-4D97-AF65-F5344CB8AC3E}">
        <p14:creationId xmlns:p14="http://schemas.microsoft.com/office/powerpoint/2010/main" val="98653666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0" y="107504"/>
            <a:ext cx="6723366" cy="8964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01456400"/>
      </p:ext>
    </p:extLst>
  </p:cSld>
  <p:clrMapOvr>
    <a:masterClrMapping/>
  </p:clrMapOvr>
  <mc:AlternateContent xmlns:mc="http://schemas.openxmlformats.org/markup-compatibility/2006" xmlns:p14="http://schemas.microsoft.com/office/powerpoint/2010/main">
    <mc:Choice Requires="p14">
      <p:transition>
        <p14:flip dir="l"/>
      </p:transition>
    </mc:Choice>
    <mc:Fallback xmlns="">
      <p:transition>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يوية">
  <a:themeElements>
    <a:clrScheme name="دبوس تثبيت">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حيوية">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حيوية">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241</TotalTime>
  <Words>189</Words>
  <Application>Microsoft Office PowerPoint</Application>
  <PresentationFormat>عرض على الشاشة (3:4)‏</PresentationFormat>
  <Paragraphs>44</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حيوية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hp pavilion dv6</dc:creator>
  <cp:lastModifiedBy>Maher</cp:lastModifiedBy>
  <cp:revision>29</cp:revision>
  <dcterms:created xsi:type="dcterms:W3CDTF">2012-03-07T17:45:39Z</dcterms:created>
  <dcterms:modified xsi:type="dcterms:W3CDTF">2019-03-01T19:47:26Z</dcterms:modified>
</cp:coreProperties>
</file>