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66" r:id="rId3"/>
    <p:sldId id="257" r:id="rId4"/>
    <p:sldId id="258" r:id="rId5"/>
    <p:sldId id="259" r:id="rId6"/>
    <p:sldId id="260" r:id="rId7"/>
    <p:sldId id="267" r:id="rId8"/>
    <p:sldId id="268" r:id="rId9"/>
    <p:sldId id="269" r:id="rId10"/>
    <p:sldId id="270" r:id="rId11"/>
    <p:sldId id="271" r:id="rId12"/>
    <p:sldId id="272" r:id="rId13"/>
    <p:sldId id="273" r:id="rId14"/>
    <p:sldId id="274" r:id="rId15"/>
    <p:sldId id="275" r:id="rId16"/>
    <p:sldId id="276" r:id="rId17"/>
    <p:sldId id="277" r:id="rId18"/>
    <p:sldId id="278" r:id="rId19"/>
    <p:sldId id="265" r:id="rId20"/>
  </p:sldIdLst>
  <p:sldSz cx="6858000" cy="9144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47" d="100"/>
          <a:sy n="47" d="100"/>
        </p:scale>
        <p:origin x="-612" y="-108"/>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ثلث متساوي الساقين 6"/>
          <p:cNvSpPr/>
          <p:nvPr/>
        </p:nvSpPr>
        <p:spPr>
          <a:xfrm rot="16200000">
            <a:off x="5113655" y="7383194"/>
            <a:ext cx="2523932" cy="970671"/>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عنوان 7"/>
          <p:cNvSpPr>
            <a:spLocks noGrp="1"/>
          </p:cNvSpPr>
          <p:nvPr>
            <p:ph type="ctrTitle"/>
          </p:nvPr>
        </p:nvSpPr>
        <p:spPr>
          <a:xfrm>
            <a:off x="405408" y="1035052"/>
            <a:ext cx="6047184" cy="1960033"/>
          </a:xfrm>
        </p:spPr>
        <p:txBody>
          <a:bodyPr anchor="b">
            <a:normAutofit/>
          </a:bodyPr>
          <a:lstStyle>
            <a:lvl1pPr algn="r">
              <a:defRPr sz="440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405408" y="3000373"/>
            <a:ext cx="6047184" cy="23368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1028700" y="8016876"/>
            <a:ext cx="4343400" cy="486833"/>
          </a:xfrm>
        </p:spPr>
        <p:txBody>
          <a:bodyPr tIns="0" bIns="0" anchor="t"/>
          <a:lstStyle>
            <a:lvl1pPr algn="r">
              <a:defRPr sz="1000"/>
            </a:lvl1pPr>
          </a:lstStyle>
          <a:p>
            <a:fld id="{1B8ABB09-4A1D-463E-8065-109CC2B7EFAA}" type="datetimeFigureOut">
              <a:rPr lang="ar-SA" smtClean="0"/>
              <a:t>24/06/1440</a:t>
            </a:fld>
            <a:endParaRPr lang="ar-SA" dirty="0"/>
          </a:p>
        </p:txBody>
      </p:sp>
      <p:sp>
        <p:nvSpPr>
          <p:cNvPr id="17" name="عنصر نائب للتذييل 16"/>
          <p:cNvSpPr>
            <a:spLocks noGrp="1"/>
          </p:cNvSpPr>
          <p:nvPr>
            <p:ph type="ftr" sz="quarter" idx="11"/>
          </p:nvPr>
        </p:nvSpPr>
        <p:spPr>
          <a:xfrm>
            <a:off x="1028700" y="7534273"/>
            <a:ext cx="4343400" cy="486833"/>
          </a:xfrm>
        </p:spPr>
        <p:txBody>
          <a:bodyPr tIns="0" bIns="0" anchor="b"/>
          <a:lstStyle>
            <a:lvl1pPr algn="r">
              <a:defRPr sz="1100"/>
            </a:lvl1pPr>
          </a:lstStyle>
          <a:p>
            <a:endParaRPr lang="ar-SA" dirty="0"/>
          </a:p>
        </p:txBody>
      </p:sp>
      <p:sp>
        <p:nvSpPr>
          <p:cNvPr id="29" name="عنصر نائب لرقم الشريحة 28"/>
          <p:cNvSpPr>
            <a:spLocks noGrp="1"/>
          </p:cNvSpPr>
          <p:nvPr>
            <p:ph type="sldNum" sz="quarter" idx="12"/>
          </p:nvPr>
        </p:nvSpPr>
        <p:spPr>
          <a:xfrm>
            <a:off x="6294185" y="7669743"/>
            <a:ext cx="377190" cy="486833"/>
          </a:xfrm>
        </p:spPr>
        <p:txBody>
          <a:bodyPr anchor="ctr"/>
          <a:lstStyle>
            <a:lvl1pPr algn="ctr">
              <a:defRPr sz="1300">
                <a:solidFill>
                  <a:srgbClr val="FFFFFF"/>
                </a:solidFill>
              </a:defRPr>
            </a:lvl1pPr>
          </a:lstStyle>
          <a:p>
            <a:fld id="{0B34F065-1154-456A-91E3-76DE8E75E17B}" type="slidenum">
              <a:rPr lang="ar-SA" smtClean="0"/>
              <a:t>‹#›</a:t>
            </a:fld>
            <a:endParaRPr lang="ar-S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24/06/1440</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5086350" y="508000"/>
            <a:ext cx="1428750" cy="73152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342900" y="508000"/>
            <a:ext cx="4686300" cy="73152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t>24/06/1440</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342900" y="356659"/>
            <a:ext cx="6172200" cy="1865376"/>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342900" y="2510411"/>
            <a:ext cx="6172200" cy="6096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3593592" y="8640064"/>
            <a:ext cx="1600200" cy="402336"/>
          </a:xfrm>
        </p:spPr>
        <p:txBody>
          <a:bodyPr/>
          <a:lstStyle/>
          <a:p>
            <a:fld id="{1B8ABB09-4A1D-463E-8065-109CC2B7EFAA}" type="datetimeFigureOut">
              <a:rPr lang="ar-SA" smtClean="0"/>
              <a:t>24/06/1440</a:t>
            </a:fld>
            <a:endParaRPr lang="ar-SA" dirty="0"/>
          </a:p>
        </p:txBody>
      </p:sp>
      <p:sp>
        <p:nvSpPr>
          <p:cNvPr id="5" name="عنصر نائب للتذييل 4"/>
          <p:cNvSpPr>
            <a:spLocks noGrp="1"/>
          </p:cNvSpPr>
          <p:nvPr>
            <p:ph type="ftr" sz="quarter" idx="11"/>
          </p:nvPr>
        </p:nvSpPr>
        <p:spPr>
          <a:xfrm>
            <a:off x="342900" y="8641293"/>
            <a:ext cx="3195042" cy="401108"/>
          </a:xfrm>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1"/>
      </p:bgRef>
    </p:bg>
    <p:spTree>
      <p:nvGrpSpPr>
        <p:cNvPr id="1" name=""/>
        <p:cNvGrpSpPr/>
        <p:nvPr/>
      </p:nvGrpSpPr>
      <p:grpSpPr>
        <a:xfrm>
          <a:off x="0" y="0"/>
          <a:ext cx="0" cy="0"/>
          <a:chOff x="0" y="0"/>
          <a:chExt cx="0" cy="0"/>
        </a:xfrm>
      </p:grpSpPr>
      <p:sp>
        <p:nvSpPr>
          <p:cNvPr id="9" name="مثلث قائم الزاوية 8"/>
          <p:cNvSpPr/>
          <p:nvPr/>
        </p:nvSpPr>
        <p:spPr>
          <a:xfrm flipV="1">
            <a:off x="5276" y="9380"/>
            <a:ext cx="6847449" cy="9115865"/>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dirty="0">
              <a:solidFill>
                <a:schemeClr val="lt1"/>
              </a:solidFill>
              <a:latin typeface="+mn-lt"/>
              <a:ea typeface="+mn-ea"/>
              <a:cs typeface="+mn-cs"/>
            </a:endParaRPr>
          </a:p>
        </p:txBody>
      </p:sp>
      <p:sp>
        <p:nvSpPr>
          <p:cNvPr id="8" name="مثلث متساوي الساقين 7"/>
          <p:cNvSpPr/>
          <p:nvPr/>
        </p:nvSpPr>
        <p:spPr>
          <a:xfrm rot="5400000" flipV="1">
            <a:off x="5113655" y="790137"/>
            <a:ext cx="2523932" cy="970671"/>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عنصر نائب للتاريخ 3"/>
          <p:cNvSpPr>
            <a:spLocks noGrp="1"/>
          </p:cNvSpPr>
          <p:nvPr>
            <p:ph type="dt" sz="half" idx="10"/>
          </p:nvPr>
        </p:nvSpPr>
        <p:spPr>
          <a:xfrm>
            <a:off x="5216724" y="8636000"/>
            <a:ext cx="1600200" cy="406400"/>
          </a:xfrm>
        </p:spPr>
        <p:txBody>
          <a:bodyPr/>
          <a:lstStyle/>
          <a:p>
            <a:fld id="{1B8ABB09-4A1D-463E-8065-109CC2B7EFAA}" type="datetimeFigureOut">
              <a:rPr lang="ar-SA" smtClean="0"/>
              <a:t>24/06/1440</a:t>
            </a:fld>
            <a:endParaRPr lang="ar-SA" dirty="0"/>
          </a:p>
        </p:txBody>
      </p:sp>
      <p:sp>
        <p:nvSpPr>
          <p:cNvPr id="5" name="عنصر نائب للتذييل 4"/>
          <p:cNvSpPr>
            <a:spLocks noGrp="1"/>
          </p:cNvSpPr>
          <p:nvPr>
            <p:ph type="ftr" sz="quarter" idx="11"/>
          </p:nvPr>
        </p:nvSpPr>
        <p:spPr>
          <a:xfrm>
            <a:off x="1964532" y="8641293"/>
            <a:ext cx="3195042" cy="401108"/>
          </a:xfrm>
        </p:spPr>
        <p:txBody>
          <a:bodyPr/>
          <a:lstStyle/>
          <a:p>
            <a:endParaRPr lang="ar-SA" dirty="0"/>
          </a:p>
        </p:txBody>
      </p:sp>
      <p:sp>
        <p:nvSpPr>
          <p:cNvPr id="6" name="عنصر نائب لرقم الشريحة 5"/>
          <p:cNvSpPr>
            <a:spLocks noGrp="1"/>
          </p:cNvSpPr>
          <p:nvPr>
            <p:ph type="sldNum" sz="quarter" idx="12"/>
          </p:nvPr>
        </p:nvSpPr>
        <p:spPr>
          <a:xfrm>
            <a:off x="6338292" y="1079499"/>
            <a:ext cx="377190" cy="401108"/>
          </a:xfrm>
        </p:spPr>
        <p:txBody>
          <a:bodyPr/>
          <a:lstStyle/>
          <a:p>
            <a:fld id="{0B34F065-1154-456A-91E3-76DE8E75E17B}" type="slidenum">
              <a:rPr lang="ar-SA" smtClean="0"/>
              <a:t>‹#›</a:t>
            </a:fld>
            <a:endParaRPr lang="ar-SA" dirty="0"/>
          </a:p>
        </p:txBody>
      </p:sp>
      <p:cxnSp>
        <p:nvCxnSpPr>
          <p:cNvPr id="11" name="رابط مستقيم 10"/>
          <p:cNvCxnSpPr/>
          <p:nvPr/>
        </p:nvCxnSpPr>
        <p:spPr>
          <a:xfrm rot="10800000">
            <a:off x="4851596" y="12508"/>
            <a:ext cx="2004646" cy="2533613"/>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رابط مستقيم 9"/>
          <p:cNvCxnSpPr/>
          <p:nvPr/>
        </p:nvCxnSpPr>
        <p:spPr>
          <a:xfrm flipV="1">
            <a:off x="0" y="9379"/>
            <a:ext cx="6852725" cy="9125244"/>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عنوان 1"/>
          <p:cNvSpPr>
            <a:spLocks noGrp="1"/>
          </p:cNvSpPr>
          <p:nvPr>
            <p:ph type="title"/>
          </p:nvPr>
        </p:nvSpPr>
        <p:spPr>
          <a:xfrm>
            <a:off x="285750" y="361953"/>
            <a:ext cx="5429250" cy="1816100"/>
          </a:xfrm>
        </p:spPr>
        <p:txBody>
          <a:bodyPr anchor="ctr"/>
          <a:lstStyle>
            <a:lvl1pPr marL="0" algn="l">
              <a:buNone/>
              <a:defRPr sz="3600" b="1"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85750" y="2178048"/>
            <a:ext cx="2914650" cy="3048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marL="0"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342900" y="2296584"/>
            <a:ext cx="3028950" cy="6034617"/>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3486150" y="2296584"/>
            <a:ext cx="3028950" cy="6034617"/>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3593592" y="8641292"/>
            <a:ext cx="1600200" cy="402336"/>
          </a:xfrm>
        </p:spPr>
        <p:txBody>
          <a:bodyPr/>
          <a:lstStyle/>
          <a:p>
            <a:fld id="{1B8ABB09-4A1D-463E-8065-109CC2B7EFAA}" type="datetimeFigureOut">
              <a:rPr lang="ar-SA" smtClean="0"/>
              <a:t>24/06/1440</a:t>
            </a:fld>
            <a:endParaRPr lang="ar-SA" dirty="0"/>
          </a:p>
        </p:txBody>
      </p:sp>
      <p:sp>
        <p:nvSpPr>
          <p:cNvPr id="6" name="عنصر نائب للتذييل 5"/>
          <p:cNvSpPr>
            <a:spLocks noGrp="1"/>
          </p:cNvSpPr>
          <p:nvPr>
            <p:ph type="ftr" sz="quarter" idx="11"/>
          </p:nvPr>
        </p:nvSpPr>
        <p:spPr>
          <a:xfrm>
            <a:off x="342900" y="8641292"/>
            <a:ext cx="3195042" cy="402336"/>
          </a:xfrm>
        </p:spPr>
        <p:txBody>
          <a:bodyPr/>
          <a:lstStyle/>
          <a:p>
            <a:endParaRPr lang="ar-SA" dirty="0"/>
          </a:p>
        </p:txBody>
      </p:sp>
      <p:sp>
        <p:nvSpPr>
          <p:cNvPr id="7" name="عنصر نائب لرقم الشريحة 6"/>
          <p:cNvSpPr>
            <a:spLocks noGrp="1"/>
          </p:cNvSpPr>
          <p:nvPr>
            <p:ph type="sldNum" sz="quarter" idx="12"/>
          </p:nvPr>
        </p:nvSpPr>
        <p:spPr>
          <a:xfrm>
            <a:off x="5692140" y="8641292"/>
            <a:ext cx="377190" cy="402336"/>
          </a:xfrm>
        </p:spPr>
        <p:txBody>
          <a:bodyPr/>
          <a:lstStyle/>
          <a:p>
            <a:fld id="{0B34F065-1154-456A-91E3-76DE8E75E17B}" type="slidenum">
              <a:rPr lang="ar-SA" smtClean="0"/>
              <a:t>‹#›</a:t>
            </a:fld>
            <a:endParaRPr lang="ar-S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86149" y="387643"/>
            <a:ext cx="800100" cy="8205216"/>
          </a:xfrm>
        </p:spPr>
        <p:txBody>
          <a:bodyPr vert="vert270" anchor="b"/>
          <a:lstStyle>
            <a:lvl1pPr marL="0" algn="ctr">
              <a:defRPr sz="3300" b="1">
                <a:ln w="6350">
                  <a:solidFill>
                    <a:schemeClr val="tx1"/>
                  </a:solidFill>
                </a:ln>
                <a:solidFill>
                  <a:schemeClr val="tx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023755" y="387643"/>
            <a:ext cx="435768" cy="402336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1023755" y="4569499"/>
            <a:ext cx="435768" cy="402336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1516672" y="387643"/>
            <a:ext cx="5143500" cy="402336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1516672" y="4569499"/>
            <a:ext cx="5143500" cy="4023360"/>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a:xfrm>
            <a:off x="3593592" y="8641292"/>
            <a:ext cx="1597914" cy="402336"/>
          </a:xfrm>
        </p:spPr>
        <p:txBody>
          <a:bodyPr/>
          <a:lstStyle/>
          <a:p>
            <a:fld id="{1B8ABB09-4A1D-463E-8065-109CC2B7EFAA}" type="datetimeFigureOut">
              <a:rPr lang="ar-SA" smtClean="0"/>
              <a:t>24/06/1440</a:t>
            </a:fld>
            <a:endParaRPr lang="ar-SA" dirty="0"/>
          </a:p>
        </p:txBody>
      </p:sp>
      <p:sp>
        <p:nvSpPr>
          <p:cNvPr id="8" name="عنصر نائب للتذييل 7"/>
          <p:cNvSpPr>
            <a:spLocks noGrp="1"/>
          </p:cNvSpPr>
          <p:nvPr>
            <p:ph type="ftr" sz="quarter" idx="11"/>
          </p:nvPr>
        </p:nvSpPr>
        <p:spPr>
          <a:xfrm>
            <a:off x="342900" y="8641292"/>
            <a:ext cx="3195828" cy="402336"/>
          </a:xfrm>
        </p:spPr>
        <p:txBody>
          <a:bodyPr/>
          <a:lstStyle/>
          <a:p>
            <a:endParaRPr lang="ar-SA" dirty="0"/>
          </a:p>
        </p:txBody>
      </p:sp>
      <p:sp>
        <p:nvSpPr>
          <p:cNvPr id="9" name="عنصر نائب لرقم الشريحة 8"/>
          <p:cNvSpPr>
            <a:spLocks noGrp="1"/>
          </p:cNvSpPr>
          <p:nvPr>
            <p:ph type="sldNum" sz="quarter" idx="12"/>
          </p:nvPr>
        </p:nvSpPr>
        <p:spPr>
          <a:xfrm>
            <a:off x="5692140" y="8644128"/>
            <a:ext cx="377190" cy="402336"/>
          </a:xfrm>
        </p:spPr>
        <p:txBody>
          <a:bodyPr/>
          <a:lstStyle>
            <a:lvl1pPr algn="ctr">
              <a:defRPr/>
            </a:lvl1pPr>
          </a:lstStyle>
          <a:p>
            <a:fld id="{0B34F065-1154-456A-91E3-76DE8E75E17B}" type="slidenum">
              <a:rPr lang="ar-SA" smtClean="0"/>
              <a:t>‹#›</a:t>
            </a:fld>
            <a:endParaRPr lang="ar-SA" dirty="0"/>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b="0"/>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t>24/06/1440</a:t>
            </a:fld>
            <a:endParaRPr lang="ar-SA" dirty="0"/>
          </a:p>
        </p:txBody>
      </p:sp>
      <p:sp>
        <p:nvSpPr>
          <p:cNvPr id="4" name="عنصر نائب للتذييل 3"/>
          <p:cNvSpPr>
            <a:spLocks noGrp="1"/>
          </p:cNvSpPr>
          <p:nvPr>
            <p:ph type="ftr" sz="quarter" idx="11"/>
          </p:nvPr>
        </p:nvSpPr>
        <p:spPr/>
        <p:txBody>
          <a:bodyPr/>
          <a:lstStyle/>
          <a:p>
            <a:endParaRPr lang="ar-SA" dirty="0"/>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3593592" y="8641292"/>
            <a:ext cx="1600200" cy="402336"/>
          </a:xfrm>
        </p:spPr>
        <p:txBody>
          <a:bodyPr/>
          <a:lstStyle/>
          <a:p>
            <a:fld id="{1B8ABB09-4A1D-463E-8065-109CC2B7EFAA}" type="datetimeFigureOut">
              <a:rPr lang="ar-SA" smtClean="0"/>
              <a:t>24/06/1440</a:t>
            </a:fld>
            <a:endParaRPr lang="ar-SA" dirty="0"/>
          </a:p>
        </p:txBody>
      </p:sp>
      <p:sp>
        <p:nvSpPr>
          <p:cNvPr id="3" name="عنصر نائب للتذييل 2"/>
          <p:cNvSpPr>
            <a:spLocks noGrp="1"/>
          </p:cNvSpPr>
          <p:nvPr>
            <p:ph type="ftr" sz="quarter" idx="11"/>
          </p:nvPr>
        </p:nvSpPr>
        <p:spPr>
          <a:xfrm>
            <a:off x="342900" y="8642521"/>
            <a:ext cx="3195042" cy="401108"/>
          </a:xfrm>
        </p:spPr>
        <p:txBody>
          <a:bodyPr/>
          <a:lstStyle/>
          <a:p>
            <a:endParaRPr lang="ar-SA" dirty="0"/>
          </a:p>
        </p:txBody>
      </p:sp>
      <p:sp>
        <p:nvSpPr>
          <p:cNvPr id="4" name="عنصر نائب لرقم الشريحة 3"/>
          <p:cNvSpPr>
            <a:spLocks noGrp="1"/>
          </p:cNvSpPr>
          <p:nvPr>
            <p:ph type="sldNum" sz="quarter" idx="12"/>
          </p:nvPr>
        </p:nvSpPr>
        <p:spPr>
          <a:xfrm>
            <a:off x="5692140" y="8641292"/>
            <a:ext cx="377190" cy="402336"/>
          </a:xfrm>
        </p:spPr>
        <p:txBody>
          <a:bodyPr/>
          <a:lstStyle/>
          <a:p>
            <a:fld id="{0B34F065-1154-456A-91E3-76DE8E75E17B}" type="slidenum">
              <a:rPr lang="ar-SA" smtClean="0"/>
              <a:t>‹#›</a:t>
            </a:fld>
            <a:endParaRPr lang="ar-S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64592" y="490219"/>
            <a:ext cx="685800" cy="7924800"/>
          </a:xfrm>
        </p:spPr>
        <p:txBody>
          <a:bodyPr vert="vert270" anchor="b"/>
          <a:lstStyle>
            <a:lvl1pPr marL="0" marR="18288" algn="r">
              <a:spcBef>
                <a:spcPts val="0"/>
              </a:spcBef>
              <a:buNone/>
              <a:defRPr sz="2900" b="0" cap="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851892" y="490219"/>
            <a:ext cx="1828800" cy="79248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2738438" y="426720"/>
            <a:ext cx="3957066" cy="798576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4709232" y="8741664"/>
            <a:ext cx="1600200" cy="402336"/>
          </a:xfrm>
        </p:spPr>
        <p:txBody>
          <a:bodyPr/>
          <a:lstStyle>
            <a:lvl1pPr>
              <a:defRPr sz="900"/>
            </a:lvl1pPr>
          </a:lstStyle>
          <a:p>
            <a:fld id="{1B8ABB09-4A1D-463E-8065-109CC2B7EFAA}" type="datetimeFigureOut">
              <a:rPr lang="ar-SA" smtClean="0"/>
              <a:t>24/06/1440</a:t>
            </a:fld>
            <a:endParaRPr lang="ar-SA" dirty="0"/>
          </a:p>
        </p:txBody>
      </p:sp>
      <p:sp>
        <p:nvSpPr>
          <p:cNvPr id="6" name="عنصر نائب للتذييل 5"/>
          <p:cNvSpPr>
            <a:spLocks noGrp="1"/>
          </p:cNvSpPr>
          <p:nvPr>
            <p:ph type="ftr" sz="quarter" idx="11"/>
          </p:nvPr>
        </p:nvSpPr>
        <p:spPr>
          <a:xfrm>
            <a:off x="851892" y="8741664"/>
            <a:ext cx="3857340" cy="402336"/>
          </a:xfrm>
        </p:spPr>
        <p:txBody>
          <a:bodyPr/>
          <a:lstStyle>
            <a:lvl1pPr>
              <a:defRPr sz="900"/>
            </a:lvl1pPr>
          </a:lstStyle>
          <a:p>
            <a:endParaRPr lang="ar-SA" dirty="0"/>
          </a:p>
        </p:txBody>
      </p:sp>
      <p:sp>
        <p:nvSpPr>
          <p:cNvPr id="7" name="عنصر نائب لرقم الشريحة 6"/>
          <p:cNvSpPr>
            <a:spLocks noGrp="1"/>
          </p:cNvSpPr>
          <p:nvPr>
            <p:ph type="sldNum" sz="quarter" idx="12"/>
          </p:nvPr>
        </p:nvSpPr>
        <p:spPr>
          <a:xfrm>
            <a:off x="6307932" y="8741664"/>
            <a:ext cx="377190" cy="402336"/>
          </a:xfrm>
        </p:spPr>
        <p:txBody>
          <a:bodyPr/>
          <a:lstStyle>
            <a:lvl1pPr>
              <a:defRPr sz="900"/>
            </a:lvl1pPr>
          </a:lstStyle>
          <a:p>
            <a:fld id="{0B34F065-1154-456A-91E3-76DE8E75E17B}" type="slidenum">
              <a:rPr lang="ar-SA" smtClean="0"/>
              <a:t>‹#›</a:t>
            </a:fld>
            <a:endParaRPr lang="ar-SA"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164592" y="201195"/>
            <a:ext cx="685800" cy="8534400"/>
          </a:xfrm>
        </p:spPr>
        <p:txBody>
          <a:bodyPr vert="vert270" anchor="b"/>
          <a:lstStyle>
            <a:lvl1pPr marL="0" algn="l">
              <a:buNone/>
              <a:defRPr sz="3000" b="0" cap="all" baseline="0"/>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853678" y="498621"/>
            <a:ext cx="5500116" cy="7315200"/>
          </a:xfrm>
          <a:solidFill>
            <a:schemeClr val="bg2">
              <a:shade val="50000"/>
            </a:schemeClr>
          </a:solidFill>
        </p:spPr>
        <p:txBody>
          <a:bodyPr/>
          <a:lstStyle>
            <a:lvl1pPr marL="0" indent="0">
              <a:buNone/>
              <a:defRPr sz="3200"/>
            </a:lvl1pPr>
          </a:lstStyle>
          <a:p>
            <a:r>
              <a:rPr kumimoji="0" lang="ar-SA" dirty="0" smtClean="0"/>
              <a:t>انقر فوق الأيقونة لإضافة صورة</a:t>
            </a:r>
            <a:endParaRPr kumimoji="0" lang="en-US" dirty="0"/>
          </a:p>
        </p:txBody>
      </p:sp>
      <p:sp>
        <p:nvSpPr>
          <p:cNvPr id="4" name="عنصر نائب للنص 3"/>
          <p:cNvSpPr>
            <a:spLocks noGrp="1"/>
          </p:cNvSpPr>
          <p:nvPr>
            <p:ph type="body" sz="half" idx="2"/>
          </p:nvPr>
        </p:nvSpPr>
        <p:spPr>
          <a:xfrm>
            <a:off x="857250" y="7823200"/>
            <a:ext cx="5500116" cy="9144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4581144" y="8741664"/>
            <a:ext cx="1577340" cy="402336"/>
          </a:xfrm>
        </p:spPr>
        <p:txBody>
          <a:bodyPr/>
          <a:lstStyle>
            <a:lvl1pPr>
              <a:defRPr sz="900"/>
            </a:lvl1pPr>
          </a:lstStyle>
          <a:p>
            <a:fld id="{1B8ABB09-4A1D-463E-8065-109CC2B7EFAA}" type="datetimeFigureOut">
              <a:rPr lang="ar-SA" smtClean="0"/>
              <a:t>24/06/1440</a:t>
            </a:fld>
            <a:endParaRPr lang="ar-SA" dirty="0"/>
          </a:p>
        </p:txBody>
      </p:sp>
      <p:sp>
        <p:nvSpPr>
          <p:cNvPr id="6" name="عنصر نائب للتذييل 5"/>
          <p:cNvSpPr>
            <a:spLocks noGrp="1"/>
          </p:cNvSpPr>
          <p:nvPr>
            <p:ph type="ftr" sz="quarter" idx="11"/>
          </p:nvPr>
        </p:nvSpPr>
        <p:spPr>
          <a:xfrm>
            <a:off x="877824" y="8742892"/>
            <a:ext cx="3711054" cy="402336"/>
          </a:xfrm>
        </p:spPr>
        <p:txBody>
          <a:bodyPr/>
          <a:lstStyle>
            <a:lvl1pPr>
              <a:defRPr sz="900"/>
            </a:lvl1pPr>
          </a:lstStyle>
          <a:p>
            <a:endParaRPr lang="ar-SA" dirty="0"/>
          </a:p>
        </p:txBody>
      </p:sp>
      <p:sp>
        <p:nvSpPr>
          <p:cNvPr id="7" name="عنصر نائب لرقم الشريحة 6"/>
          <p:cNvSpPr>
            <a:spLocks noGrp="1"/>
          </p:cNvSpPr>
          <p:nvPr>
            <p:ph type="sldNum" sz="quarter" idx="12"/>
          </p:nvPr>
        </p:nvSpPr>
        <p:spPr>
          <a:xfrm>
            <a:off x="6162894" y="8741664"/>
            <a:ext cx="274320" cy="402336"/>
          </a:xfrm>
        </p:spPr>
        <p:txBody>
          <a:bodyPr/>
          <a:lstStyle>
            <a:lvl1pPr algn="ctr">
              <a:defRPr sz="900"/>
            </a:lvl1pPr>
          </a:lstStyle>
          <a:p>
            <a:fld id="{0B34F065-1154-456A-91E3-76DE8E75E17B}" type="slidenum">
              <a:rPr lang="ar-SA" smtClean="0"/>
              <a:t>‹#›</a:t>
            </a:fld>
            <a:endParaRPr lang="ar-SA"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مثلث قائم الزاوية 10"/>
          <p:cNvSpPr/>
          <p:nvPr/>
        </p:nvSpPr>
        <p:spPr>
          <a:xfrm>
            <a:off x="5276" y="18758"/>
            <a:ext cx="6847449" cy="9115865"/>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cxnSp>
        <p:nvCxnSpPr>
          <p:cNvPr id="8" name="رابط مستقيم 7"/>
          <p:cNvCxnSpPr/>
          <p:nvPr/>
        </p:nvCxnSpPr>
        <p:spPr>
          <a:xfrm>
            <a:off x="0" y="9379"/>
            <a:ext cx="6852725" cy="9125244"/>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رابط مستقيم 8"/>
          <p:cNvCxnSpPr/>
          <p:nvPr/>
        </p:nvCxnSpPr>
        <p:spPr>
          <a:xfrm rot="10800000" flipV="1">
            <a:off x="4851596" y="6597880"/>
            <a:ext cx="2004646" cy="2533613"/>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عنصر نائب للعنوان 21"/>
          <p:cNvSpPr>
            <a:spLocks noGrp="1"/>
          </p:cNvSpPr>
          <p:nvPr>
            <p:ph type="title"/>
          </p:nvPr>
        </p:nvSpPr>
        <p:spPr>
          <a:xfrm>
            <a:off x="342900" y="356659"/>
            <a:ext cx="6172200" cy="1865376"/>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342900" y="2510411"/>
            <a:ext cx="6172200" cy="6096000"/>
          </a:xfrm>
          <a:prstGeom prst="rect">
            <a:avLst/>
          </a:prstGeom>
        </p:spPr>
        <p:txBody>
          <a:bodyPr vert="horz" anchor="t">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3593592" y="8641292"/>
            <a:ext cx="1600200" cy="402336"/>
          </a:xfrm>
          <a:prstGeom prst="rect">
            <a:avLst/>
          </a:prstGeom>
        </p:spPr>
        <p:txBody>
          <a:bodyPr vert="horz" anchor="b"/>
          <a:lstStyle>
            <a:lvl1pPr algn="l" eaLnBrk="1" latinLnBrk="0" hangingPunct="1">
              <a:defRPr kumimoji="0" sz="1000" b="0">
                <a:solidFill>
                  <a:schemeClr val="tx1"/>
                </a:solidFill>
              </a:defRPr>
            </a:lvl1pPr>
          </a:lstStyle>
          <a:p>
            <a:fld id="{1B8ABB09-4A1D-463E-8065-109CC2B7EFAA}" type="datetimeFigureOut">
              <a:rPr lang="ar-SA" smtClean="0"/>
              <a:t>24/06/1440</a:t>
            </a:fld>
            <a:endParaRPr lang="ar-SA" dirty="0"/>
          </a:p>
        </p:txBody>
      </p:sp>
      <p:sp>
        <p:nvSpPr>
          <p:cNvPr id="3" name="عنصر نائب للتذييل 2"/>
          <p:cNvSpPr>
            <a:spLocks noGrp="1"/>
          </p:cNvSpPr>
          <p:nvPr>
            <p:ph type="ftr" sz="quarter" idx="3"/>
          </p:nvPr>
        </p:nvSpPr>
        <p:spPr>
          <a:xfrm>
            <a:off x="342900" y="8642521"/>
            <a:ext cx="3195042" cy="401108"/>
          </a:xfrm>
          <a:prstGeom prst="rect">
            <a:avLst/>
          </a:prstGeom>
        </p:spPr>
        <p:txBody>
          <a:bodyPr vert="horz" anchor="b"/>
          <a:lstStyle>
            <a:lvl1pPr algn="r" eaLnBrk="1" latinLnBrk="0" hangingPunct="1">
              <a:defRPr kumimoji="0" sz="1000">
                <a:solidFill>
                  <a:schemeClr val="tx1"/>
                </a:solidFill>
              </a:defRPr>
            </a:lvl1pPr>
          </a:lstStyle>
          <a:p>
            <a:endParaRPr lang="ar-SA" dirty="0"/>
          </a:p>
        </p:txBody>
      </p:sp>
      <p:sp>
        <p:nvSpPr>
          <p:cNvPr id="23" name="عنصر نائب لرقم الشريحة 22"/>
          <p:cNvSpPr>
            <a:spLocks noGrp="1"/>
          </p:cNvSpPr>
          <p:nvPr>
            <p:ph type="sldNum" sz="quarter" idx="4"/>
          </p:nvPr>
        </p:nvSpPr>
        <p:spPr>
          <a:xfrm>
            <a:off x="5692140" y="8641292"/>
            <a:ext cx="377190" cy="402336"/>
          </a:xfrm>
          <a:prstGeom prst="rect">
            <a:avLst/>
          </a:prstGeom>
        </p:spPr>
        <p:txBody>
          <a:bodyPr vert="horz" anchor="b"/>
          <a:lstStyle>
            <a:lvl1pPr algn="ctr" eaLnBrk="1" latinLnBrk="0" hangingPunct="1">
              <a:defRPr kumimoji="0" sz="1200">
                <a:solidFill>
                  <a:schemeClr val="tx1"/>
                </a:solidFill>
              </a:defRPr>
            </a:lvl1pPr>
          </a:lstStyle>
          <a:p>
            <a:fld id="{0B34F065-1154-456A-91E3-76DE8E75E17B}" type="slidenum">
              <a:rPr lang="ar-SA" smtClean="0"/>
              <a:t>‹#›</a:t>
            </a:fld>
            <a:endParaRPr lang="ar-SA" dirty="0"/>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bdnia.com/wp-content/uploads/strings.jpg"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bdnia.com/wp-content/uploads/grip.jpg"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bdnia.com/wp-content/uploads/shoes.jpg"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www.bdnia.com/wp-content/uploads/tools.jpg"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p:cNvSpPr txBox="1"/>
          <p:nvPr/>
        </p:nvSpPr>
        <p:spPr>
          <a:xfrm>
            <a:off x="188640" y="111561"/>
            <a:ext cx="6408712" cy="9756517"/>
          </a:xfrm>
          <a:prstGeom prst="rect">
            <a:avLst/>
          </a:prstGeom>
          <a:noFill/>
        </p:spPr>
        <p:txBody>
          <a:bodyPr wrap="square" rtlCol="1">
            <a:spAutoFit/>
          </a:bodyPr>
          <a:lstStyle/>
          <a:p>
            <a:r>
              <a:rPr lang="ar-IQ" sz="1600" b="1" dirty="0">
                <a:solidFill>
                  <a:srgbClr val="FFC000"/>
                </a:solidFill>
                <a:latin typeface="Times New Roman"/>
                <a:ea typeface="Times New Roman"/>
                <a:cs typeface="Arial"/>
              </a:rPr>
              <a:t>الجامعة المستنصرية</a:t>
            </a:r>
            <a:endParaRPr lang="en-US" sz="1600" dirty="0">
              <a:solidFill>
                <a:srgbClr val="FFC000"/>
              </a:solidFill>
              <a:latin typeface="Times New Roman"/>
              <a:ea typeface="Times New Roman"/>
            </a:endParaRPr>
          </a:p>
          <a:p>
            <a:r>
              <a:rPr lang="ar-IQ" sz="1600" b="1" dirty="0">
                <a:solidFill>
                  <a:srgbClr val="FFC000"/>
                </a:solidFill>
                <a:latin typeface="Times New Roman"/>
                <a:ea typeface="Times New Roman"/>
                <a:cs typeface="Arial"/>
              </a:rPr>
              <a:t>كلية التربية الاساسية</a:t>
            </a:r>
            <a:endParaRPr lang="en-US" sz="1600" dirty="0">
              <a:solidFill>
                <a:srgbClr val="FFC000"/>
              </a:solidFill>
              <a:latin typeface="Times New Roman"/>
              <a:ea typeface="Times New Roman"/>
            </a:endParaRPr>
          </a:p>
          <a:p>
            <a:r>
              <a:rPr lang="ar-IQ" sz="1600" b="1" dirty="0">
                <a:solidFill>
                  <a:srgbClr val="FFC000"/>
                </a:solidFill>
                <a:latin typeface="Times New Roman"/>
                <a:ea typeface="Times New Roman"/>
                <a:cs typeface="Arial"/>
              </a:rPr>
              <a:t>قسم التربية البدنية وعلوم الرياضة  </a:t>
            </a:r>
            <a:endParaRPr lang="en-US" sz="1600" dirty="0">
              <a:solidFill>
                <a:srgbClr val="FFC000"/>
              </a:solidFill>
              <a:latin typeface="Times New Roman"/>
              <a:ea typeface="Times New Roman"/>
            </a:endParaRPr>
          </a:p>
          <a:p>
            <a:r>
              <a:rPr lang="ar-IQ" sz="2400" dirty="0">
                <a:latin typeface="Times New Roman"/>
                <a:ea typeface="Times New Roman"/>
                <a:cs typeface="Arial"/>
              </a:rPr>
              <a:t> </a:t>
            </a:r>
            <a:endParaRPr lang="en-US" sz="2400" dirty="0">
              <a:latin typeface="Times New Roman"/>
              <a:ea typeface="Times New Roman"/>
            </a:endParaRPr>
          </a:p>
          <a:p>
            <a:r>
              <a:rPr lang="ar-IQ" sz="2400" dirty="0">
                <a:latin typeface="Times New Roman"/>
                <a:ea typeface="Times New Roman"/>
                <a:cs typeface="Arial"/>
              </a:rPr>
              <a:t> </a:t>
            </a:r>
            <a:endParaRPr lang="en-US" sz="2400" dirty="0">
              <a:latin typeface="Times New Roman"/>
              <a:ea typeface="Times New Roman"/>
            </a:endParaRPr>
          </a:p>
          <a:p>
            <a:r>
              <a:rPr lang="ar-IQ" sz="2400" dirty="0">
                <a:latin typeface="Times New Roman"/>
                <a:ea typeface="Times New Roman"/>
                <a:cs typeface="Arial"/>
              </a:rPr>
              <a:t> </a:t>
            </a:r>
            <a:endParaRPr lang="en-US" sz="2400" dirty="0">
              <a:latin typeface="Times New Roman"/>
              <a:ea typeface="Times New Roman"/>
            </a:endParaRPr>
          </a:p>
          <a:p>
            <a:r>
              <a:rPr lang="ar-IQ" sz="2400" dirty="0">
                <a:latin typeface="Times New Roman"/>
                <a:ea typeface="Times New Roman"/>
                <a:cs typeface="Arial"/>
              </a:rPr>
              <a:t> </a:t>
            </a:r>
            <a:endParaRPr lang="en-US" sz="2400" dirty="0">
              <a:latin typeface="Times New Roman"/>
              <a:ea typeface="Times New Roman"/>
            </a:endParaRPr>
          </a:p>
          <a:p>
            <a:r>
              <a:rPr lang="ar-IQ" sz="2400" dirty="0">
                <a:latin typeface="Times New Roman"/>
                <a:ea typeface="Times New Roman"/>
                <a:cs typeface="Arial"/>
              </a:rPr>
              <a:t> </a:t>
            </a:r>
            <a:r>
              <a:rPr lang="ar-IQ" sz="2400" dirty="0" smtClean="0">
                <a:latin typeface="Times New Roman"/>
                <a:ea typeface="Times New Roman"/>
                <a:cs typeface="Arial"/>
              </a:rPr>
              <a:t>                  </a:t>
            </a:r>
            <a:r>
              <a:rPr lang="ar-IQ" sz="5400" b="1" dirty="0" smtClean="0">
                <a:latin typeface="Times New Roman"/>
                <a:ea typeface="Times New Roman"/>
                <a:cs typeface="Arial"/>
              </a:rPr>
              <a:t>العاب المضرب</a:t>
            </a:r>
            <a:r>
              <a:rPr lang="ar-IQ" sz="9600" b="1" dirty="0">
                <a:latin typeface="Times New Roman"/>
                <a:ea typeface="Times New Roman"/>
                <a:cs typeface="Arial"/>
              </a:rPr>
              <a:t> </a:t>
            </a:r>
            <a:endParaRPr lang="en-US" sz="2400" dirty="0">
              <a:latin typeface="Times New Roman"/>
              <a:ea typeface="Times New Roman"/>
            </a:endParaRPr>
          </a:p>
          <a:p>
            <a:r>
              <a:rPr lang="ar-IQ" sz="4000" b="1" dirty="0" smtClean="0">
                <a:ea typeface="Times New Roman"/>
                <a:cs typeface="Arial"/>
              </a:rPr>
              <a:t>                </a:t>
            </a:r>
            <a:r>
              <a:rPr lang="ar-IQ" sz="2400" b="1" dirty="0" smtClean="0">
                <a:ea typeface="Times New Roman"/>
                <a:cs typeface="Arial"/>
              </a:rPr>
              <a:t>الريشة الطائرة</a:t>
            </a:r>
            <a:r>
              <a:rPr lang="ar-IQ" sz="4800" b="1" dirty="0" smtClean="0">
                <a:ea typeface="Times New Roman"/>
                <a:cs typeface="Arial"/>
              </a:rPr>
              <a:t> </a:t>
            </a:r>
          </a:p>
          <a:p>
            <a:r>
              <a:rPr lang="ar-IQ" sz="4800" b="1" dirty="0" smtClean="0">
                <a:ea typeface="Times New Roman"/>
                <a:cs typeface="Arial"/>
              </a:rPr>
              <a:t>  </a:t>
            </a:r>
            <a:endParaRPr lang="ar-IQ" sz="4000" b="1" dirty="0" smtClean="0">
              <a:ea typeface="Times New Roman"/>
              <a:cs typeface="Arial"/>
            </a:endParaRPr>
          </a:p>
          <a:p>
            <a:r>
              <a:rPr lang="ar-IQ" sz="4000" b="1" dirty="0">
                <a:ea typeface="Times New Roman"/>
                <a:cs typeface="Arial"/>
              </a:rPr>
              <a:t> </a:t>
            </a:r>
            <a:r>
              <a:rPr lang="ar-IQ" sz="4000" b="1" dirty="0" smtClean="0">
                <a:ea typeface="Times New Roman"/>
                <a:cs typeface="Arial"/>
              </a:rPr>
              <a:t>             </a:t>
            </a:r>
            <a:r>
              <a:rPr lang="ar-IQ" sz="3200" b="1" dirty="0" smtClean="0">
                <a:solidFill>
                  <a:srgbClr val="FFFF00"/>
                </a:solidFill>
                <a:ea typeface="Times New Roman"/>
                <a:cs typeface="Arial"/>
              </a:rPr>
              <a:t>المرحلة الثانية</a:t>
            </a:r>
          </a:p>
          <a:p>
            <a:endParaRPr lang="ar-IQ" sz="3200" b="1" dirty="0">
              <a:effectLst/>
              <a:latin typeface="Times New Roman"/>
              <a:ea typeface="Times New Roman"/>
              <a:cs typeface="Arial"/>
            </a:endParaRPr>
          </a:p>
          <a:p>
            <a:pPr algn="ctr"/>
            <a:endParaRPr lang="ar-IQ" sz="3200" b="1" dirty="0">
              <a:latin typeface="Times New Roman"/>
              <a:ea typeface="Times New Roman"/>
              <a:cs typeface="Arial"/>
            </a:endParaRPr>
          </a:p>
          <a:p>
            <a:pPr algn="ctr"/>
            <a:r>
              <a:rPr lang="ar-IQ" sz="3600" b="1" dirty="0" smtClean="0">
                <a:latin typeface="Times New Roman"/>
                <a:ea typeface="Times New Roman"/>
                <a:cs typeface="Arial"/>
              </a:rPr>
              <a:t>د. حسين علي حسين الكوفي</a:t>
            </a:r>
            <a:endParaRPr lang="ar-IQ" sz="3600" b="1" dirty="0">
              <a:effectLst/>
              <a:latin typeface="Times New Roman"/>
              <a:ea typeface="Times New Roman"/>
              <a:cs typeface="Arial"/>
            </a:endParaRPr>
          </a:p>
          <a:p>
            <a:endParaRPr lang="ar-IQ" sz="3200" b="1" dirty="0" smtClean="0">
              <a:latin typeface="Times New Roman"/>
              <a:ea typeface="Times New Roman"/>
              <a:cs typeface="Arial"/>
            </a:endParaRPr>
          </a:p>
          <a:p>
            <a:endParaRPr lang="ar-IQ" sz="3200" b="1" dirty="0">
              <a:effectLst/>
              <a:latin typeface="Times New Roman"/>
              <a:ea typeface="Times New Roman"/>
              <a:cs typeface="Arial"/>
            </a:endParaRPr>
          </a:p>
          <a:p>
            <a:endParaRPr lang="ar-IQ" sz="3200" b="1" dirty="0" smtClean="0">
              <a:latin typeface="Times New Roman"/>
              <a:ea typeface="Times New Roman"/>
              <a:cs typeface="Arial"/>
            </a:endParaRPr>
          </a:p>
          <a:p>
            <a:endParaRPr lang="ar-IQ" sz="3200" b="1" dirty="0">
              <a:effectLst/>
              <a:latin typeface="Times New Roman"/>
              <a:ea typeface="Times New Roman"/>
              <a:cs typeface="Arial"/>
            </a:endParaRPr>
          </a:p>
          <a:p>
            <a:endParaRPr lang="en-US" sz="2400" dirty="0">
              <a:effectLst/>
              <a:latin typeface="Times New Roman"/>
              <a:ea typeface="Times New Roman"/>
            </a:endParaRPr>
          </a:p>
        </p:txBody>
      </p:sp>
    </p:spTree>
    <p:extLst>
      <p:ext uri="{BB962C8B-B14F-4D97-AF65-F5344CB8AC3E}">
        <p14:creationId xmlns:p14="http://schemas.microsoft.com/office/powerpoint/2010/main" val="4045999073"/>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88640" y="179512"/>
            <a:ext cx="6480720" cy="8995539"/>
          </a:xfrm>
          <a:prstGeom prst="rect">
            <a:avLst/>
          </a:prstGeom>
        </p:spPr>
        <p:txBody>
          <a:bodyPr wrap="square">
            <a:spAutoFit/>
          </a:bodyPr>
          <a:lstStyle/>
          <a:p>
            <a:pPr algn="just">
              <a:lnSpc>
                <a:spcPct val="115000"/>
              </a:lnSpc>
              <a:spcAft>
                <a:spcPts val="1000"/>
              </a:spcAft>
            </a:pPr>
            <a:r>
              <a:rPr lang="en-US" dirty="0">
                <a:latin typeface="Simplified Arabic"/>
                <a:ea typeface="Calibri"/>
                <a:cs typeface="Arial"/>
              </a:rPr>
              <a:t> </a:t>
            </a:r>
            <a:r>
              <a:rPr lang="ar-SA" sz="2800" dirty="0">
                <a:latin typeface="Simplified Arabic"/>
                <a:ea typeface="Calibri"/>
                <a:cs typeface="Arial"/>
              </a:rPr>
              <a:t>مضارب </a:t>
            </a:r>
            <a:r>
              <a:rPr lang="ar-SA" sz="2800" dirty="0" smtClean="0">
                <a:latin typeface="Simplified Arabic"/>
                <a:ea typeface="Calibri"/>
                <a:cs typeface="Arial"/>
              </a:rPr>
              <a:t>الباد منتون </a:t>
            </a:r>
            <a:r>
              <a:rPr lang="ar-SA" sz="2800" dirty="0">
                <a:latin typeface="Simplified Arabic"/>
                <a:ea typeface="Calibri"/>
                <a:cs typeface="Arial"/>
              </a:rPr>
              <a:t>خفيفة الوزن. يتراوح وزن المضرب الممتاز بين 79 غرام و 91 غرام (مع احتساب وزن أوتار المضرب). يمكن أن يصنع المضرب من عدة مواد منها مركب ألياف الكربون (بلاستيك الغرافيت المقوى) أو الحديد الصلب والذي يمكن أن يخلط مع مواد أخرى. يمتاز مضرب ألياف الكربون بقوة كبيرة بالنسبة إلى وزنه، وهو صلب ويعطي قوة دافعة كبيرة. قبل ألياف الكربون كانت المضارب تصنع من معادن خفيفة مثل الألمنيوم. فيما بعد أصبحت المضارب تصنع من الخشب. أما في الوقت الحاضر فتصنع المضارب الرخيصة من المعدن، فيما توقف إنتاج المضارب الخشبية نظراً لارتفاع وزنها وتكلفتها</a:t>
            </a:r>
            <a:r>
              <a:rPr lang="en-US" sz="2800" dirty="0">
                <a:latin typeface="Simplified Arabic"/>
                <a:ea typeface="Calibri"/>
                <a:cs typeface="Arial"/>
              </a:rPr>
              <a:t>.</a:t>
            </a:r>
            <a:r>
              <a:rPr lang="ar-SA" sz="2800" dirty="0">
                <a:latin typeface="Simplified Arabic"/>
                <a:ea typeface="Calibri"/>
                <a:cs typeface="Simplified Arabic"/>
              </a:rPr>
              <a:t> هناك تصاميم كثيرة لشكل المضرب جميعها محدودة بأحجام وأشكال معينة. يتمتع كل مضرب بمزايا معينة حسب حاجة اللاعب ورغبته. لا تزال المضارب البيضوية الشكل تصنع في وقتنا الحاضر، ولكن الشكل ذا الرأس متساوي القياسات هو الأشهر في المضارب الجديدة</a:t>
            </a:r>
            <a:r>
              <a:rPr lang="en-US" sz="2800" dirty="0">
                <a:latin typeface="Simplified Arabic"/>
                <a:ea typeface="Calibri"/>
                <a:cs typeface="Arial"/>
              </a:rPr>
              <a:t>. </a:t>
            </a:r>
            <a:endParaRPr lang="en-US" sz="2000" dirty="0">
              <a:effectLst/>
              <a:latin typeface="Calibri"/>
              <a:ea typeface="Calibri"/>
              <a:cs typeface="Arial"/>
            </a:endParaRPr>
          </a:p>
        </p:txBody>
      </p:sp>
    </p:spTree>
    <p:extLst>
      <p:ext uri="{BB962C8B-B14F-4D97-AF65-F5344CB8AC3E}">
        <p14:creationId xmlns:p14="http://schemas.microsoft.com/office/powerpoint/2010/main" val="15053305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http://www.bdnia.com/wp-content/uploads/strings-300x197.jpg">
            <a:hlinkClick r:id="rId2" tgtFrame="_blank"/>
          </p:cNvPr>
          <p:cNvPicPr/>
          <p:nvPr/>
        </p:nvPicPr>
        <p:blipFill>
          <a:blip r:embed="rId3">
            <a:extLst>
              <a:ext uri="{28A0092B-C50C-407E-A947-70E740481C1C}">
                <a14:useLocalDpi xmlns:a14="http://schemas.microsoft.com/office/drawing/2010/main" val="0"/>
              </a:ext>
            </a:extLst>
          </a:blip>
          <a:srcRect/>
          <a:stretch>
            <a:fillRect/>
          </a:stretch>
        </p:blipFill>
        <p:spPr bwMode="auto">
          <a:xfrm>
            <a:off x="278493" y="1176200"/>
            <a:ext cx="6246851" cy="5347404"/>
          </a:xfrm>
          <a:prstGeom prst="rect">
            <a:avLst/>
          </a:prstGeom>
          <a:noFill/>
          <a:ln>
            <a:noFill/>
          </a:ln>
        </p:spPr>
      </p:pic>
      <p:sp>
        <p:nvSpPr>
          <p:cNvPr id="3" name="مستطيل 2"/>
          <p:cNvSpPr/>
          <p:nvPr/>
        </p:nvSpPr>
        <p:spPr>
          <a:xfrm>
            <a:off x="3126000" y="467544"/>
            <a:ext cx="1151277" cy="708656"/>
          </a:xfrm>
          <a:prstGeom prst="rect">
            <a:avLst/>
          </a:prstGeom>
        </p:spPr>
        <p:txBody>
          <a:bodyPr wrap="none">
            <a:spAutoFit/>
          </a:bodyPr>
          <a:lstStyle/>
          <a:p>
            <a:pPr algn="ctr">
              <a:lnSpc>
                <a:spcPct val="115000"/>
              </a:lnSpc>
              <a:spcAft>
                <a:spcPts val="1000"/>
              </a:spcAft>
            </a:pPr>
            <a:r>
              <a:rPr lang="ar-SA" sz="3600" b="1" u="sng" dirty="0">
                <a:latin typeface="Simplified Arabic"/>
                <a:ea typeface="Calibri"/>
                <a:cs typeface="Simplified Arabic"/>
              </a:rPr>
              <a:t>الأوتار</a:t>
            </a:r>
            <a:endParaRPr lang="en-US" sz="1200" dirty="0">
              <a:effectLst/>
              <a:latin typeface="Calibri"/>
              <a:ea typeface="Calibri"/>
              <a:cs typeface="Arial"/>
            </a:endParaRPr>
          </a:p>
        </p:txBody>
      </p:sp>
      <p:sp>
        <p:nvSpPr>
          <p:cNvPr id="4" name="مستطيل 3"/>
          <p:cNvSpPr/>
          <p:nvPr/>
        </p:nvSpPr>
        <p:spPr>
          <a:xfrm>
            <a:off x="278493" y="6660232"/>
            <a:ext cx="6246851" cy="2204450"/>
          </a:xfrm>
          <a:prstGeom prst="rect">
            <a:avLst/>
          </a:prstGeom>
        </p:spPr>
        <p:txBody>
          <a:bodyPr wrap="square">
            <a:spAutoFit/>
          </a:bodyPr>
          <a:lstStyle/>
          <a:p>
            <a:pPr algn="just">
              <a:lnSpc>
                <a:spcPct val="115000"/>
              </a:lnSpc>
              <a:spcAft>
                <a:spcPts val="1000"/>
              </a:spcAft>
            </a:pPr>
            <a:r>
              <a:rPr lang="ar-SA" sz="2000" dirty="0">
                <a:latin typeface="Simplified Arabic"/>
                <a:ea typeface="Calibri"/>
                <a:cs typeface="Simplified Arabic"/>
              </a:rPr>
              <a:t>أوتار مضرب </a:t>
            </a:r>
            <a:r>
              <a:rPr lang="ar-SA" sz="2000" dirty="0" smtClean="0">
                <a:latin typeface="Simplified Arabic"/>
                <a:ea typeface="Calibri"/>
                <a:cs typeface="Simplified Arabic"/>
              </a:rPr>
              <a:t>الباد منتون </a:t>
            </a:r>
            <a:r>
              <a:rPr lang="ar-SA" sz="2000" dirty="0">
                <a:latin typeface="Simplified Arabic"/>
                <a:ea typeface="Calibri"/>
                <a:cs typeface="Simplified Arabic"/>
              </a:rPr>
              <a:t>رفيعة. الأوتار الجيدة يتراوح سمكها بين 0,65 و 0,73 ميليمتراً. الأوتار </a:t>
            </a:r>
            <a:r>
              <a:rPr lang="ar-SA" sz="2000" dirty="0">
                <a:latin typeface="Simplified Arabic"/>
                <a:ea typeface="Calibri"/>
                <a:cs typeface="Simplified Arabic"/>
              </a:rPr>
              <a:t>الأسمك</a:t>
            </a:r>
            <a:r>
              <a:rPr lang="ar-SA" sz="2000" dirty="0">
                <a:latin typeface="Simplified Arabic"/>
                <a:ea typeface="Calibri"/>
                <a:cs typeface="Simplified Arabic"/>
              </a:rPr>
              <a:t> تتمتع بصلابة أكبر ولكن مع ذلك تبقى الرفيعة هي الأكثر انتشاراً ورغبة عند الكثير من اللاعبين. قوة الشد عادةً تتراوح بين 80 إلى 130 نيوتن. في المنافسات غير الرسمية تقل قوة الشد هذه إلى 110 نيوتن كحد أقصى (تصل إلى 160 نيوتن في منافسات المحترفين</a:t>
            </a:r>
            <a:r>
              <a:rPr lang="ar-IQ" sz="2000" dirty="0">
                <a:latin typeface="Simplified Arabic"/>
                <a:ea typeface="Calibri"/>
                <a:cs typeface="Simplified Arabic"/>
              </a:rPr>
              <a:t>.</a:t>
            </a:r>
            <a:endParaRPr lang="en-US" sz="1600" dirty="0">
              <a:effectLst/>
              <a:latin typeface="Calibri"/>
              <a:ea typeface="Calibri"/>
              <a:cs typeface="Arial"/>
            </a:endParaRPr>
          </a:p>
        </p:txBody>
      </p:sp>
    </p:spTree>
    <p:extLst>
      <p:ext uri="{BB962C8B-B14F-4D97-AF65-F5344CB8AC3E}">
        <p14:creationId xmlns:p14="http://schemas.microsoft.com/office/powerpoint/2010/main" val="12740071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http://www.bdnia.com/wp-content/uploads/grip-300x225.jpg">
            <a:hlinkClick r:id="rId2" tgtFrame="_blank"/>
          </p:cNvPr>
          <p:cNvPicPr/>
          <p:nvPr/>
        </p:nvPicPr>
        <p:blipFill>
          <a:blip r:embed="rId3">
            <a:extLst>
              <a:ext uri="{28A0092B-C50C-407E-A947-70E740481C1C}">
                <a14:useLocalDpi xmlns:a14="http://schemas.microsoft.com/office/drawing/2010/main" val="0"/>
              </a:ext>
            </a:extLst>
          </a:blip>
          <a:srcRect/>
          <a:stretch>
            <a:fillRect/>
          </a:stretch>
        </p:blipFill>
        <p:spPr bwMode="auto">
          <a:xfrm>
            <a:off x="260648" y="5508104"/>
            <a:ext cx="6408712" cy="3442707"/>
          </a:xfrm>
          <a:prstGeom prst="rect">
            <a:avLst/>
          </a:prstGeom>
          <a:noFill/>
          <a:ln>
            <a:noFill/>
          </a:ln>
        </p:spPr>
      </p:pic>
      <p:sp>
        <p:nvSpPr>
          <p:cNvPr id="3" name="مستطيل 2"/>
          <p:cNvSpPr/>
          <p:nvPr/>
        </p:nvSpPr>
        <p:spPr>
          <a:xfrm>
            <a:off x="260648" y="323528"/>
            <a:ext cx="6408712" cy="4892621"/>
          </a:xfrm>
          <a:prstGeom prst="rect">
            <a:avLst/>
          </a:prstGeom>
        </p:spPr>
        <p:txBody>
          <a:bodyPr wrap="square">
            <a:spAutoFit/>
          </a:bodyPr>
          <a:lstStyle/>
          <a:p>
            <a:pPr lvl="0">
              <a:lnSpc>
                <a:spcPct val="115000"/>
              </a:lnSpc>
              <a:spcAft>
                <a:spcPts val="1000"/>
              </a:spcAft>
            </a:pPr>
            <a:r>
              <a:rPr lang="ar-SA" sz="2400" b="1" u="sng" dirty="0" smtClean="0">
                <a:solidFill>
                  <a:prstClr val="white"/>
                </a:solidFill>
                <a:latin typeface="Simplified Arabic"/>
                <a:ea typeface="Calibri"/>
                <a:cs typeface="Simplified Arabic"/>
              </a:rPr>
              <a:t>المقبض</a:t>
            </a:r>
            <a:endParaRPr lang="en-US" sz="2400" dirty="0" smtClean="0">
              <a:latin typeface="Simplified Arabic"/>
              <a:ea typeface="Calibri"/>
              <a:cs typeface="Simplified Arabic"/>
            </a:endParaRPr>
          </a:p>
          <a:p>
            <a:pPr algn="just">
              <a:lnSpc>
                <a:spcPct val="115000"/>
              </a:lnSpc>
            </a:pPr>
            <a:r>
              <a:rPr lang="ar-SA" sz="2400" dirty="0" smtClean="0">
                <a:latin typeface="Simplified Arabic"/>
                <a:ea typeface="Calibri"/>
                <a:cs typeface="Simplified Arabic"/>
              </a:rPr>
              <a:t> </a:t>
            </a:r>
            <a:r>
              <a:rPr lang="ar-SA" sz="2400" dirty="0">
                <a:latin typeface="Simplified Arabic"/>
                <a:ea typeface="Calibri"/>
                <a:cs typeface="Simplified Arabic"/>
              </a:rPr>
              <a:t>اختيار المقبض يسمح للاعب بزيادة سمك قبضة المضرب واختيار القبضة التي ترتاح يده لها. يمكن أن يجرب اللاعب عدة قبضات قبل أن يستقر على واحدة بشكل نهائي</a:t>
            </a:r>
            <a:r>
              <a:rPr lang="en-US" sz="2400" dirty="0">
                <a:latin typeface="Simplified Arabic"/>
                <a:ea typeface="Calibri"/>
                <a:cs typeface="Arial"/>
              </a:rPr>
              <a:t>.</a:t>
            </a:r>
            <a:r>
              <a:rPr lang="ar-SA" sz="2400" dirty="0">
                <a:latin typeface="Simplified Arabic"/>
                <a:ea typeface="Calibri"/>
                <a:cs typeface="Simplified Arabic"/>
              </a:rPr>
              <a:t> يمكن للاعب اختيار قبضة مصنوعة من المادة التي يرغبها. الاختيار الأكثر شيوعاً هو المقبص المصنوع من </a:t>
            </a:r>
            <a:r>
              <a:rPr lang="ar-SA" sz="2400" dirty="0">
                <a:latin typeface="Simplified Arabic"/>
                <a:ea typeface="Calibri"/>
                <a:cs typeface="Simplified Arabic"/>
              </a:rPr>
              <a:t>البلوتونيوم</a:t>
            </a:r>
            <a:r>
              <a:rPr lang="ar-SA" sz="2400" dirty="0">
                <a:latin typeface="Simplified Arabic"/>
                <a:ea typeface="Calibri"/>
                <a:cs typeface="Simplified Arabic"/>
              </a:rPr>
              <a:t> ويكون إما صلباً او قماشياً. اختيار المقبض عبارة عن اختيار شخصي تحدده رغبة اللاعب. فمثلاً يمكن أن يشكّل تعرق يد اللاعب مشكلة له، وفي هذه الحالة يمكن أن يتضمن المقبض مادةً للتجفيف أو يمكن استخدام ممسحة للعرق تُلف حول معصم اللاعب على شكل سوار، أو يمكن للاعب أن يغير قبضة المضرب بشكل مستمر</a:t>
            </a:r>
            <a:r>
              <a:rPr lang="en-US" dirty="0" smtClean="0">
                <a:latin typeface="Simplified Arabic"/>
                <a:ea typeface="Calibri"/>
                <a:cs typeface="Arial"/>
              </a:rPr>
              <a:t>.</a:t>
            </a:r>
            <a:endParaRPr lang="en-US" sz="1400" dirty="0">
              <a:latin typeface="Calibri"/>
              <a:ea typeface="Calibri"/>
              <a:cs typeface="Arial"/>
            </a:endParaRPr>
          </a:p>
        </p:txBody>
      </p:sp>
    </p:spTree>
    <p:extLst>
      <p:ext uri="{BB962C8B-B14F-4D97-AF65-F5344CB8AC3E}">
        <p14:creationId xmlns:p14="http://schemas.microsoft.com/office/powerpoint/2010/main" val="31615735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6632" y="287809"/>
            <a:ext cx="6552728" cy="7817525"/>
          </a:xfrm>
          <a:prstGeom prst="rect">
            <a:avLst/>
          </a:prstGeom>
        </p:spPr>
        <p:txBody>
          <a:bodyPr wrap="square">
            <a:spAutoFit/>
          </a:bodyPr>
          <a:lstStyle/>
          <a:p>
            <a:pPr algn="just">
              <a:lnSpc>
                <a:spcPct val="115000"/>
              </a:lnSpc>
            </a:pPr>
            <a:r>
              <a:rPr lang="ar-SA" sz="3600" b="1" dirty="0">
                <a:latin typeface="Simplified Arabic"/>
                <a:ea typeface="Calibri"/>
                <a:cs typeface="Simplified Arabic"/>
              </a:rPr>
              <a:t>ثالثا : الريشة </a:t>
            </a:r>
            <a:endParaRPr lang="en-US" sz="2000" dirty="0">
              <a:latin typeface="Calibri"/>
              <a:ea typeface="Calibri"/>
              <a:cs typeface="Arial"/>
            </a:endParaRPr>
          </a:p>
          <a:p>
            <a:pPr algn="just">
              <a:lnSpc>
                <a:spcPct val="115000"/>
              </a:lnSpc>
            </a:pPr>
            <a:r>
              <a:rPr lang="ar-SA" sz="2800" dirty="0">
                <a:latin typeface="Simplified Arabic"/>
                <a:ea typeface="Calibri"/>
                <a:cs typeface="Simplified Arabic"/>
              </a:rPr>
              <a:t>    و تصنع الكرة (الشتل كوك) من ريش جناح الإوزة و يتكون من 16 ريشة وتزن ما بين 4،74 إلى 5،50 جرام . </a:t>
            </a:r>
            <a:endParaRPr lang="en-US" sz="2000" dirty="0">
              <a:latin typeface="Calibri"/>
              <a:ea typeface="Calibri"/>
              <a:cs typeface="Arial"/>
            </a:endParaRPr>
          </a:p>
          <a:p>
            <a:pPr algn="just"/>
            <a:r>
              <a:rPr lang="ar-IQ" sz="2600" dirty="0">
                <a:latin typeface="Simplified Arabic"/>
                <a:ea typeface="Calibri"/>
                <a:cs typeface="Simplified Arabic"/>
              </a:rPr>
              <a:t>    </a:t>
            </a:r>
            <a:r>
              <a:rPr lang="ar-SA" sz="2600" dirty="0">
                <a:latin typeface="Simplified Arabic"/>
                <a:ea typeface="Calibri"/>
                <a:cs typeface="Simplified Arabic"/>
              </a:rPr>
              <a:t>الريشة الطائرة هي جسم يستخدم للعب وهو على شكل مخروط مفتوح: المخروط يصنع من 16 ريشة إوز متشابكة مغروسة في قاعدة مصنوعة من الفلين مغطاة بالجلد أو بمواد أخرى</a:t>
            </a:r>
            <a:r>
              <a:rPr lang="en-US" sz="2600" dirty="0">
                <a:latin typeface="Simplified Arabic"/>
                <a:ea typeface="Calibri"/>
              </a:rPr>
              <a:t>.</a:t>
            </a:r>
            <a:r>
              <a:rPr lang="ar-SA" sz="2600" dirty="0">
                <a:latin typeface="Simplified Arabic"/>
                <a:ea typeface="Calibri"/>
              </a:rPr>
              <a:t> وهناك الريش الاصطناعية والتي تستخدم عادةً في المباريات غير الاحترافية لتقليل التكلفة لأن الريشة المصنوعة من الريش الحقيقي تتلف بسرعة</a:t>
            </a:r>
            <a:r>
              <a:rPr lang="en-US" sz="2600" dirty="0">
                <a:latin typeface="Simplified Arabic"/>
                <a:ea typeface="Calibri"/>
              </a:rPr>
              <a:t>.</a:t>
            </a:r>
            <a:r>
              <a:rPr lang="ar-SA" sz="2600" dirty="0">
                <a:latin typeface="Simplified Arabic"/>
                <a:ea typeface="Calibri"/>
              </a:rPr>
              <a:t> كذلك هناك الريش المصنوعة من النايلون وهي على ثلاثة أنواع، كل نوع يُستخدم في درجة حرارة معينة. هذه الأنواع هي الريشة الخضراء (سرعتها بطيئة) والزرقاء (سرعتها متوسطة) والحمراء (وسرعتها كبيرة). في درجات الحرارة المنخفضة تستخدم الريشة السريعة، أما في المناطق الحارة فتستخدم الريشة </a:t>
            </a:r>
            <a:r>
              <a:rPr lang="ar-SA" sz="2600" dirty="0">
                <a:latin typeface="Simplified Arabic"/>
                <a:ea typeface="Calibri"/>
              </a:rPr>
              <a:t>الأبطأ</a:t>
            </a:r>
            <a:r>
              <a:rPr lang="ar-SA" sz="2600" dirty="0">
                <a:latin typeface="Simplified Arabic"/>
                <a:ea typeface="Calibri"/>
              </a:rPr>
              <a:t> وهكذا</a:t>
            </a:r>
            <a:endParaRPr lang="ar-IQ" sz="2600" dirty="0"/>
          </a:p>
        </p:txBody>
      </p:sp>
    </p:spTree>
    <p:extLst>
      <p:ext uri="{BB962C8B-B14F-4D97-AF65-F5344CB8AC3E}">
        <p14:creationId xmlns:p14="http://schemas.microsoft.com/office/powerpoint/2010/main" val="30267890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الريشة"/>
          <p:cNvPicPr/>
          <p:nvPr/>
        </p:nvPicPr>
        <p:blipFill>
          <a:blip r:embed="rId2">
            <a:extLst>
              <a:ext uri="{28A0092B-C50C-407E-A947-70E740481C1C}">
                <a14:useLocalDpi xmlns:a14="http://schemas.microsoft.com/office/drawing/2010/main" val="0"/>
              </a:ext>
            </a:extLst>
          </a:blip>
          <a:srcRect/>
          <a:stretch>
            <a:fillRect/>
          </a:stretch>
        </p:blipFill>
        <p:spPr bwMode="auto">
          <a:xfrm>
            <a:off x="233864" y="1691680"/>
            <a:ext cx="6435496" cy="5904656"/>
          </a:xfrm>
          <a:prstGeom prst="rect">
            <a:avLst/>
          </a:prstGeom>
          <a:noFill/>
          <a:ln>
            <a:noFill/>
          </a:ln>
        </p:spPr>
      </p:pic>
    </p:spTree>
    <p:extLst>
      <p:ext uri="{BB962C8B-B14F-4D97-AF65-F5344CB8AC3E}">
        <p14:creationId xmlns:p14="http://schemas.microsoft.com/office/powerpoint/2010/main" val="2218746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88640" y="323528"/>
            <a:ext cx="6480720" cy="8126840"/>
          </a:xfrm>
          <a:prstGeom prst="rect">
            <a:avLst/>
          </a:prstGeom>
        </p:spPr>
        <p:txBody>
          <a:bodyPr wrap="square">
            <a:spAutoFit/>
          </a:bodyPr>
          <a:lstStyle/>
          <a:p>
            <a:pPr algn="just">
              <a:lnSpc>
                <a:spcPct val="115000"/>
              </a:lnSpc>
            </a:pPr>
            <a:r>
              <a:rPr lang="ar-IQ" sz="2800" b="1" u="sng" dirty="0">
                <a:latin typeface="Simplified Arabic"/>
                <a:ea typeface="Calibri"/>
                <a:cs typeface="Simplified Arabic"/>
              </a:rPr>
              <a:t>ا</a:t>
            </a:r>
            <a:r>
              <a:rPr lang="ar-SA" sz="2800" b="1" u="sng" dirty="0">
                <a:latin typeface="Simplified Arabic"/>
                <a:ea typeface="Calibri"/>
                <a:cs typeface="Simplified Arabic"/>
              </a:rPr>
              <a:t>لريشة الطبيعية:</a:t>
            </a:r>
            <a:endParaRPr lang="en-US" dirty="0">
              <a:latin typeface="Calibri"/>
              <a:ea typeface="Calibri"/>
              <a:cs typeface="Arial"/>
            </a:endParaRPr>
          </a:p>
          <a:p>
            <a:pPr marL="342900" lvl="0" indent="-342900" algn="just">
              <a:lnSpc>
                <a:spcPct val="115000"/>
              </a:lnSpc>
              <a:buSzPts val="1000"/>
              <a:buFont typeface="Symbol"/>
              <a:buChar char=""/>
              <a:tabLst>
                <a:tab pos="457200" algn="l"/>
              </a:tabLst>
            </a:pPr>
            <a:r>
              <a:rPr lang="ar-SA" sz="2400" dirty="0">
                <a:latin typeface="Simplified Arabic"/>
                <a:ea typeface="Calibri"/>
                <a:cs typeface="Simplified Arabic"/>
              </a:rPr>
              <a:t>يجب أن تحتوي</a:t>
            </a:r>
            <a:r>
              <a:rPr lang="en-US" sz="2400" dirty="0">
                <a:latin typeface="Simplified Arabic"/>
                <a:ea typeface="Calibri"/>
                <a:cs typeface="Arial"/>
              </a:rPr>
              <a:t> </a:t>
            </a:r>
            <a:r>
              <a:rPr lang="ar-SA" sz="2400" dirty="0">
                <a:latin typeface="Simplified Arabic"/>
                <a:ea typeface="Calibri"/>
                <a:cs typeface="Simplified Arabic"/>
              </a:rPr>
              <a:t>الريشة على (16) ريشة مثبتة بالقاعدة</a:t>
            </a:r>
            <a:r>
              <a:rPr lang="en-US" sz="2400" dirty="0">
                <a:latin typeface="Simplified Arabic"/>
                <a:ea typeface="Calibri"/>
                <a:cs typeface="Arial"/>
              </a:rPr>
              <a:t> .</a:t>
            </a:r>
            <a:endParaRPr lang="en-US" dirty="0">
              <a:latin typeface="Calibri"/>
              <a:ea typeface="Calibri"/>
              <a:cs typeface="Arial"/>
            </a:endParaRPr>
          </a:p>
          <a:p>
            <a:pPr marL="342900" lvl="0" indent="-342900" algn="just">
              <a:lnSpc>
                <a:spcPct val="115000"/>
              </a:lnSpc>
              <a:buSzPts val="1000"/>
              <a:buFont typeface="Symbol"/>
              <a:buChar char=""/>
              <a:tabLst>
                <a:tab pos="457200" algn="l"/>
              </a:tabLst>
            </a:pPr>
            <a:r>
              <a:rPr lang="ar-SA" sz="2400" dirty="0">
                <a:latin typeface="Simplified Arabic"/>
                <a:ea typeface="Calibri"/>
                <a:cs typeface="Simplified Arabic"/>
              </a:rPr>
              <a:t>يجب أن يكون هناك طول محدد</a:t>
            </a:r>
            <a:r>
              <a:rPr lang="en-US" sz="2400" dirty="0">
                <a:latin typeface="Simplified Arabic"/>
                <a:ea typeface="Calibri"/>
                <a:cs typeface="Arial"/>
              </a:rPr>
              <a:t> </a:t>
            </a:r>
            <a:r>
              <a:rPr lang="ar-SA" sz="2400" dirty="0">
                <a:latin typeface="Simplified Arabic"/>
                <a:ea typeface="Calibri"/>
                <a:cs typeface="Simplified Arabic"/>
              </a:rPr>
              <a:t>للريش و يكون بين (62) ملم إلى (70) ملم عندما تقاس من رأس القمة إلى قاعدة</a:t>
            </a:r>
            <a:r>
              <a:rPr lang="en-US" sz="2400" dirty="0">
                <a:latin typeface="Simplified Arabic"/>
                <a:ea typeface="Calibri"/>
                <a:cs typeface="Arial"/>
              </a:rPr>
              <a:t> </a:t>
            </a:r>
            <a:r>
              <a:rPr lang="ar-SA" sz="2400" dirty="0">
                <a:latin typeface="Simplified Arabic"/>
                <a:ea typeface="Calibri"/>
                <a:cs typeface="Simplified Arabic"/>
              </a:rPr>
              <a:t>الريشة</a:t>
            </a:r>
            <a:r>
              <a:rPr lang="en-US" sz="2400" dirty="0">
                <a:latin typeface="Simplified Arabic"/>
                <a:ea typeface="Calibri"/>
                <a:cs typeface="Arial"/>
              </a:rPr>
              <a:t>.</a:t>
            </a:r>
            <a:endParaRPr lang="en-US" dirty="0">
              <a:latin typeface="Calibri"/>
              <a:ea typeface="Calibri"/>
              <a:cs typeface="Arial"/>
            </a:endParaRPr>
          </a:p>
          <a:p>
            <a:pPr marL="342900" lvl="0" indent="-342900" algn="just">
              <a:lnSpc>
                <a:spcPct val="115000"/>
              </a:lnSpc>
              <a:buSzPts val="1000"/>
              <a:buFont typeface="Symbol"/>
              <a:buChar char=""/>
              <a:tabLst>
                <a:tab pos="457200" algn="l"/>
              </a:tabLst>
            </a:pPr>
            <a:r>
              <a:rPr lang="ar-SA" sz="2400" dirty="0">
                <a:latin typeface="Simplified Arabic"/>
                <a:ea typeface="Calibri"/>
                <a:cs typeface="Simplified Arabic"/>
              </a:rPr>
              <a:t>قمة الريش تشكل دائرة يتراوح قطرها من(58) ملم إلى (68) ملم</a:t>
            </a:r>
            <a:r>
              <a:rPr lang="en-US" sz="2400" dirty="0">
                <a:latin typeface="Simplified Arabic"/>
                <a:ea typeface="Calibri"/>
                <a:cs typeface="Arial"/>
              </a:rPr>
              <a:t>.</a:t>
            </a:r>
            <a:endParaRPr lang="en-US" dirty="0">
              <a:latin typeface="Calibri"/>
              <a:ea typeface="Calibri"/>
              <a:cs typeface="Arial"/>
            </a:endParaRPr>
          </a:p>
          <a:p>
            <a:pPr marL="342900" lvl="0" indent="-342900" algn="just">
              <a:lnSpc>
                <a:spcPct val="115000"/>
              </a:lnSpc>
              <a:buSzPts val="1000"/>
              <a:buFont typeface="Symbol"/>
              <a:buChar char=""/>
              <a:tabLst>
                <a:tab pos="457200" algn="l"/>
              </a:tabLst>
            </a:pPr>
            <a:r>
              <a:rPr lang="ar-SA" sz="2400" dirty="0">
                <a:latin typeface="Simplified Arabic"/>
                <a:ea typeface="Calibri"/>
                <a:cs typeface="Simplified Arabic"/>
              </a:rPr>
              <a:t>يجب أن يثبت الريش بإحكام بوساطة خيط أو أي مادة مناسبة</a:t>
            </a:r>
            <a:r>
              <a:rPr lang="en-US" sz="2400" dirty="0">
                <a:latin typeface="Simplified Arabic"/>
                <a:ea typeface="Calibri"/>
                <a:cs typeface="Arial"/>
              </a:rPr>
              <a:t>.</a:t>
            </a:r>
            <a:endParaRPr lang="en-US" dirty="0">
              <a:latin typeface="Calibri"/>
              <a:ea typeface="Calibri"/>
              <a:cs typeface="Arial"/>
            </a:endParaRPr>
          </a:p>
          <a:p>
            <a:pPr marL="342900" lvl="0" indent="-342900" algn="just">
              <a:lnSpc>
                <a:spcPct val="115000"/>
              </a:lnSpc>
              <a:buSzPts val="1000"/>
              <a:buFont typeface="Symbol"/>
              <a:buChar char=""/>
              <a:tabLst>
                <a:tab pos="457200" algn="l"/>
              </a:tabLst>
            </a:pPr>
            <a:r>
              <a:rPr lang="ar-SA" sz="2400" dirty="0">
                <a:latin typeface="Simplified Arabic"/>
                <a:ea typeface="Calibri"/>
                <a:cs typeface="Simplified Arabic"/>
              </a:rPr>
              <a:t>يجب أن يكون قطر القاعدة بين (25) ملم إلى (28) ملم مع استدارة في</a:t>
            </a:r>
            <a:r>
              <a:rPr lang="en-US" sz="2400" dirty="0">
                <a:latin typeface="Simplified Arabic"/>
                <a:ea typeface="Calibri"/>
                <a:cs typeface="Arial"/>
              </a:rPr>
              <a:t> </a:t>
            </a:r>
            <a:r>
              <a:rPr lang="ar-SA" sz="2400" dirty="0">
                <a:latin typeface="Simplified Arabic"/>
                <a:ea typeface="Calibri"/>
                <a:cs typeface="Simplified Arabic"/>
              </a:rPr>
              <a:t>الأسفل</a:t>
            </a:r>
            <a:r>
              <a:rPr lang="en-US" sz="2400" dirty="0">
                <a:latin typeface="Simplified Arabic"/>
                <a:ea typeface="Calibri"/>
                <a:cs typeface="Arial"/>
              </a:rPr>
              <a:t>.</a:t>
            </a:r>
            <a:endParaRPr lang="en-US" dirty="0">
              <a:latin typeface="Calibri"/>
              <a:ea typeface="Calibri"/>
              <a:cs typeface="Arial"/>
            </a:endParaRPr>
          </a:p>
          <a:p>
            <a:pPr marL="342900" lvl="0" indent="-342900" algn="just">
              <a:lnSpc>
                <a:spcPct val="115000"/>
              </a:lnSpc>
              <a:buSzPts val="1000"/>
              <a:buFont typeface="Symbol"/>
              <a:buChar char=""/>
              <a:tabLst>
                <a:tab pos="457200" algn="l"/>
              </a:tabLst>
            </a:pPr>
            <a:r>
              <a:rPr lang="ar-SA" sz="2400" dirty="0">
                <a:latin typeface="Simplified Arabic"/>
                <a:ea typeface="Calibri"/>
                <a:cs typeface="Simplified Arabic"/>
              </a:rPr>
              <a:t>يجب أن يكون وزن الريشة من (4,74) إلى ( 5,50) غراماً</a:t>
            </a:r>
            <a:r>
              <a:rPr lang="en-US" sz="2400" dirty="0">
                <a:latin typeface="Simplified Arabic"/>
                <a:ea typeface="Calibri"/>
                <a:cs typeface="Arial"/>
              </a:rPr>
              <a:t>.</a:t>
            </a:r>
            <a:endParaRPr lang="en-US" dirty="0">
              <a:latin typeface="Calibri"/>
              <a:ea typeface="Calibri"/>
              <a:cs typeface="Arial"/>
            </a:endParaRPr>
          </a:p>
          <a:p>
            <a:pPr algn="just">
              <a:lnSpc>
                <a:spcPct val="115000"/>
              </a:lnSpc>
            </a:pPr>
            <a:r>
              <a:rPr lang="en-US" sz="1400" dirty="0">
                <a:latin typeface="Simplified Arabic"/>
                <a:ea typeface="Calibri"/>
                <a:cs typeface="Arial"/>
              </a:rPr>
              <a:t> </a:t>
            </a:r>
            <a:endParaRPr lang="en-US" dirty="0">
              <a:latin typeface="Calibri"/>
              <a:ea typeface="Calibri"/>
              <a:cs typeface="Arial"/>
            </a:endParaRPr>
          </a:p>
          <a:p>
            <a:pPr algn="just">
              <a:lnSpc>
                <a:spcPct val="115000"/>
              </a:lnSpc>
            </a:pPr>
            <a:r>
              <a:rPr lang="ar-SA" sz="2800" b="1" u="sng" dirty="0">
                <a:latin typeface="Simplified Arabic"/>
                <a:ea typeface="Calibri"/>
                <a:cs typeface="Simplified Arabic"/>
              </a:rPr>
              <a:t>الريشة الاصطناعية :</a:t>
            </a:r>
            <a:endParaRPr lang="en-US" dirty="0">
              <a:latin typeface="Calibri"/>
              <a:ea typeface="Calibri"/>
              <a:cs typeface="Arial"/>
            </a:endParaRPr>
          </a:p>
          <a:p>
            <a:pPr algn="just">
              <a:lnSpc>
                <a:spcPct val="115000"/>
              </a:lnSpc>
            </a:pPr>
            <a:r>
              <a:rPr lang="ar-SA" sz="2400" dirty="0">
                <a:latin typeface="Simplified Arabic"/>
                <a:ea typeface="Calibri"/>
                <a:cs typeface="Simplified Arabic"/>
              </a:rPr>
              <a:t>        تكون نفس الوزن وقطر القاعدة ولكن الاختلاف يكون في المواد المصنعة وفيما يخص هذه المسألة يجب أن لا يكون هناك اختلاف في التصميم العام ، السرعة والطيران للريشة ، والتعديل للمواصفات في الأعلى يمكن أن يتم بموافقة أعضاء الاتحادات المعنية.</a:t>
            </a:r>
            <a:endParaRPr lang="en-US" dirty="0">
              <a:effectLst/>
              <a:latin typeface="Calibri"/>
              <a:ea typeface="Calibri"/>
              <a:cs typeface="Arial"/>
            </a:endParaRPr>
          </a:p>
        </p:txBody>
      </p:sp>
    </p:spTree>
    <p:extLst>
      <p:ext uri="{BB962C8B-B14F-4D97-AF65-F5344CB8AC3E}">
        <p14:creationId xmlns:p14="http://schemas.microsoft.com/office/powerpoint/2010/main" val="9245692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44016" y="179512"/>
            <a:ext cx="6525344" cy="2640723"/>
          </a:xfrm>
          <a:prstGeom prst="rect">
            <a:avLst/>
          </a:prstGeom>
        </p:spPr>
        <p:txBody>
          <a:bodyPr wrap="square">
            <a:spAutoFit/>
          </a:bodyPr>
          <a:lstStyle/>
          <a:p>
            <a:pPr algn="just">
              <a:lnSpc>
                <a:spcPct val="115000"/>
              </a:lnSpc>
            </a:pPr>
            <a:r>
              <a:rPr lang="en-US" sz="2000" b="1" dirty="0">
                <a:latin typeface="Simplified Arabic"/>
                <a:ea typeface="Calibri"/>
                <a:cs typeface="Arial"/>
              </a:rPr>
              <a:t> </a:t>
            </a:r>
            <a:r>
              <a:rPr lang="ar-SA" sz="2000" b="1" dirty="0">
                <a:latin typeface="Simplified Arabic"/>
                <a:ea typeface="Calibri"/>
                <a:cs typeface="Simplified Arabic"/>
              </a:rPr>
              <a:t> </a:t>
            </a:r>
            <a:r>
              <a:rPr lang="ar-SA" sz="2400" b="1" u="sng" dirty="0">
                <a:latin typeface="Simplified Arabic"/>
                <a:ea typeface="Calibri"/>
                <a:cs typeface="Simplified Arabic"/>
              </a:rPr>
              <a:t>فحص سرعة الريشة:</a:t>
            </a:r>
            <a:endParaRPr lang="en-US" sz="1600" dirty="0">
              <a:latin typeface="Calibri"/>
              <a:ea typeface="Calibri"/>
              <a:cs typeface="Arial"/>
            </a:endParaRPr>
          </a:p>
          <a:p>
            <a:pPr algn="just">
              <a:lnSpc>
                <a:spcPct val="115000"/>
              </a:lnSpc>
            </a:pPr>
            <a:r>
              <a:rPr lang="ar-SA" sz="2000" dirty="0">
                <a:latin typeface="Simplified Arabic"/>
                <a:ea typeface="Calibri"/>
                <a:cs typeface="Simplified Arabic"/>
              </a:rPr>
              <a:t>- لفحص الريشة يستعمل اللاعب كامل قوته لأداء الضربة المرفوع</a:t>
            </a:r>
            <a:r>
              <a:rPr lang="en-US" sz="2000" dirty="0">
                <a:latin typeface="Simplified Arabic"/>
                <a:ea typeface="Calibri"/>
                <a:cs typeface="Arial"/>
              </a:rPr>
              <a:t> </a:t>
            </a:r>
            <a:r>
              <a:rPr lang="ar-SA" sz="2000" dirty="0">
                <a:latin typeface="Simplified Arabic"/>
                <a:ea typeface="Calibri"/>
                <a:cs typeface="Simplified Arabic"/>
              </a:rPr>
              <a:t>ويجب أن يكون الاتصال بالريشة فوق الخط الخلفي النهائي ، و أن تضرب الريشة نحو الأعلى بزاوية وبتوجيه موازٍ للخط الجانبي</a:t>
            </a:r>
            <a:r>
              <a:rPr lang="en-US" sz="2000" dirty="0">
                <a:latin typeface="Simplified Arabic"/>
                <a:ea typeface="Calibri"/>
                <a:cs typeface="Arial"/>
              </a:rPr>
              <a:t>.</a:t>
            </a:r>
            <a:endParaRPr lang="en-US" sz="1600" dirty="0">
              <a:latin typeface="Calibri"/>
              <a:ea typeface="Calibri"/>
              <a:cs typeface="Arial"/>
            </a:endParaRPr>
          </a:p>
          <a:p>
            <a:pPr algn="just">
              <a:lnSpc>
                <a:spcPct val="115000"/>
              </a:lnSpc>
            </a:pPr>
            <a:r>
              <a:rPr lang="ar-SA" sz="2000" dirty="0">
                <a:latin typeface="Simplified Arabic"/>
                <a:ea typeface="Calibri"/>
                <a:cs typeface="Simplified Arabic"/>
              </a:rPr>
              <a:t>- الريشة التي</a:t>
            </a:r>
            <a:r>
              <a:rPr lang="en-US" sz="2000" dirty="0">
                <a:latin typeface="Simplified Arabic"/>
                <a:ea typeface="Calibri"/>
                <a:cs typeface="Arial"/>
              </a:rPr>
              <a:t> </a:t>
            </a:r>
            <a:r>
              <a:rPr lang="ar-SA" sz="2000" dirty="0">
                <a:latin typeface="Simplified Arabic"/>
                <a:ea typeface="Calibri"/>
                <a:cs typeface="Simplified Arabic"/>
              </a:rPr>
              <a:t>سرعتها صحيحة يجب أن تسقط مسافة لا تقل (530) ملم ولا تزيد عن (990) ملم من حد الخطوط الخلفية النهائية كما هو موضح في المخطط</a:t>
            </a:r>
            <a:r>
              <a:rPr lang="ar-SA" dirty="0">
                <a:latin typeface="Simplified Arabic"/>
                <a:ea typeface="Calibri"/>
                <a:cs typeface="Simplified Arabic"/>
              </a:rPr>
              <a:t>.</a:t>
            </a:r>
            <a:endParaRPr lang="en-US" sz="1400" dirty="0">
              <a:effectLst/>
              <a:latin typeface="Calibri"/>
              <a:ea typeface="Calibri"/>
              <a:cs typeface="Arial"/>
            </a:endParaRPr>
          </a:p>
        </p:txBody>
      </p:sp>
      <p:pic>
        <p:nvPicPr>
          <p:cNvPr id="3" name="صورة 2" descr="re2"/>
          <p:cNvPicPr/>
          <p:nvPr/>
        </p:nvPicPr>
        <p:blipFill>
          <a:blip r:embed="rId2">
            <a:extLst>
              <a:ext uri="{28A0092B-C50C-407E-A947-70E740481C1C}">
                <a14:useLocalDpi xmlns:a14="http://schemas.microsoft.com/office/drawing/2010/main" val="0"/>
              </a:ext>
            </a:extLst>
          </a:blip>
          <a:srcRect/>
          <a:stretch>
            <a:fillRect/>
          </a:stretch>
        </p:blipFill>
        <p:spPr bwMode="auto">
          <a:xfrm>
            <a:off x="332656" y="3180275"/>
            <a:ext cx="6336704" cy="5352165"/>
          </a:xfrm>
          <a:prstGeom prst="rect">
            <a:avLst/>
          </a:prstGeom>
          <a:noFill/>
          <a:ln>
            <a:noFill/>
          </a:ln>
        </p:spPr>
      </p:pic>
      <p:sp>
        <p:nvSpPr>
          <p:cNvPr id="4" name="مستطيل 3"/>
          <p:cNvSpPr/>
          <p:nvPr/>
        </p:nvSpPr>
        <p:spPr>
          <a:xfrm>
            <a:off x="2005503" y="8532440"/>
            <a:ext cx="2802369" cy="369332"/>
          </a:xfrm>
          <a:prstGeom prst="rect">
            <a:avLst/>
          </a:prstGeom>
        </p:spPr>
        <p:txBody>
          <a:bodyPr wrap="none">
            <a:spAutoFit/>
          </a:bodyPr>
          <a:lstStyle/>
          <a:p>
            <a:r>
              <a:rPr lang="ar-SA" b="1" dirty="0">
                <a:latin typeface="Simplified Arabic"/>
                <a:ea typeface="Calibri"/>
                <a:cs typeface="Simplified Arabic"/>
              </a:rPr>
              <a:t>يوضح اختبار فحص سرعة الريشة</a:t>
            </a:r>
            <a:endParaRPr lang="ar-IQ" dirty="0"/>
          </a:p>
        </p:txBody>
      </p:sp>
    </p:spTree>
    <p:extLst>
      <p:ext uri="{BB962C8B-B14F-4D97-AF65-F5344CB8AC3E}">
        <p14:creationId xmlns:p14="http://schemas.microsoft.com/office/powerpoint/2010/main" val="18764528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88640" y="223783"/>
            <a:ext cx="6525344" cy="8763938"/>
          </a:xfrm>
          <a:prstGeom prst="rect">
            <a:avLst/>
          </a:prstGeom>
        </p:spPr>
        <p:txBody>
          <a:bodyPr wrap="square">
            <a:spAutoFit/>
          </a:bodyPr>
          <a:lstStyle/>
          <a:p>
            <a:pPr algn="just">
              <a:lnSpc>
                <a:spcPct val="115000"/>
              </a:lnSpc>
            </a:pPr>
            <a:r>
              <a:rPr lang="ar-SA" sz="2800" b="1" dirty="0">
                <a:latin typeface="Simplified Arabic"/>
                <a:ea typeface="Calibri"/>
                <a:cs typeface="Simplified Arabic"/>
              </a:rPr>
              <a:t>رابعا : الشبكة </a:t>
            </a:r>
            <a:endParaRPr lang="en-US" sz="2800" dirty="0">
              <a:latin typeface="Calibri"/>
              <a:ea typeface="Calibri"/>
              <a:cs typeface="Arial"/>
            </a:endParaRPr>
          </a:p>
          <a:p>
            <a:pPr algn="just">
              <a:lnSpc>
                <a:spcPct val="115000"/>
              </a:lnSpc>
            </a:pPr>
            <a:r>
              <a:rPr lang="ar-SA" sz="2200" dirty="0">
                <a:latin typeface="Simplified Arabic"/>
                <a:ea typeface="Calibri"/>
                <a:cs typeface="Simplified Arabic"/>
              </a:rPr>
              <a:t>- يجب أن يكون ارتفاع القوائم عن سطح الملعب( 1,55) متراً ، ويجب أن تبقى</a:t>
            </a:r>
            <a:r>
              <a:rPr lang="en-US" sz="2200" dirty="0">
                <a:latin typeface="Simplified Arabic"/>
                <a:ea typeface="Calibri"/>
                <a:cs typeface="Arial"/>
              </a:rPr>
              <a:t> </a:t>
            </a:r>
            <a:r>
              <a:rPr lang="ar-SA" sz="2200" dirty="0">
                <a:latin typeface="Simplified Arabic"/>
                <a:ea typeface="Calibri"/>
                <a:cs typeface="Simplified Arabic"/>
              </a:rPr>
              <a:t>عمودية عندما</a:t>
            </a:r>
            <a:r>
              <a:rPr lang="en-US" sz="2200" dirty="0">
                <a:latin typeface="Simplified Arabic"/>
                <a:ea typeface="Calibri"/>
                <a:cs typeface="Arial"/>
              </a:rPr>
              <a:t> </a:t>
            </a:r>
            <a:r>
              <a:rPr lang="ar-SA" sz="2200" dirty="0">
                <a:latin typeface="Simplified Arabic"/>
                <a:ea typeface="Calibri"/>
                <a:cs typeface="Simplified Arabic"/>
              </a:rPr>
              <a:t>تشد الشبكة والقوائم أو</a:t>
            </a:r>
            <a:r>
              <a:rPr lang="en-US" sz="2200" dirty="0">
                <a:latin typeface="Simplified Arabic"/>
                <a:ea typeface="Calibri"/>
                <a:cs typeface="Arial"/>
              </a:rPr>
              <a:t> </a:t>
            </a:r>
            <a:r>
              <a:rPr lang="ar-SA" sz="2200" dirty="0">
                <a:latin typeface="Simplified Arabic"/>
                <a:ea typeface="Calibri"/>
                <a:cs typeface="Simplified Arabic"/>
              </a:rPr>
              <a:t>دعائمها وأن لا تمتد إلى داخل</a:t>
            </a:r>
            <a:r>
              <a:rPr lang="en-US" sz="2200" dirty="0">
                <a:latin typeface="Simplified Arabic"/>
                <a:ea typeface="Calibri"/>
                <a:cs typeface="Arial"/>
              </a:rPr>
              <a:t> </a:t>
            </a:r>
            <a:r>
              <a:rPr lang="ar-SA" sz="2200" dirty="0">
                <a:latin typeface="Simplified Arabic"/>
                <a:ea typeface="Calibri"/>
                <a:cs typeface="Simplified Arabic"/>
              </a:rPr>
              <a:t>الملعب</a:t>
            </a:r>
            <a:r>
              <a:rPr lang="en-US" sz="2200" dirty="0">
                <a:latin typeface="Simplified Arabic"/>
                <a:ea typeface="Calibri"/>
                <a:cs typeface="Arial"/>
              </a:rPr>
              <a:t>.</a:t>
            </a:r>
            <a:r>
              <a:rPr lang="ar-SA" sz="2200" dirty="0">
                <a:latin typeface="Simplified Arabic"/>
                <a:ea typeface="Calibri"/>
                <a:cs typeface="Simplified Arabic"/>
              </a:rPr>
              <a:t> </a:t>
            </a:r>
            <a:endParaRPr lang="en-US" sz="2200" dirty="0">
              <a:latin typeface="Calibri"/>
              <a:ea typeface="Calibri"/>
              <a:cs typeface="Arial"/>
            </a:endParaRPr>
          </a:p>
          <a:p>
            <a:pPr algn="just">
              <a:lnSpc>
                <a:spcPct val="115000"/>
              </a:lnSpc>
            </a:pPr>
            <a:r>
              <a:rPr lang="en-US" sz="2200" dirty="0">
                <a:latin typeface="Simplified Arabic"/>
                <a:ea typeface="Calibri"/>
                <a:cs typeface="Arial"/>
              </a:rPr>
              <a:t>-</a:t>
            </a:r>
            <a:r>
              <a:rPr lang="ar-SA" sz="2200" dirty="0">
                <a:latin typeface="Simplified Arabic"/>
                <a:ea typeface="Calibri"/>
                <a:cs typeface="Simplified Arabic"/>
              </a:rPr>
              <a:t> القوائم يجب أن توضع على الخط الجانبي لملعب الزوجي ، بغض النظر عن كون اللعب فردياً أو زوجياً</a:t>
            </a:r>
            <a:r>
              <a:rPr lang="en-US" sz="2200" dirty="0">
                <a:latin typeface="Simplified Arabic"/>
                <a:ea typeface="Calibri"/>
                <a:cs typeface="Arial"/>
              </a:rPr>
              <a:t>                     .</a:t>
            </a:r>
            <a:endParaRPr lang="en-US" sz="2200" dirty="0">
              <a:latin typeface="Calibri"/>
              <a:ea typeface="Calibri"/>
              <a:cs typeface="Arial"/>
            </a:endParaRPr>
          </a:p>
          <a:p>
            <a:pPr algn="just">
              <a:lnSpc>
                <a:spcPct val="115000"/>
              </a:lnSpc>
            </a:pPr>
            <a:r>
              <a:rPr lang="ar-SA" sz="2200" dirty="0">
                <a:latin typeface="Simplified Arabic"/>
                <a:ea typeface="Calibri"/>
                <a:cs typeface="Simplified Arabic"/>
              </a:rPr>
              <a:t> - يجب أن تصنع الشبكة من الحبل الناعم الداكن اللون ، وان لا يقل سمكه عن (15) ملم وان لا</a:t>
            </a:r>
            <a:r>
              <a:rPr lang="en-US" sz="2200" dirty="0">
                <a:latin typeface="Simplified Arabic"/>
                <a:ea typeface="Calibri"/>
                <a:cs typeface="Arial"/>
              </a:rPr>
              <a:t> </a:t>
            </a:r>
            <a:r>
              <a:rPr lang="ar-SA" sz="2200" dirty="0">
                <a:latin typeface="Simplified Arabic"/>
                <a:ea typeface="Calibri"/>
                <a:cs typeface="Simplified Arabic"/>
              </a:rPr>
              <a:t>يزيد عن (20) ملم </a:t>
            </a:r>
            <a:r>
              <a:rPr lang="en-US" sz="2200" dirty="0">
                <a:latin typeface="Simplified Arabic"/>
                <a:ea typeface="Calibri"/>
                <a:cs typeface="Arial"/>
              </a:rPr>
              <a:t>.</a:t>
            </a:r>
            <a:endParaRPr lang="en-US" sz="2200" dirty="0">
              <a:latin typeface="Calibri"/>
              <a:ea typeface="Calibri"/>
              <a:cs typeface="Arial"/>
            </a:endParaRPr>
          </a:p>
          <a:p>
            <a:pPr algn="just">
              <a:lnSpc>
                <a:spcPct val="115000"/>
              </a:lnSpc>
            </a:pPr>
            <a:r>
              <a:rPr lang="ar-SA" sz="2200" dirty="0">
                <a:latin typeface="Simplified Arabic"/>
                <a:ea typeface="Calibri"/>
                <a:cs typeface="Simplified Arabic"/>
              </a:rPr>
              <a:t>-</a:t>
            </a:r>
            <a:r>
              <a:rPr lang="en-US" sz="2200" dirty="0">
                <a:latin typeface="Simplified Arabic"/>
                <a:ea typeface="Calibri"/>
                <a:cs typeface="Arial"/>
              </a:rPr>
              <a:t> </a:t>
            </a:r>
            <a:r>
              <a:rPr lang="ar-SA" sz="2200" dirty="0">
                <a:latin typeface="Simplified Arabic"/>
                <a:ea typeface="Calibri"/>
                <a:cs typeface="Simplified Arabic"/>
              </a:rPr>
              <a:t>يجب</a:t>
            </a:r>
            <a:r>
              <a:rPr lang="en-US" sz="2200" dirty="0">
                <a:latin typeface="Simplified Arabic"/>
                <a:ea typeface="Calibri"/>
                <a:cs typeface="Arial"/>
              </a:rPr>
              <a:t> </a:t>
            </a:r>
            <a:r>
              <a:rPr lang="ar-SA" sz="2200" dirty="0">
                <a:latin typeface="Simplified Arabic"/>
                <a:ea typeface="Calibri"/>
                <a:cs typeface="Simplified Arabic"/>
              </a:rPr>
              <a:t>أن يكون عرض الشبكة (760) ملم . ولا يتجاوز (6,10) متر في الطول</a:t>
            </a:r>
            <a:r>
              <a:rPr lang="en-US" sz="2200" dirty="0">
                <a:latin typeface="Simplified Arabic"/>
                <a:ea typeface="Calibri"/>
                <a:cs typeface="Arial"/>
              </a:rPr>
              <a:t>         .</a:t>
            </a:r>
            <a:endParaRPr lang="en-US" sz="2200" dirty="0">
              <a:latin typeface="Calibri"/>
              <a:ea typeface="Calibri"/>
              <a:cs typeface="Arial"/>
            </a:endParaRPr>
          </a:p>
          <a:p>
            <a:pPr algn="just">
              <a:lnSpc>
                <a:spcPct val="115000"/>
              </a:lnSpc>
            </a:pPr>
            <a:r>
              <a:rPr lang="ar-SA" sz="2200" dirty="0">
                <a:latin typeface="Simplified Arabic"/>
                <a:ea typeface="Calibri"/>
                <a:cs typeface="Simplified Arabic"/>
              </a:rPr>
              <a:t> - يجب أن يكون الجزء العلوي من الشبكة محاطاً بشريط ابيض مزدوج ، ومثني بعرض (75) ملم ، يمر بداخله الحبل أو السلك ، وهذا الشريط يجب أن يشد الحبل أو السلك إلى</a:t>
            </a:r>
            <a:r>
              <a:rPr lang="en-US" sz="2200" dirty="0">
                <a:latin typeface="Simplified Arabic"/>
                <a:ea typeface="Calibri"/>
                <a:cs typeface="Arial"/>
              </a:rPr>
              <a:t> </a:t>
            </a:r>
            <a:r>
              <a:rPr lang="ar-SA" sz="2200" dirty="0">
                <a:latin typeface="Simplified Arabic"/>
                <a:ea typeface="Calibri"/>
                <a:cs typeface="Simplified Arabic"/>
              </a:rPr>
              <a:t>الأعلى</a:t>
            </a:r>
            <a:r>
              <a:rPr lang="en-US" sz="2200" dirty="0">
                <a:latin typeface="Simplified Arabic"/>
                <a:ea typeface="Calibri"/>
                <a:cs typeface="Arial"/>
              </a:rPr>
              <a:t> </a:t>
            </a:r>
            <a:r>
              <a:rPr lang="ar-SA" sz="2200" dirty="0">
                <a:latin typeface="Simplified Arabic"/>
                <a:ea typeface="Calibri"/>
                <a:cs typeface="Simplified Arabic"/>
              </a:rPr>
              <a:t>.</a:t>
            </a:r>
            <a:endParaRPr lang="en-US" sz="2200" dirty="0">
              <a:latin typeface="Calibri"/>
              <a:ea typeface="Calibri"/>
              <a:cs typeface="Arial"/>
            </a:endParaRPr>
          </a:p>
          <a:p>
            <a:pPr algn="just">
              <a:lnSpc>
                <a:spcPct val="115000"/>
              </a:lnSpc>
            </a:pPr>
            <a:r>
              <a:rPr lang="en-US" sz="2200" dirty="0">
                <a:latin typeface="Simplified Arabic"/>
                <a:ea typeface="Calibri"/>
                <a:cs typeface="Arial"/>
              </a:rPr>
              <a:t>-</a:t>
            </a:r>
            <a:r>
              <a:rPr lang="ar-SA" sz="2200" dirty="0">
                <a:latin typeface="Simplified Arabic"/>
                <a:ea typeface="Calibri"/>
                <a:cs typeface="Simplified Arabic"/>
              </a:rPr>
              <a:t> يجب أن يمتد الحبل أو السلك بثبات ، باستواء مع الحافة</a:t>
            </a:r>
            <a:r>
              <a:rPr lang="en-US" sz="2200" dirty="0">
                <a:latin typeface="Simplified Arabic"/>
                <a:ea typeface="Calibri"/>
                <a:cs typeface="Arial"/>
              </a:rPr>
              <a:t> </a:t>
            </a:r>
            <a:r>
              <a:rPr lang="ar-SA" sz="2200" dirty="0">
                <a:latin typeface="Simplified Arabic"/>
                <a:ea typeface="Calibri"/>
                <a:cs typeface="Simplified Arabic"/>
              </a:rPr>
              <a:t>العليا للقوائم</a:t>
            </a:r>
            <a:r>
              <a:rPr lang="en-US" sz="2200" dirty="0">
                <a:latin typeface="Simplified Arabic"/>
                <a:ea typeface="Calibri"/>
                <a:cs typeface="Arial"/>
              </a:rPr>
              <a:t>.</a:t>
            </a:r>
            <a:endParaRPr lang="en-US" sz="2200" dirty="0">
              <a:latin typeface="Calibri"/>
              <a:ea typeface="Calibri"/>
              <a:cs typeface="Arial"/>
            </a:endParaRPr>
          </a:p>
          <a:p>
            <a:pPr algn="just">
              <a:lnSpc>
                <a:spcPct val="115000"/>
              </a:lnSpc>
            </a:pPr>
            <a:r>
              <a:rPr lang="en-US" sz="2200" dirty="0">
                <a:latin typeface="Simplified Arabic"/>
                <a:ea typeface="Calibri"/>
                <a:cs typeface="Arial"/>
              </a:rPr>
              <a:t>-</a:t>
            </a:r>
            <a:r>
              <a:rPr lang="ar-SA" sz="2200" dirty="0">
                <a:latin typeface="Simplified Arabic"/>
                <a:ea typeface="Calibri"/>
                <a:cs typeface="Simplified Arabic"/>
              </a:rPr>
              <a:t> يجب أن يكون ارتفاع الجزء العلوي للشبكة عن سطح الملعب من منتصف (1,52) متراً ، و(1,55) متراً فوق الخطوط الجانبية لملعب الزوجي.</a:t>
            </a:r>
            <a:endParaRPr lang="en-US" sz="2200" dirty="0">
              <a:latin typeface="Calibri"/>
              <a:ea typeface="Calibri"/>
              <a:cs typeface="Arial"/>
            </a:endParaRPr>
          </a:p>
          <a:p>
            <a:pPr algn="just">
              <a:lnSpc>
                <a:spcPct val="115000"/>
              </a:lnSpc>
            </a:pPr>
            <a:r>
              <a:rPr lang="en-US" sz="2200" dirty="0">
                <a:latin typeface="Simplified Arabic"/>
                <a:ea typeface="Calibri"/>
                <a:cs typeface="Arial"/>
              </a:rPr>
              <a:t>-</a:t>
            </a:r>
            <a:r>
              <a:rPr lang="ar-SA" sz="2200" dirty="0">
                <a:latin typeface="Simplified Arabic"/>
                <a:ea typeface="Calibri"/>
                <a:cs typeface="Simplified Arabic"/>
              </a:rPr>
              <a:t> يجب أن لا تكون هناك فراغات بين نهايات الشبكة والقوائم</a:t>
            </a:r>
            <a:r>
              <a:rPr lang="en-US" sz="2200" dirty="0">
                <a:latin typeface="Simplified Arabic"/>
                <a:ea typeface="Calibri"/>
                <a:cs typeface="Arial"/>
              </a:rPr>
              <a:t> </a:t>
            </a:r>
            <a:r>
              <a:rPr lang="ar-SA" sz="2200" dirty="0">
                <a:latin typeface="Simplified Arabic"/>
                <a:ea typeface="Calibri"/>
                <a:cs typeface="Simplified Arabic"/>
              </a:rPr>
              <a:t>وإذا كان ضروريا يجب أن</a:t>
            </a:r>
            <a:r>
              <a:rPr lang="en-US" sz="2200" dirty="0">
                <a:latin typeface="Simplified Arabic"/>
                <a:ea typeface="Calibri"/>
                <a:cs typeface="Arial"/>
              </a:rPr>
              <a:t> </a:t>
            </a:r>
            <a:r>
              <a:rPr lang="ar-SA" sz="2200" dirty="0">
                <a:latin typeface="Simplified Arabic"/>
                <a:ea typeface="Calibri"/>
                <a:cs typeface="Simplified Arabic"/>
              </a:rPr>
              <a:t>يربط عرض الشبكة كاملا على القائم .</a:t>
            </a:r>
            <a:endParaRPr lang="en-US" sz="2200" dirty="0">
              <a:latin typeface="Calibri"/>
              <a:ea typeface="Calibri"/>
              <a:cs typeface="Arial"/>
            </a:endParaRPr>
          </a:p>
          <a:p>
            <a:pPr algn="just">
              <a:lnSpc>
                <a:spcPct val="115000"/>
              </a:lnSpc>
            </a:pPr>
            <a:r>
              <a:rPr lang="en-US" sz="2200" dirty="0">
                <a:latin typeface="Simplified Arabic"/>
                <a:ea typeface="Calibri"/>
                <a:cs typeface="Arial"/>
              </a:rPr>
              <a:t>-</a:t>
            </a:r>
            <a:r>
              <a:rPr lang="ar-SA" sz="2200" dirty="0">
                <a:latin typeface="Simplified Arabic"/>
                <a:ea typeface="Calibri"/>
                <a:cs typeface="Simplified Arabic"/>
              </a:rPr>
              <a:t> الطول القطري للملعب كاملا (14,723) متراً</a:t>
            </a:r>
            <a:r>
              <a:rPr lang="en-US" sz="2200" dirty="0">
                <a:latin typeface="Simplified Arabic"/>
                <a:ea typeface="Calibri"/>
                <a:cs typeface="Arial"/>
              </a:rPr>
              <a:t> ,</a:t>
            </a:r>
            <a:r>
              <a:rPr lang="ar-SA" sz="2200" dirty="0">
                <a:latin typeface="Simplified Arabic"/>
                <a:ea typeface="Calibri"/>
                <a:cs typeface="Simplified Arabic"/>
              </a:rPr>
              <a:t>والعرض (6,10) متراً.</a:t>
            </a:r>
            <a:endParaRPr lang="en-US" sz="2200" dirty="0">
              <a:effectLst/>
              <a:latin typeface="Calibri"/>
              <a:ea typeface="Calibri"/>
              <a:cs typeface="Arial"/>
            </a:endParaRPr>
          </a:p>
        </p:txBody>
      </p:sp>
    </p:spTree>
    <p:extLst>
      <p:ext uri="{BB962C8B-B14F-4D97-AF65-F5344CB8AC3E}">
        <p14:creationId xmlns:p14="http://schemas.microsoft.com/office/powerpoint/2010/main" val="41864869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6632" y="107504"/>
            <a:ext cx="6552728" cy="5189113"/>
          </a:xfrm>
          <a:prstGeom prst="rect">
            <a:avLst/>
          </a:prstGeom>
        </p:spPr>
        <p:txBody>
          <a:bodyPr wrap="square">
            <a:spAutoFit/>
          </a:bodyPr>
          <a:lstStyle/>
          <a:p>
            <a:pPr algn="just">
              <a:lnSpc>
                <a:spcPct val="115000"/>
              </a:lnSpc>
            </a:pPr>
            <a:r>
              <a:rPr lang="ar-SA" sz="2800" b="1" dirty="0">
                <a:latin typeface="Simplified Arabic"/>
                <a:ea typeface="Calibri"/>
                <a:cs typeface="Simplified Arabic"/>
              </a:rPr>
              <a:t>خامسا : الملابس </a:t>
            </a:r>
            <a:endParaRPr lang="en-US" sz="1600" dirty="0">
              <a:latin typeface="Calibri"/>
              <a:ea typeface="Calibri"/>
              <a:cs typeface="Arial"/>
            </a:endParaRPr>
          </a:p>
          <a:p>
            <a:pPr algn="just">
              <a:lnSpc>
                <a:spcPct val="115000"/>
              </a:lnSpc>
            </a:pPr>
            <a:r>
              <a:rPr lang="ar-SA" sz="2000" dirty="0">
                <a:latin typeface="Simplified Arabic"/>
                <a:ea typeface="Calibri"/>
                <a:cs typeface="Simplified Arabic"/>
              </a:rPr>
              <a:t>1- القميص و السروال </a:t>
            </a:r>
            <a:endParaRPr lang="en-US" sz="1600" dirty="0">
              <a:latin typeface="Calibri"/>
              <a:ea typeface="Calibri"/>
              <a:cs typeface="Arial"/>
            </a:endParaRPr>
          </a:p>
          <a:p>
            <a:pPr algn="just">
              <a:lnSpc>
                <a:spcPct val="115000"/>
              </a:lnSpc>
            </a:pPr>
            <a:r>
              <a:rPr lang="ar-SA" sz="2000" dirty="0">
                <a:latin typeface="Simplified Arabic"/>
                <a:ea typeface="Calibri"/>
                <a:cs typeface="Simplified Arabic"/>
              </a:rPr>
              <a:t>2- الجوارب  </a:t>
            </a:r>
            <a:endParaRPr lang="en-US" sz="1600" dirty="0">
              <a:latin typeface="Calibri"/>
              <a:ea typeface="Calibri"/>
              <a:cs typeface="Arial"/>
            </a:endParaRPr>
          </a:p>
          <a:p>
            <a:pPr algn="just">
              <a:lnSpc>
                <a:spcPct val="115000"/>
              </a:lnSpc>
            </a:pPr>
            <a:r>
              <a:rPr lang="ar-SA" sz="2000" dirty="0">
                <a:latin typeface="Simplified Arabic"/>
                <a:ea typeface="Calibri"/>
                <a:cs typeface="Simplified Arabic"/>
              </a:rPr>
              <a:t>3- </a:t>
            </a:r>
            <a:r>
              <a:rPr lang="ar-SA" sz="2000" b="1" dirty="0">
                <a:latin typeface="Simplified Arabic"/>
                <a:ea typeface="Calibri"/>
                <a:cs typeface="Simplified Arabic"/>
              </a:rPr>
              <a:t>الحذاء </a:t>
            </a:r>
            <a:endParaRPr lang="en-US" sz="1600" dirty="0">
              <a:latin typeface="Calibri"/>
              <a:ea typeface="Calibri"/>
              <a:cs typeface="Arial"/>
            </a:endParaRPr>
          </a:p>
          <a:p>
            <a:pPr algn="just">
              <a:lnSpc>
                <a:spcPct val="115000"/>
              </a:lnSpc>
            </a:pPr>
            <a:r>
              <a:rPr lang="ar-SA" sz="2000" dirty="0">
                <a:latin typeface="Simplified Arabic"/>
                <a:ea typeface="Calibri"/>
                <a:cs typeface="Simplified Arabic"/>
              </a:rPr>
              <a:t>    أحذية </a:t>
            </a:r>
            <a:r>
              <a:rPr lang="ar-SA" sz="2000" dirty="0">
                <a:latin typeface="Simplified Arabic"/>
                <a:ea typeface="Calibri"/>
                <a:cs typeface="Simplified Arabic"/>
              </a:rPr>
              <a:t>البادمنتون</a:t>
            </a:r>
            <a:r>
              <a:rPr lang="ar-SA" sz="2000" dirty="0">
                <a:latin typeface="Simplified Arabic"/>
                <a:ea typeface="Calibri"/>
                <a:cs typeface="Simplified Arabic"/>
              </a:rPr>
              <a:t> خفيفة الوزن مع نعل مصنوع من المطاط أو مادة خفيفة مثله. من المهم ألا يترك الحذاء أثراً على أرضية الملعب تمتلك أحذية </a:t>
            </a:r>
            <a:r>
              <a:rPr lang="ar-SA" sz="2000" dirty="0">
                <a:latin typeface="Simplified Arabic"/>
                <a:ea typeface="Calibri"/>
                <a:cs typeface="Simplified Arabic"/>
              </a:rPr>
              <a:t>البادمنتون</a:t>
            </a:r>
            <a:r>
              <a:rPr lang="ar-SA" sz="2000" dirty="0">
                <a:latin typeface="Simplified Arabic"/>
                <a:ea typeface="Calibri"/>
                <a:cs typeface="Simplified Arabic"/>
              </a:rPr>
              <a:t> دعماً جانبياً أقل بالمقارنة مع أحذية الركض. الدعم الجانبي العالي مطلوب في الأحذية المستخدمة للرياضات التي لا تحتوي الكثير من الحركات الجانبية بالأقدام، ولذلك لا تحتاج أحذية </a:t>
            </a:r>
            <a:r>
              <a:rPr lang="ar-SA" sz="2000" dirty="0">
                <a:latin typeface="Simplified Arabic"/>
                <a:ea typeface="Calibri"/>
                <a:cs typeface="Simplified Arabic"/>
              </a:rPr>
              <a:t>البادمنتون</a:t>
            </a:r>
            <a:r>
              <a:rPr lang="ar-SA" sz="2000" dirty="0">
                <a:latin typeface="Simplified Arabic"/>
                <a:ea typeface="Calibri"/>
                <a:cs typeface="Simplified Arabic"/>
              </a:rPr>
              <a:t> هذا الدعم لأنها رياضة تحتوي الكثير من الحركات الجانبية، بل على العكس قد تتسبب أحذية الركض بإصابة الكعب أو الكاحل إذا استخدمت للعب </a:t>
            </a:r>
            <a:r>
              <a:rPr lang="ar-SA" sz="2000" dirty="0">
                <a:latin typeface="Simplified Arabic"/>
                <a:ea typeface="Calibri"/>
                <a:cs typeface="Simplified Arabic"/>
              </a:rPr>
              <a:t>البادمنتون</a:t>
            </a:r>
            <a:r>
              <a:rPr lang="ar-SA" sz="2000" dirty="0">
                <a:latin typeface="Simplified Arabic"/>
                <a:ea typeface="Calibri"/>
                <a:cs typeface="Simplified Arabic"/>
              </a:rPr>
              <a:t>، ولذلك يفضل أن يرتدي اللاعب حذاءً مخصصاً لهذه الرياضة خلال ممارستها. كذلك على اللاعب أن يتعلم الحركة السليمة للأقدام ليس فقط لسلامته وإنما لأنها جزء أساسي من الأداء الصحيح والفعال في لعبة </a:t>
            </a:r>
            <a:r>
              <a:rPr lang="ar-SA" sz="2000" dirty="0">
                <a:latin typeface="Simplified Arabic"/>
                <a:ea typeface="Calibri"/>
                <a:cs typeface="Simplified Arabic"/>
              </a:rPr>
              <a:t>البادمنتون</a:t>
            </a:r>
            <a:r>
              <a:rPr lang="en-US" sz="2000" dirty="0">
                <a:latin typeface="Simplified Arabic"/>
                <a:ea typeface="Calibri"/>
                <a:cs typeface="Arial"/>
              </a:rPr>
              <a:t>.</a:t>
            </a:r>
            <a:endParaRPr lang="en-US" sz="1600" dirty="0">
              <a:effectLst/>
              <a:latin typeface="Calibri"/>
              <a:ea typeface="Calibri"/>
              <a:cs typeface="Arial"/>
            </a:endParaRPr>
          </a:p>
        </p:txBody>
      </p:sp>
      <p:pic>
        <p:nvPicPr>
          <p:cNvPr id="3" name="صورة 2" descr="http://www.bdnia.com/wp-content/uploads/shoes-300x169.jpg">
            <a:hlinkClick r:id="rId2" tgtFrame="_blank"/>
          </p:cNvPr>
          <p:cNvPicPr/>
          <p:nvPr/>
        </p:nvPicPr>
        <p:blipFill>
          <a:blip r:embed="rId3">
            <a:extLst>
              <a:ext uri="{28A0092B-C50C-407E-A947-70E740481C1C}">
                <a14:useLocalDpi xmlns:a14="http://schemas.microsoft.com/office/drawing/2010/main" val="0"/>
              </a:ext>
            </a:extLst>
          </a:blip>
          <a:srcRect/>
          <a:stretch>
            <a:fillRect/>
          </a:stretch>
        </p:blipFill>
        <p:spPr bwMode="auto">
          <a:xfrm>
            <a:off x="116632" y="5364088"/>
            <a:ext cx="6546368" cy="3432542"/>
          </a:xfrm>
          <a:prstGeom prst="rect">
            <a:avLst/>
          </a:prstGeom>
          <a:noFill/>
          <a:ln>
            <a:noFill/>
          </a:ln>
        </p:spPr>
      </p:pic>
    </p:spTree>
    <p:extLst>
      <p:ext uri="{BB962C8B-B14F-4D97-AF65-F5344CB8AC3E}">
        <p14:creationId xmlns:p14="http://schemas.microsoft.com/office/powerpoint/2010/main" val="39251704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010" y="107504"/>
            <a:ext cx="6723366" cy="8964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01456400"/>
      </p:ext>
    </p:extLst>
  </p:cSld>
  <p:clrMapOvr>
    <a:masterClrMapping/>
  </p:clrMapOvr>
  <mc:AlternateContent xmlns:mc="http://schemas.openxmlformats.org/markup-compatibility/2006" xmlns:p14="http://schemas.microsoft.com/office/powerpoint/2010/main">
    <mc:Choice Requires="p14">
      <p:transition>
        <p14:flip dir="l"/>
      </p:transition>
    </mc:Choice>
    <mc:Fallback xmlns="">
      <p:transition>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p:cNvSpPr txBox="1"/>
          <p:nvPr/>
        </p:nvSpPr>
        <p:spPr>
          <a:xfrm>
            <a:off x="0" y="245119"/>
            <a:ext cx="6741368" cy="9447715"/>
          </a:xfrm>
          <a:prstGeom prst="rect">
            <a:avLst/>
          </a:prstGeom>
          <a:noFill/>
        </p:spPr>
        <p:txBody>
          <a:bodyPr wrap="square" rtlCol="1">
            <a:spAutoFit/>
          </a:bodyPr>
          <a:lstStyle/>
          <a:p>
            <a:pPr algn="just">
              <a:lnSpc>
                <a:spcPct val="115000"/>
              </a:lnSpc>
              <a:spcAft>
                <a:spcPts val="1000"/>
              </a:spcAft>
            </a:pPr>
            <a:r>
              <a:rPr lang="ar-IQ" sz="2800" b="1" dirty="0">
                <a:latin typeface="Simplified Arabic"/>
                <a:ea typeface="Calibri"/>
                <a:cs typeface="Simplified Arabic"/>
              </a:rPr>
              <a:t>تاريخ لعبة الريشة الطائرة : </a:t>
            </a:r>
            <a:endParaRPr lang="en-US" dirty="0">
              <a:latin typeface="Calibri"/>
              <a:ea typeface="Calibri"/>
              <a:cs typeface="Arial"/>
            </a:endParaRPr>
          </a:p>
          <a:p>
            <a:pPr algn="just">
              <a:lnSpc>
                <a:spcPct val="115000"/>
              </a:lnSpc>
              <a:spcAft>
                <a:spcPts val="1000"/>
              </a:spcAft>
            </a:pPr>
            <a:r>
              <a:rPr lang="ar-SA" sz="2400" dirty="0">
                <a:latin typeface="Simplified Arabic"/>
                <a:ea typeface="Calibri"/>
                <a:cs typeface="Simplified Arabic"/>
              </a:rPr>
              <a:t>    في قديم الزمان، وتحديداً في القرن الخامس قبل الميلاد ، لعب الصينيون الـ ( تي </a:t>
            </a:r>
            <a:r>
              <a:rPr lang="ar-SA" sz="2400" dirty="0">
                <a:latin typeface="Simplified Arabic"/>
                <a:ea typeface="Calibri"/>
                <a:cs typeface="Simplified Arabic"/>
              </a:rPr>
              <a:t>جيان</a:t>
            </a:r>
            <a:r>
              <a:rPr lang="ar-SA" sz="2400" dirty="0">
                <a:latin typeface="Simplified Arabic"/>
                <a:ea typeface="Calibri"/>
                <a:cs typeface="Simplified Arabic"/>
              </a:rPr>
              <a:t> تسي) وتعنى ( ضرب المكوك بالأقدام)، ومن تسميتها نستدل على أنها كانت تركل بالأقدام، وبالنسبة الى الريشة فقد كانت موجودة حينها ولكن لا أحد يعرف ما ان كانت قد أدت الى ظهور لعبة المضرب والريشة التي تمت ممارستها بعد خمسة قرون في الصين والهند واليابان واليونان</a:t>
            </a:r>
            <a:r>
              <a:rPr lang="en-US" sz="2400" dirty="0">
                <a:latin typeface="Simplified Arabic"/>
                <a:ea typeface="Calibri"/>
                <a:cs typeface="Arial"/>
              </a:rPr>
              <a:t>. </a:t>
            </a:r>
            <a:endParaRPr lang="en-US" dirty="0">
              <a:latin typeface="Calibri"/>
              <a:ea typeface="Calibri"/>
              <a:cs typeface="Arial"/>
            </a:endParaRPr>
          </a:p>
          <a:p>
            <a:pPr algn="just">
              <a:lnSpc>
                <a:spcPct val="115000"/>
              </a:lnSpc>
              <a:spcAft>
                <a:spcPts val="1000"/>
              </a:spcAft>
            </a:pPr>
            <a:r>
              <a:rPr lang="ar-IQ" sz="2400" dirty="0">
                <a:latin typeface="Simplified Arabic"/>
                <a:ea typeface="Calibri"/>
                <a:cs typeface="Simplified Arabic"/>
              </a:rPr>
              <a:t> </a:t>
            </a:r>
            <a:r>
              <a:rPr lang="ar-SA" sz="2400" dirty="0">
                <a:latin typeface="Simplified Arabic"/>
                <a:ea typeface="Calibri"/>
                <a:cs typeface="Simplified Arabic"/>
              </a:rPr>
              <a:t>   ليس من السهل تحديد أصل اللعبة المسماة حالياً بتنس الريشة، فلقد سُميت من قبل بـ "بادمنتون هاوس"، وقبلها كان يُطلق عليها اسما هنديا هو "</a:t>
            </a:r>
            <a:r>
              <a:rPr lang="ar-SA" sz="2400" dirty="0">
                <a:latin typeface="Simplified Arabic"/>
                <a:ea typeface="Calibri"/>
                <a:cs typeface="Simplified Arabic"/>
              </a:rPr>
              <a:t>بوونه</a:t>
            </a:r>
            <a:r>
              <a:rPr lang="ar-SA" sz="2400" dirty="0">
                <a:latin typeface="Simplified Arabic"/>
                <a:ea typeface="Calibri"/>
                <a:cs typeface="Simplified Arabic"/>
              </a:rPr>
              <a:t>"، وقبل هذا الاسم كانت تعرف بـ "جيودي </a:t>
            </a:r>
            <a:r>
              <a:rPr lang="ar-SA" sz="2400" dirty="0">
                <a:latin typeface="Simplified Arabic"/>
                <a:ea typeface="Calibri"/>
                <a:cs typeface="Simplified Arabic"/>
              </a:rPr>
              <a:t>فولانت</a:t>
            </a:r>
            <a:r>
              <a:rPr lang="ar-SA" sz="2400" dirty="0">
                <a:latin typeface="Simplified Arabic"/>
                <a:ea typeface="Calibri"/>
                <a:cs typeface="Simplified Arabic"/>
              </a:rPr>
              <a:t>"، وقبلها بالمضرب والريشة، وقبل هذا الاسم وذاك، عُرِفت ايضا بـ "تي </a:t>
            </a:r>
            <a:r>
              <a:rPr lang="ar-SA" sz="2400" dirty="0">
                <a:latin typeface="Simplified Arabic"/>
                <a:ea typeface="Calibri"/>
                <a:cs typeface="Simplified Arabic"/>
              </a:rPr>
              <a:t>جيان</a:t>
            </a:r>
            <a:r>
              <a:rPr lang="ar-SA" sz="2400" dirty="0">
                <a:latin typeface="Simplified Arabic"/>
                <a:ea typeface="Calibri"/>
                <a:cs typeface="Simplified Arabic"/>
              </a:rPr>
              <a:t> تسي</a:t>
            </a:r>
            <a:r>
              <a:rPr lang="en-US" sz="2400" dirty="0">
                <a:latin typeface="Simplified Arabic"/>
                <a:ea typeface="Calibri"/>
                <a:cs typeface="Arial"/>
              </a:rPr>
              <a:t>".</a:t>
            </a:r>
            <a:endParaRPr lang="en-US" dirty="0">
              <a:latin typeface="Calibri"/>
              <a:ea typeface="Calibri"/>
              <a:cs typeface="Arial"/>
            </a:endParaRPr>
          </a:p>
          <a:p>
            <a:pPr algn="just">
              <a:lnSpc>
                <a:spcPct val="115000"/>
              </a:lnSpc>
              <a:spcAft>
                <a:spcPts val="1000"/>
              </a:spcAft>
            </a:pPr>
            <a:r>
              <a:rPr lang="ar-SA" sz="2400" dirty="0">
                <a:latin typeface="Simplified Arabic"/>
                <a:ea typeface="Calibri"/>
                <a:cs typeface="Simplified Arabic"/>
              </a:rPr>
              <a:t>    في قديم الزمان ، وتحديداً في القرن الخامس قبل الميلاد ، لعب الصينيون </a:t>
            </a:r>
            <a:r>
              <a:rPr lang="ar-SA" sz="2400" dirty="0">
                <a:latin typeface="Simplified Arabic"/>
                <a:ea typeface="Calibri"/>
                <a:cs typeface="Simplified Arabic"/>
              </a:rPr>
              <a:t>الـ"تي</a:t>
            </a:r>
            <a:r>
              <a:rPr lang="ar-SA" sz="2400" dirty="0">
                <a:latin typeface="Simplified Arabic"/>
                <a:ea typeface="Calibri"/>
                <a:cs typeface="Simplified Arabic"/>
              </a:rPr>
              <a:t> </a:t>
            </a:r>
            <a:r>
              <a:rPr lang="ar-SA" sz="2400" dirty="0">
                <a:latin typeface="Simplified Arabic"/>
                <a:ea typeface="Calibri"/>
                <a:cs typeface="Simplified Arabic"/>
              </a:rPr>
              <a:t>جيان</a:t>
            </a:r>
            <a:r>
              <a:rPr lang="ar-SA" sz="2400" dirty="0">
                <a:latin typeface="Simplified Arabic"/>
                <a:ea typeface="Calibri"/>
                <a:cs typeface="Simplified Arabic"/>
              </a:rPr>
              <a:t> تسي" وتعنى "ضرب المكوك بالأقدام" ، ومن تسميتها نستدل على أنها كانت تركل بالأقدام ، وبالنسبة الى الريشة فقد كانت موجودة حينها ولكن لا أحد يعرف ما ان كانت قد أدت الى ظهور لعبة المضرب والريشة التي تمت ممارستها بعد خمسة قرون في الصين والهند واليابان واليونان . وكان المضرب هو الأساس الذي تطور عليه المضرب المستخدم في العصر الحديث</a:t>
            </a:r>
            <a:r>
              <a:rPr lang="en-US" sz="2400" dirty="0">
                <a:latin typeface="Simplified Arabic"/>
                <a:ea typeface="Calibri"/>
                <a:cs typeface="Arial"/>
              </a:rPr>
              <a:t>.</a:t>
            </a:r>
            <a:endParaRPr lang="en-US" dirty="0">
              <a:latin typeface="Calibri"/>
              <a:ea typeface="Calibri"/>
              <a:cs typeface="Arial"/>
            </a:endParaRPr>
          </a:p>
          <a:p>
            <a:r>
              <a:rPr lang="ar-IQ" dirty="0" smtClean="0">
                <a:ea typeface="Times New Roman"/>
                <a:cs typeface="Arial"/>
              </a:rPr>
              <a:t>. </a:t>
            </a:r>
            <a:endParaRPr lang="en-US" dirty="0">
              <a:effectLst/>
              <a:latin typeface="Times New Roman"/>
              <a:ea typeface="Times New Roman"/>
            </a:endParaRPr>
          </a:p>
        </p:txBody>
      </p:sp>
    </p:spTree>
    <p:extLst>
      <p:ext uri="{BB962C8B-B14F-4D97-AF65-F5344CB8AC3E}">
        <p14:creationId xmlns:p14="http://schemas.microsoft.com/office/powerpoint/2010/main" val="2681593534"/>
      </p:ext>
    </p:extLst>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6632" y="179512"/>
            <a:ext cx="6525344" cy="8050409"/>
          </a:xfrm>
          <a:prstGeom prst="rect">
            <a:avLst/>
          </a:prstGeom>
        </p:spPr>
        <p:txBody>
          <a:bodyPr wrap="square">
            <a:spAutoFit/>
          </a:bodyPr>
          <a:lstStyle/>
          <a:p>
            <a:pPr algn="just">
              <a:lnSpc>
                <a:spcPct val="115000"/>
              </a:lnSpc>
              <a:spcAft>
                <a:spcPts val="1000"/>
              </a:spcAft>
            </a:pPr>
            <a:r>
              <a:rPr lang="ar-SA" dirty="0">
                <a:latin typeface="Simplified Arabic"/>
                <a:ea typeface="Calibri"/>
                <a:cs typeface="Simplified Arabic"/>
              </a:rPr>
              <a:t> </a:t>
            </a:r>
            <a:r>
              <a:rPr lang="ar-SA" sz="3200" dirty="0">
                <a:latin typeface="Simplified Arabic"/>
                <a:ea typeface="Calibri"/>
                <a:cs typeface="Simplified Arabic"/>
              </a:rPr>
              <a:t>وتشير السجلات التاريخية لهذه اللعبة إلى أنها أصبحت في القرن السابع عشر ، اللعبة المفضلة عند الصبيان ، وتطورت لتكون في ذلك الوقت رياضة لقضاء الوقت يمارسها النبلاء وعِلية القوم في العديد من الدول الأوربية . وعُرفت في ذلك الوقت باسم "</a:t>
            </a:r>
            <a:r>
              <a:rPr lang="ar-SA" sz="3200" dirty="0">
                <a:latin typeface="Simplified Arabic"/>
                <a:ea typeface="Calibri"/>
                <a:cs typeface="Simplified Arabic"/>
              </a:rPr>
              <a:t>جيو</a:t>
            </a:r>
            <a:r>
              <a:rPr lang="ar-SA" sz="3200" dirty="0">
                <a:latin typeface="Simplified Arabic"/>
                <a:ea typeface="Calibri"/>
                <a:cs typeface="Simplified Arabic"/>
              </a:rPr>
              <a:t> دي </a:t>
            </a:r>
            <a:r>
              <a:rPr lang="ar-SA" sz="3200" dirty="0">
                <a:latin typeface="Simplified Arabic"/>
                <a:ea typeface="Calibri"/>
                <a:cs typeface="Simplified Arabic"/>
              </a:rPr>
              <a:t>فولانت</a:t>
            </a:r>
            <a:r>
              <a:rPr lang="en-US" sz="3200" dirty="0">
                <a:latin typeface="Simplified Arabic"/>
                <a:ea typeface="Calibri"/>
                <a:cs typeface="Arial"/>
              </a:rPr>
              <a:t>".</a:t>
            </a:r>
            <a:endParaRPr lang="en-US" sz="2400" dirty="0">
              <a:latin typeface="Calibri"/>
              <a:ea typeface="Calibri"/>
              <a:cs typeface="Arial"/>
            </a:endParaRPr>
          </a:p>
          <a:p>
            <a:pPr algn="just"/>
            <a:r>
              <a:rPr lang="ar-SA" sz="3200" dirty="0">
                <a:latin typeface="Simplified Arabic"/>
                <a:ea typeface="Calibri"/>
                <a:cs typeface="Simplified Arabic"/>
              </a:rPr>
              <a:t>    وفي الهند ، تطورت لعبة مشابهة لتنس الريشة في منتصف القرن التاسع عشر وكانت تدعى حينها </a:t>
            </a:r>
            <a:r>
              <a:rPr lang="ar-SA" sz="3200" dirty="0" smtClean="0">
                <a:latin typeface="Simplified Arabic"/>
                <a:ea typeface="Calibri"/>
                <a:cs typeface="Simplified Arabic"/>
              </a:rPr>
              <a:t>بالبونة </a:t>
            </a:r>
            <a:r>
              <a:rPr lang="ar-SA" sz="3200" dirty="0">
                <a:latin typeface="Simplified Arabic"/>
                <a:ea typeface="Calibri"/>
                <a:cs typeface="Simplified Arabic"/>
              </a:rPr>
              <a:t>. مارسها العسكريون الانجليز أمثال دوق </a:t>
            </a:r>
            <a:r>
              <a:rPr lang="ar-SA" sz="3200" dirty="0">
                <a:latin typeface="Simplified Arabic"/>
                <a:ea typeface="Calibri"/>
                <a:cs typeface="Simplified Arabic"/>
              </a:rPr>
              <a:t>بيفورت</a:t>
            </a:r>
            <a:r>
              <a:rPr lang="ar-SA" sz="3200" dirty="0">
                <a:latin typeface="Simplified Arabic"/>
                <a:ea typeface="Calibri"/>
                <a:cs typeface="Simplified Arabic"/>
              </a:rPr>
              <a:t> ، ثم نقلوها الى مجتمع العوائل الملكية في إنجلترا، والى منطقة الدوق المذكور أعلاه </a:t>
            </a:r>
            <a:r>
              <a:rPr lang="ar-SA" sz="3200" dirty="0" smtClean="0">
                <a:latin typeface="Simplified Arabic"/>
                <a:ea typeface="Calibri"/>
                <a:cs typeface="Simplified Arabic"/>
              </a:rPr>
              <a:t>والتي </a:t>
            </a:r>
            <a:r>
              <a:rPr lang="ar-SA" sz="3200" dirty="0">
                <a:latin typeface="Simplified Arabic"/>
                <a:ea typeface="Calibri"/>
                <a:cs typeface="Simplified Arabic"/>
              </a:rPr>
              <a:t>كانت تعرف بـ "بادمنتون هاوس" بمنطقة </a:t>
            </a:r>
            <a:r>
              <a:rPr lang="ar-SA" sz="3200" dirty="0" smtClean="0">
                <a:latin typeface="Simplified Arabic"/>
                <a:ea typeface="Calibri"/>
                <a:cs typeface="Simplified Arabic"/>
              </a:rPr>
              <a:t>كليسسترشاير </a:t>
            </a:r>
            <a:r>
              <a:rPr lang="ar-SA" sz="3200" dirty="0">
                <a:latin typeface="Simplified Arabic"/>
                <a:ea typeface="Calibri"/>
                <a:cs typeface="Simplified Arabic"/>
              </a:rPr>
              <a:t>البريطانية، وهى أصل تسمية لعبة تنس الريشة الحالية </a:t>
            </a:r>
            <a:endParaRPr lang="ar-IQ" sz="3200" dirty="0"/>
          </a:p>
        </p:txBody>
      </p:sp>
    </p:spTree>
    <p:extLst>
      <p:ext uri="{BB962C8B-B14F-4D97-AF65-F5344CB8AC3E}">
        <p14:creationId xmlns:p14="http://schemas.microsoft.com/office/powerpoint/2010/main" val="246318208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404664" y="251520"/>
            <a:ext cx="6272524" cy="7387150"/>
          </a:xfrm>
          <a:prstGeom prst="rect">
            <a:avLst/>
          </a:prstGeom>
        </p:spPr>
        <p:txBody>
          <a:bodyPr wrap="square">
            <a:spAutoFit/>
          </a:bodyPr>
          <a:lstStyle/>
          <a:p>
            <a:pPr algn="just">
              <a:lnSpc>
                <a:spcPct val="115000"/>
              </a:lnSpc>
              <a:spcAft>
                <a:spcPts val="1000"/>
              </a:spcAft>
            </a:pPr>
            <a:r>
              <a:rPr lang="ar-SA" sz="2400" dirty="0">
                <a:latin typeface="Simplified Arabic"/>
                <a:ea typeface="Calibri"/>
                <a:cs typeface="Simplified Arabic"/>
              </a:rPr>
              <a:t> وفي غضون أربع سنوات ، تأسس نادي باث لتنس الريشة ، ومورست منذ ذلك الوقت ضمن قواعد جديدة تمثل الأساس الفعلي لقواعد هذه الرياضة في الوقت الحاضر</a:t>
            </a:r>
            <a:r>
              <a:rPr lang="en-US" sz="2400" dirty="0">
                <a:latin typeface="Simplified Arabic"/>
                <a:ea typeface="Calibri"/>
                <a:cs typeface="Arial"/>
              </a:rPr>
              <a:t>.</a:t>
            </a:r>
            <a:endParaRPr lang="en-US" sz="2400" dirty="0">
              <a:latin typeface="Calibri"/>
              <a:ea typeface="Calibri"/>
              <a:cs typeface="Arial"/>
            </a:endParaRPr>
          </a:p>
          <a:p>
            <a:pPr algn="just">
              <a:lnSpc>
                <a:spcPct val="115000"/>
              </a:lnSpc>
              <a:spcAft>
                <a:spcPts val="1000"/>
              </a:spcAft>
            </a:pPr>
            <a:r>
              <a:rPr lang="ar-SA" sz="2400" dirty="0">
                <a:latin typeface="Simplified Arabic"/>
                <a:ea typeface="Calibri"/>
                <a:cs typeface="Simplified Arabic"/>
              </a:rPr>
              <a:t>    وعلى الصعيد الأولمبي ، دخلت هذه اللعبة في الدورات الأولمبية لأول مرة بدورة ميونيخ الاولمبية عام 1972 ، ولكنها كانت للاستعراض فقط ، حيث لا تمنح فيها ميداليات من </a:t>
            </a:r>
            <a:r>
              <a:rPr lang="ar-SA" sz="2400" dirty="0" smtClean="0">
                <a:latin typeface="Simplified Arabic"/>
                <a:ea typeface="Calibri"/>
                <a:cs typeface="Simplified Arabic"/>
              </a:rPr>
              <a:t>أي </a:t>
            </a:r>
            <a:r>
              <a:rPr lang="ar-SA" sz="2400" dirty="0">
                <a:latin typeface="Simplified Arabic"/>
                <a:ea typeface="Calibri"/>
                <a:cs typeface="Simplified Arabic"/>
              </a:rPr>
              <a:t>نوع كانت ، وبقيت هكذا حتى اولمبياد برشلونة عام 1992 ، حيث أُعلنت رسمياً كرياضة ضمن الرياضات المدرجة في جدول الالعاب الأولمبية</a:t>
            </a:r>
            <a:r>
              <a:rPr lang="en-US" sz="2400" dirty="0">
                <a:latin typeface="Simplified Arabic"/>
                <a:ea typeface="Calibri"/>
                <a:cs typeface="Arial"/>
              </a:rPr>
              <a:t> .</a:t>
            </a:r>
            <a:endParaRPr lang="en-US" sz="2400" dirty="0">
              <a:latin typeface="Calibri"/>
              <a:ea typeface="Calibri"/>
              <a:cs typeface="Arial"/>
            </a:endParaRPr>
          </a:p>
          <a:p>
            <a:pPr algn="just">
              <a:lnSpc>
                <a:spcPct val="115000"/>
              </a:lnSpc>
              <a:spcAft>
                <a:spcPts val="1000"/>
              </a:spcAft>
            </a:pPr>
            <a:r>
              <a:rPr lang="ar-SA" sz="2400" dirty="0">
                <a:latin typeface="Simplified Arabic"/>
                <a:ea typeface="Calibri"/>
                <a:cs typeface="Simplified Arabic"/>
              </a:rPr>
              <a:t>وفى اولمبياد اثينا عام 2004 ، كان للصين حصة الاسد </a:t>
            </a:r>
            <a:r>
              <a:rPr lang="ar-SA" sz="2400" dirty="0" smtClean="0">
                <a:latin typeface="Simplified Arabic"/>
                <a:ea typeface="Calibri"/>
                <a:cs typeface="Simplified Arabic"/>
              </a:rPr>
              <a:t>في </a:t>
            </a:r>
            <a:r>
              <a:rPr lang="ar-SA" sz="2400" dirty="0">
                <a:latin typeface="Simplified Arabic"/>
                <a:ea typeface="Calibri"/>
                <a:cs typeface="Simplified Arabic"/>
              </a:rPr>
              <a:t>كسب ميداليات هذه اللعبة</a:t>
            </a:r>
            <a:r>
              <a:rPr lang="en-US" sz="2400" dirty="0">
                <a:latin typeface="Simplified Arabic"/>
                <a:ea typeface="Calibri"/>
                <a:cs typeface="Arial"/>
              </a:rPr>
              <a:t>.</a:t>
            </a:r>
            <a:endParaRPr lang="en-US" sz="2400" dirty="0">
              <a:latin typeface="Calibri"/>
              <a:ea typeface="Calibri"/>
              <a:cs typeface="Arial"/>
            </a:endParaRPr>
          </a:p>
          <a:p>
            <a:pPr algn="just">
              <a:lnSpc>
                <a:spcPct val="115000"/>
              </a:lnSpc>
              <a:spcAft>
                <a:spcPts val="1000"/>
              </a:spcAft>
            </a:pPr>
            <a:r>
              <a:rPr lang="ar-SA" sz="2400" dirty="0">
                <a:latin typeface="Simplified Arabic"/>
                <a:ea typeface="Calibri"/>
                <a:cs typeface="Simplified Arabic"/>
              </a:rPr>
              <a:t>وخلال الدورات الاولمبية ، يتنافس فيها الرجال بشكل فردي وزوجي ، وكذلك النساء ، أما أفضل الفرق في هذه اللعبة فهي الصين وإندونيسيا وكوريا الجنوبية</a:t>
            </a:r>
            <a:r>
              <a:rPr lang="en-US" sz="2400" dirty="0">
                <a:latin typeface="Simplified Arabic"/>
                <a:ea typeface="Calibri"/>
                <a:cs typeface="Arial"/>
              </a:rPr>
              <a:t> .</a:t>
            </a:r>
            <a:endParaRPr lang="en-US" sz="2400" dirty="0">
              <a:latin typeface="Calibri"/>
              <a:ea typeface="Calibri"/>
              <a:cs typeface="Arial"/>
            </a:endParaRPr>
          </a:p>
          <a:p>
            <a:pPr algn="just">
              <a:lnSpc>
                <a:spcPct val="115000"/>
              </a:lnSpc>
              <a:spcAft>
                <a:spcPts val="1000"/>
              </a:spcAft>
            </a:pPr>
            <a:r>
              <a:rPr lang="ar-SA" sz="2400" dirty="0">
                <a:latin typeface="Simplified Arabic"/>
                <a:ea typeface="Calibri"/>
                <a:cs typeface="Simplified Arabic"/>
              </a:rPr>
              <a:t>وتشمل منافسات هذه الرياضة خمسة سباقات هي زوجي وفردي الرجال وزوجي وفردي النساء ، والزوجي المختلط</a:t>
            </a:r>
            <a:r>
              <a:rPr lang="en-US" sz="2400" dirty="0">
                <a:latin typeface="Simplified Arabic"/>
                <a:ea typeface="Calibri"/>
                <a:cs typeface="Arial"/>
              </a:rPr>
              <a:t> .</a:t>
            </a:r>
            <a:endParaRPr lang="en-US" dirty="0">
              <a:effectLst/>
              <a:latin typeface="Calibri"/>
              <a:ea typeface="Calibri"/>
              <a:cs typeface="Arial"/>
            </a:endParaRPr>
          </a:p>
        </p:txBody>
      </p:sp>
    </p:spTree>
    <p:extLst>
      <p:ext uri="{BB962C8B-B14F-4D97-AF65-F5344CB8AC3E}">
        <p14:creationId xmlns:p14="http://schemas.microsoft.com/office/powerpoint/2010/main" val="1633245629"/>
      </p:ext>
    </p:extLst>
  </p:cSld>
  <p:clrMapOvr>
    <a:masterClrMapping/>
  </p:clrMapOvr>
  <mc:AlternateContent xmlns:mc="http://schemas.openxmlformats.org/markup-compatibility/2006" xmlns:p14="http://schemas.microsoft.com/office/powerpoint/2010/main">
    <mc:Choice Requires="p14">
      <p:transition spd="slow" p14:dur="1600">
        <p14:gallery dir="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16632" y="-36512"/>
            <a:ext cx="6597352" cy="8637236"/>
          </a:xfrm>
          <a:prstGeom prst="rect">
            <a:avLst/>
          </a:prstGeom>
          <a:noFill/>
        </p:spPr>
        <p:txBody>
          <a:bodyPr wrap="square" rtlCol="1">
            <a:spAutoFit/>
          </a:bodyPr>
          <a:lstStyle/>
          <a:p>
            <a:endParaRPr lang="en-US" sz="2200" dirty="0">
              <a:latin typeface="Times New Roman"/>
              <a:ea typeface="Times New Roman"/>
            </a:endParaRPr>
          </a:p>
          <a:p>
            <a:pPr>
              <a:lnSpc>
                <a:spcPct val="115000"/>
              </a:lnSpc>
              <a:spcAft>
                <a:spcPts val="1000"/>
              </a:spcAft>
            </a:pPr>
            <a:r>
              <a:rPr lang="ar-SA" sz="2400" b="1" u="sng" dirty="0" smtClean="0">
                <a:latin typeface="Simplified Arabic"/>
                <a:ea typeface="Calibri"/>
                <a:cs typeface="Simplified Arabic"/>
              </a:rPr>
              <a:t>الخطوات </a:t>
            </a:r>
            <a:r>
              <a:rPr lang="ar-SA" sz="2400" b="1" u="sng" dirty="0">
                <a:latin typeface="Simplified Arabic"/>
                <a:ea typeface="Calibri"/>
                <a:cs typeface="Simplified Arabic"/>
              </a:rPr>
              <a:t>التعليمية لتعلم القبضة الصحيحة بالريشة الطائرة:</a:t>
            </a:r>
            <a:endParaRPr lang="en-US" sz="1600" u="sng" dirty="0">
              <a:latin typeface="Calibri"/>
              <a:ea typeface="Calibri"/>
              <a:cs typeface="Arial"/>
            </a:endParaRPr>
          </a:p>
          <a:p>
            <a:pPr>
              <a:lnSpc>
                <a:spcPct val="115000"/>
              </a:lnSpc>
              <a:spcAft>
                <a:spcPts val="1000"/>
              </a:spcAft>
            </a:pPr>
            <a:r>
              <a:rPr lang="ar-SA" sz="2000" dirty="0">
                <a:latin typeface="Simplified Arabic"/>
                <a:ea typeface="Calibri"/>
                <a:cs typeface="Simplified Arabic"/>
              </a:rPr>
              <a:t>1- مسك المضرب من عنقه باليد غير المستخدمة بحيث تكون الذراع ممتدة للأمام.</a:t>
            </a:r>
            <a:endParaRPr lang="en-US" sz="1600" dirty="0">
              <a:latin typeface="Calibri"/>
              <a:ea typeface="Calibri"/>
              <a:cs typeface="Arial"/>
            </a:endParaRPr>
          </a:p>
          <a:p>
            <a:pPr>
              <a:lnSpc>
                <a:spcPct val="115000"/>
              </a:lnSpc>
              <a:spcAft>
                <a:spcPts val="1000"/>
              </a:spcAft>
            </a:pPr>
            <a:r>
              <a:rPr lang="ar-SA" sz="2000" dirty="0">
                <a:latin typeface="Simplified Arabic"/>
                <a:ea typeface="Calibri"/>
                <a:cs typeface="Simplified Arabic"/>
              </a:rPr>
              <a:t>2- وضع راحة يد اللاعب المستخدمة (اليمنى بالنسبة للاعب الأيمن وبالعكس) بحيث تكون الأصابع ممدودة ومنتشرة على أوتار المضرب.</a:t>
            </a:r>
            <a:endParaRPr lang="en-US" sz="1600" dirty="0">
              <a:latin typeface="Calibri"/>
              <a:ea typeface="Calibri"/>
              <a:cs typeface="Arial"/>
            </a:endParaRPr>
          </a:p>
          <a:p>
            <a:pPr>
              <a:lnSpc>
                <a:spcPct val="115000"/>
              </a:lnSpc>
              <a:spcAft>
                <a:spcPts val="1000"/>
              </a:spcAft>
            </a:pPr>
            <a:r>
              <a:rPr lang="ar-SA" sz="2000" dirty="0">
                <a:latin typeface="Simplified Arabic"/>
                <a:ea typeface="Calibri"/>
                <a:cs typeface="Simplified Arabic"/>
              </a:rPr>
              <a:t>3- سحب اليد المستخدمة نحو جسم اللاعب بثني المرفق والأصابع منتشرة كما هي في اتجاه قبضة المضرب.</a:t>
            </a:r>
            <a:endParaRPr lang="en-US" sz="1600" dirty="0">
              <a:latin typeface="Calibri"/>
              <a:ea typeface="Calibri"/>
              <a:cs typeface="Arial"/>
            </a:endParaRPr>
          </a:p>
          <a:p>
            <a:pPr>
              <a:lnSpc>
                <a:spcPct val="115000"/>
              </a:lnSpc>
              <a:spcAft>
                <a:spcPts val="1000"/>
              </a:spcAft>
            </a:pPr>
            <a:r>
              <a:rPr lang="ar-SA" sz="2000" dirty="0">
                <a:latin typeface="Simplified Arabic"/>
                <a:ea typeface="Calibri"/>
                <a:cs typeface="Simplified Arabic"/>
              </a:rPr>
              <a:t>4- عند وصول راحة اليد لقبضة المضرب يجب مصافحة القبضة بكل بساطة وجعل الأصابع تلتف حول القبضة بحيث يشكل إصبعا الإبهام والسبابة حرف (</a:t>
            </a:r>
            <a:r>
              <a:rPr lang="en-US" sz="2000" dirty="0">
                <a:latin typeface="Simplified Arabic"/>
                <a:ea typeface="Calibri"/>
                <a:cs typeface="Arial"/>
              </a:rPr>
              <a:t>v</a:t>
            </a:r>
            <a:r>
              <a:rPr lang="ar-SA" sz="2000" dirty="0">
                <a:latin typeface="Simplified Arabic"/>
                <a:ea typeface="Calibri"/>
                <a:cs typeface="Simplified Arabic"/>
              </a:rPr>
              <a:t>).</a:t>
            </a:r>
            <a:endParaRPr lang="en-US" sz="1600" dirty="0">
              <a:latin typeface="Calibri"/>
              <a:ea typeface="Calibri"/>
              <a:cs typeface="Arial"/>
            </a:endParaRPr>
          </a:p>
          <a:p>
            <a:pPr>
              <a:lnSpc>
                <a:spcPct val="115000"/>
              </a:lnSpc>
              <a:spcAft>
                <a:spcPts val="1000"/>
              </a:spcAft>
            </a:pPr>
            <a:r>
              <a:rPr lang="ar-SA" sz="2000" b="1" u="sng" dirty="0">
                <a:latin typeface="Simplified Arabic"/>
                <a:ea typeface="Calibri"/>
                <a:cs typeface="Simplified Arabic"/>
              </a:rPr>
              <a:t>فوائد تعلم القبضة الصحيحة بالريشة الطائرة:</a:t>
            </a:r>
            <a:endParaRPr lang="en-US" sz="1600" u="sng" dirty="0">
              <a:latin typeface="Calibri"/>
              <a:ea typeface="Calibri"/>
              <a:cs typeface="Arial"/>
            </a:endParaRPr>
          </a:p>
          <a:p>
            <a:pPr>
              <a:lnSpc>
                <a:spcPct val="115000"/>
              </a:lnSpc>
              <a:spcAft>
                <a:spcPts val="1000"/>
              </a:spcAft>
            </a:pPr>
            <a:r>
              <a:rPr lang="ar-SA" sz="2000" dirty="0">
                <a:latin typeface="Simplified Arabic"/>
                <a:ea typeface="Calibri"/>
                <a:cs typeface="Simplified Arabic"/>
              </a:rPr>
              <a:t>إن استعمال القبضة الجيدة يُعد الخطوة الأولى لإتقان مهارات الريشة الطائرة وهنا بعض الفوائد لاستعمال القبضة الجيدة :</a:t>
            </a:r>
            <a:endParaRPr lang="en-US" sz="1600" dirty="0">
              <a:latin typeface="Calibri"/>
              <a:ea typeface="Calibri"/>
              <a:cs typeface="Arial"/>
            </a:endParaRPr>
          </a:p>
          <a:p>
            <a:pPr>
              <a:lnSpc>
                <a:spcPct val="115000"/>
              </a:lnSpc>
              <a:spcAft>
                <a:spcPts val="1000"/>
              </a:spcAft>
            </a:pPr>
            <a:r>
              <a:rPr lang="ar-SA" sz="2000" dirty="0">
                <a:latin typeface="Simplified Arabic"/>
                <a:ea typeface="Calibri"/>
                <a:cs typeface="Simplified Arabic"/>
              </a:rPr>
              <a:t>• قوة اكبر في الضربة الساحق</a:t>
            </a:r>
            <a:endParaRPr lang="en-US" sz="1600" dirty="0">
              <a:latin typeface="Calibri"/>
              <a:ea typeface="Calibri"/>
              <a:cs typeface="Arial"/>
            </a:endParaRPr>
          </a:p>
          <a:p>
            <a:pPr>
              <a:lnSpc>
                <a:spcPct val="115000"/>
              </a:lnSpc>
              <a:spcAft>
                <a:spcPts val="1000"/>
              </a:spcAft>
            </a:pPr>
            <a:r>
              <a:rPr lang="ar-SA" sz="2000" dirty="0">
                <a:latin typeface="Simplified Arabic"/>
                <a:ea typeface="Calibri"/>
                <a:cs typeface="Simplified Arabic"/>
              </a:rPr>
              <a:t>• السيطرة على ضربات الشبكة ودقة في الإرسال.</a:t>
            </a:r>
            <a:endParaRPr lang="en-US" sz="1600" dirty="0">
              <a:latin typeface="Calibri"/>
              <a:ea typeface="Calibri"/>
              <a:cs typeface="Arial"/>
            </a:endParaRPr>
          </a:p>
          <a:p>
            <a:pPr>
              <a:lnSpc>
                <a:spcPct val="115000"/>
              </a:lnSpc>
              <a:spcAft>
                <a:spcPts val="1000"/>
              </a:spcAft>
            </a:pPr>
            <a:r>
              <a:rPr lang="ar-SA" sz="2000" dirty="0">
                <a:latin typeface="Simplified Arabic"/>
                <a:ea typeface="Calibri"/>
                <a:cs typeface="Simplified Arabic"/>
              </a:rPr>
              <a:t>• دفاع قوي للضربات الساحقة ، والاستعداد لضربات الخداع لكلا الجانبين.</a:t>
            </a:r>
            <a:endParaRPr lang="en-US" sz="1600" dirty="0">
              <a:latin typeface="Calibri"/>
              <a:ea typeface="Calibri"/>
              <a:cs typeface="Arial"/>
            </a:endParaRPr>
          </a:p>
          <a:p>
            <a:pPr>
              <a:lnSpc>
                <a:spcPct val="115000"/>
              </a:lnSpc>
              <a:spcAft>
                <a:spcPts val="1000"/>
              </a:spcAft>
            </a:pPr>
            <a:r>
              <a:rPr lang="ar-SA" sz="2000" dirty="0">
                <a:latin typeface="Simplified Arabic"/>
                <a:ea typeface="Calibri"/>
                <a:cs typeface="Simplified Arabic"/>
              </a:rPr>
              <a:t>واستعمال القبضات غير الصحيحة في الريشة الطائرة يضعف ويؤدي إلى عجز في أداء المهارات وعدم تحرك الرسغ بصورة صحيحة</a:t>
            </a:r>
            <a:r>
              <a:rPr lang="ar-SA" sz="2000" dirty="0" smtClean="0">
                <a:latin typeface="Simplified Arabic"/>
                <a:ea typeface="Calibri"/>
                <a:cs typeface="Simplified Arabic"/>
              </a:rPr>
              <a:t>.</a:t>
            </a:r>
            <a:endParaRPr lang="ar-IQ" sz="2000" dirty="0" smtClean="0">
              <a:latin typeface="Simplified Arabic"/>
              <a:ea typeface="Calibri"/>
              <a:cs typeface="Simplified Arabic"/>
            </a:endParaRPr>
          </a:p>
          <a:p>
            <a:pPr lvl="0">
              <a:lnSpc>
                <a:spcPct val="115000"/>
              </a:lnSpc>
              <a:spcAft>
                <a:spcPts val="1000"/>
              </a:spcAft>
            </a:pPr>
            <a:r>
              <a:rPr lang="ar-SA" sz="2400" b="1" dirty="0">
                <a:solidFill>
                  <a:prstClr val="white"/>
                </a:solidFill>
                <a:latin typeface="Simplified Arabic"/>
                <a:ea typeface="Calibri"/>
                <a:cs typeface="Simplified Arabic"/>
              </a:rPr>
              <a:t>ج- القبضة الرافعة</a:t>
            </a:r>
            <a:r>
              <a:rPr lang="ar-IQ" sz="2400" b="1" dirty="0">
                <a:solidFill>
                  <a:prstClr val="white"/>
                </a:solidFill>
                <a:latin typeface="Simplified Arabic"/>
                <a:ea typeface="Calibri"/>
                <a:cs typeface="Simplified Arabic"/>
              </a:rPr>
              <a:t> </a:t>
            </a:r>
            <a:r>
              <a:rPr lang="ar-IQ" sz="2400" b="1" dirty="0" smtClean="0">
                <a:solidFill>
                  <a:prstClr val="white"/>
                </a:solidFill>
                <a:latin typeface="Simplified Arabic"/>
                <a:ea typeface="Calibri"/>
                <a:cs typeface="Simplified Arabic"/>
              </a:rPr>
              <a:t>:</a:t>
            </a:r>
            <a:endParaRPr lang="en-US" b="1" dirty="0">
              <a:solidFill>
                <a:prstClr val="white"/>
              </a:solidFill>
              <a:latin typeface="Calibri"/>
              <a:ea typeface="Calibri"/>
              <a:cs typeface="Arial"/>
            </a:endParaRPr>
          </a:p>
        </p:txBody>
      </p:sp>
    </p:spTree>
    <p:extLst>
      <p:ext uri="{BB962C8B-B14F-4D97-AF65-F5344CB8AC3E}">
        <p14:creationId xmlns:p14="http://schemas.microsoft.com/office/powerpoint/2010/main" val="94481442"/>
      </p:ext>
    </p:extLst>
  </p:cSld>
  <p:clrMapOvr>
    <a:masterClrMapping/>
  </p:clrMapOvr>
  <mc:AlternateContent xmlns:mc="http://schemas.openxmlformats.org/markup-compatibility/2006" xmlns:p14="http://schemas.microsoft.com/office/powerpoint/2010/main">
    <mc:Choice Requires="p14">
      <p:transition spd="slow" p14:dur="1600">
        <p14:prism dir="r" isContent="1" isInverted="1"/>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صورة 2" descr="مضرب لعبة كرة الريشة"/>
          <p:cNvPicPr/>
          <p:nvPr/>
        </p:nvPicPr>
        <p:blipFill>
          <a:blip r:embed="rId2">
            <a:extLst>
              <a:ext uri="{28A0092B-C50C-407E-A947-70E740481C1C}">
                <a14:useLocalDpi xmlns:a14="http://schemas.microsoft.com/office/drawing/2010/main" val="0"/>
              </a:ext>
            </a:extLst>
          </a:blip>
          <a:srcRect/>
          <a:stretch>
            <a:fillRect/>
          </a:stretch>
        </p:blipFill>
        <p:spPr bwMode="auto">
          <a:xfrm>
            <a:off x="260648" y="251520"/>
            <a:ext cx="6336704" cy="8640960"/>
          </a:xfrm>
          <a:prstGeom prst="rect">
            <a:avLst/>
          </a:prstGeom>
          <a:noFill/>
          <a:ln>
            <a:noFill/>
          </a:ln>
        </p:spPr>
      </p:pic>
    </p:spTree>
    <p:extLst>
      <p:ext uri="{BB962C8B-B14F-4D97-AF65-F5344CB8AC3E}">
        <p14:creationId xmlns:p14="http://schemas.microsoft.com/office/powerpoint/2010/main" val="98653666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98160" y="309168"/>
            <a:ext cx="6480720" cy="8511304"/>
          </a:xfrm>
          <a:prstGeom prst="rect">
            <a:avLst/>
          </a:prstGeom>
        </p:spPr>
        <p:txBody>
          <a:bodyPr wrap="square">
            <a:spAutoFit/>
          </a:bodyPr>
          <a:lstStyle/>
          <a:p>
            <a:pPr algn="just">
              <a:lnSpc>
                <a:spcPct val="150000"/>
              </a:lnSpc>
              <a:spcAft>
                <a:spcPts val="1000"/>
              </a:spcAft>
            </a:pPr>
            <a:r>
              <a:rPr lang="ar-SA" sz="2000" b="1" dirty="0">
                <a:latin typeface="Simplified Arabic"/>
                <a:ea typeface="Calibri"/>
                <a:cs typeface="Simplified Arabic"/>
              </a:rPr>
              <a:t> </a:t>
            </a:r>
            <a:r>
              <a:rPr lang="ar-SA" b="1" dirty="0">
                <a:latin typeface="Simplified Arabic"/>
                <a:ea typeface="Calibri"/>
                <a:cs typeface="Simplified Arabic"/>
              </a:rPr>
              <a:t>تنس الريشة لعبة قديمة عرفها الإنجليز عام 1870، وكان ضباط الجيش البريطاني يلعبونها في الهند ،التي أصبحت بعد ذلك منبع انتشارها إلى العالم، والصينيون والاندونيسيون هم من نظموا المسابقات والبطولات العالمية لهذه اللعبة، منذ عام 1980</a:t>
            </a:r>
            <a:r>
              <a:rPr lang="en-US" b="1" dirty="0">
                <a:latin typeface="Simplified Arabic"/>
                <a:ea typeface="Calibri"/>
                <a:cs typeface="Arial"/>
              </a:rPr>
              <a:t>.</a:t>
            </a:r>
            <a:endParaRPr lang="en-US" b="1" dirty="0">
              <a:latin typeface="Calibri"/>
              <a:ea typeface="Calibri"/>
              <a:cs typeface="Arial"/>
            </a:endParaRPr>
          </a:p>
          <a:p>
            <a:pPr algn="just">
              <a:lnSpc>
                <a:spcPct val="150000"/>
              </a:lnSpc>
              <a:spcAft>
                <a:spcPts val="1000"/>
              </a:spcAft>
            </a:pPr>
            <a:r>
              <a:rPr lang="ar-SA" b="1" dirty="0">
                <a:latin typeface="Simplified Arabic"/>
                <a:ea typeface="Calibri"/>
                <a:cs typeface="Simplified Arabic"/>
              </a:rPr>
              <a:t>    انتقلت فكرة اللعبة من الهند الى لندن بواسطة الضباط الإنجليز، الى جانب بعض القرى الريفية الاخرى، خاصة في مقاطعة (جلو كستر شير) ، وسرعان ما انتشرت على نطاق واسع وعرفت باسمها الحالي (بادمنتون) أو كرة الريشة الطائرة منذ عام 1872م</a:t>
            </a:r>
            <a:r>
              <a:rPr lang="en-US" b="1" dirty="0">
                <a:latin typeface="Simplified Arabic"/>
                <a:ea typeface="Calibri"/>
                <a:cs typeface="Arial"/>
              </a:rPr>
              <a:t>.</a:t>
            </a:r>
            <a:endParaRPr lang="en-US" b="1" dirty="0">
              <a:latin typeface="Calibri"/>
              <a:ea typeface="Calibri"/>
              <a:cs typeface="Arial"/>
            </a:endParaRPr>
          </a:p>
          <a:p>
            <a:pPr algn="just">
              <a:lnSpc>
                <a:spcPct val="150000"/>
              </a:lnSpc>
              <a:spcAft>
                <a:spcPts val="1000"/>
              </a:spcAft>
            </a:pPr>
            <a:r>
              <a:rPr lang="ar-SA" b="1" dirty="0">
                <a:latin typeface="Simplified Arabic"/>
                <a:ea typeface="Calibri"/>
                <a:cs typeface="Simplified Arabic"/>
              </a:rPr>
              <a:t>    بعد ذلك أنشأ الإنجليز ناديا أسموه نادي الباد منتون، وتم وضع قوانين لممارسة اللعبة، الى أن نظمت إنجلترا بطولتها الدولية في الباد منتون لأول عام 1899م بمشاركة معظم أبطال العالم، وفي الخامس من شهر يوليو عام 1934م، قامت اتحادات رياضية للباد منتون من تسع دول </a:t>
            </a:r>
            <a:r>
              <a:rPr lang="ar-SA" b="1" dirty="0" smtClean="0">
                <a:latin typeface="Simplified Arabic"/>
                <a:ea typeface="Calibri"/>
                <a:cs typeface="Simplified Arabic"/>
              </a:rPr>
              <a:t>في </a:t>
            </a:r>
            <a:r>
              <a:rPr lang="ar-SA" b="1" dirty="0">
                <a:latin typeface="Simplified Arabic"/>
                <a:ea typeface="Calibri"/>
                <a:cs typeface="Simplified Arabic"/>
              </a:rPr>
              <a:t>مقدمتهم إنجلترا، حتى وصلت حاليا الى تسعين دولة</a:t>
            </a:r>
            <a:r>
              <a:rPr lang="en-US" b="1" dirty="0">
                <a:latin typeface="Simplified Arabic"/>
                <a:ea typeface="Calibri"/>
                <a:cs typeface="Arial"/>
              </a:rPr>
              <a:t>.</a:t>
            </a:r>
            <a:endParaRPr lang="en-US" b="1" dirty="0">
              <a:latin typeface="Calibri"/>
              <a:ea typeface="Calibri"/>
              <a:cs typeface="Arial"/>
            </a:endParaRPr>
          </a:p>
          <a:p>
            <a:pPr algn="just">
              <a:lnSpc>
                <a:spcPct val="150000"/>
              </a:lnSpc>
              <a:spcAft>
                <a:spcPts val="1000"/>
              </a:spcAft>
            </a:pPr>
            <a:r>
              <a:rPr lang="ar-SA" b="1" dirty="0">
                <a:latin typeface="Simplified Arabic"/>
                <a:ea typeface="Calibri"/>
                <a:cs typeface="Simplified Arabic"/>
              </a:rPr>
              <a:t>   وبتأسيس أول اتحاد عالمي ودولي لهذه الرياضة، والذى سمي (الباد منتون</a:t>
            </a:r>
            <a:r>
              <a:rPr lang="en-US" b="1" dirty="0">
                <a:latin typeface="Simplified Arabic"/>
                <a:ea typeface="Calibri"/>
                <a:cs typeface="Arial"/>
              </a:rPr>
              <a:t>) I.B.F</a:t>
            </a:r>
            <a:r>
              <a:rPr lang="ar-SA" b="1" dirty="0">
                <a:latin typeface="Simplified Arabic"/>
                <a:ea typeface="Calibri"/>
                <a:cs typeface="Simplified Arabic"/>
              </a:rPr>
              <a:t>، اكتسبت هذه اللعبة الصفة العالمية والدولية الرسمية، وتم توحيد قوانينها، ورأس الاتحاد في بداية نشأته توماس الذي كان لاعباً مشهورا لهذه الرياضة</a:t>
            </a:r>
            <a:r>
              <a:rPr lang="en-US" b="1" dirty="0">
                <a:latin typeface="Simplified Arabic"/>
                <a:ea typeface="Calibri"/>
                <a:cs typeface="Arial"/>
              </a:rPr>
              <a:t>.</a:t>
            </a:r>
            <a:endParaRPr lang="en-US" b="1" dirty="0">
              <a:latin typeface="Calibri"/>
              <a:ea typeface="Calibri"/>
              <a:cs typeface="Arial"/>
            </a:endParaRPr>
          </a:p>
          <a:p>
            <a:pPr algn="just">
              <a:lnSpc>
                <a:spcPct val="150000"/>
              </a:lnSpc>
              <a:spcAft>
                <a:spcPts val="1000"/>
              </a:spcAft>
            </a:pPr>
            <a:r>
              <a:rPr lang="ar-SA" b="1" dirty="0">
                <a:latin typeface="Simplified Arabic"/>
                <a:ea typeface="Calibri"/>
                <a:cs typeface="Simplified Arabic"/>
              </a:rPr>
              <a:t>    انتشرت اللعبة بقوة في دول جنوب شرق آسيا مثل ماليزيا وتايلاند والصين والهند، وغيرها من دول العالم، وبالرغم من ذلك لم تدخل الألعاب الأولمبية حتى الآن، ولكن من المنتظر دخولها تلك المنافسات</a:t>
            </a:r>
            <a:r>
              <a:rPr lang="en-US" b="1" dirty="0">
                <a:latin typeface="Simplified Arabic"/>
                <a:ea typeface="Calibri"/>
                <a:cs typeface="Arial"/>
              </a:rPr>
              <a:t>.</a:t>
            </a:r>
            <a:endParaRPr lang="ar-IQ" b="1" dirty="0"/>
          </a:p>
        </p:txBody>
      </p:sp>
    </p:spTree>
    <p:extLst>
      <p:ext uri="{BB962C8B-B14F-4D97-AF65-F5344CB8AC3E}">
        <p14:creationId xmlns:p14="http://schemas.microsoft.com/office/powerpoint/2010/main" val="2396337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16632" y="251520"/>
            <a:ext cx="6525344" cy="1760225"/>
          </a:xfrm>
          <a:prstGeom prst="rect">
            <a:avLst/>
          </a:prstGeom>
        </p:spPr>
        <p:txBody>
          <a:bodyPr wrap="square">
            <a:spAutoFit/>
          </a:bodyPr>
          <a:lstStyle/>
          <a:p>
            <a:pPr algn="just">
              <a:lnSpc>
                <a:spcPct val="115000"/>
              </a:lnSpc>
              <a:spcAft>
                <a:spcPts val="1000"/>
              </a:spcAft>
            </a:pPr>
            <a:r>
              <a:rPr lang="ar-SA" sz="2400" b="1" dirty="0" smtClean="0">
                <a:latin typeface="Simplified Arabic"/>
                <a:ea typeface="Calibri"/>
                <a:cs typeface="Simplified Arabic"/>
              </a:rPr>
              <a:t>أولا </a:t>
            </a:r>
            <a:r>
              <a:rPr lang="ar-SA" sz="2400" b="1" dirty="0">
                <a:latin typeface="Simplified Arabic"/>
                <a:ea typeface="Calibri"/>
                <a:cs typeface="Simplified Arabic"/>
              </a:rPr>
              <a:t>:</a:t>
            </a:r>
            <a:r>
              <a:rPr lang="ar-SA" sz="2400" dirty="0">
                <a:latin typeface="Simplified Arabic"/>
                <a:ea typeface="Calibri"/>
                <a:cs typeface="Simplified Arabic"/>
              </a:rPr>
              <a:t> </a:t>
            </a:r>
            <a:r>
              <a:rPr lang="ar-SA" sz="2400" b="1" u="sng" dirty="0">
                <a:latin typeface="Simplified Arabic"/>
                <a:ea typeface="Calibri"/>
                <a:cs typeface="Simplified Arabic"/>
              </a:rPr>
              <a:t>ملعب تنس الريشة</a:t>
            </a:r>
            <a:endParaRPr lang="en-US" sz="1400" dirty="0">
              <a:latin typeface="Calibri"/>
              <a:ea typeface="Calibri"/>
              <a:cs typeface="Arial"/>
            </a:endParaRPr>
          </a:p>
          <a:p>
            <a:pPr algn="just">
              <a:lnSpc>
                <a:spcPct val="115000"/>
              </a:lnSpc>
            </a:pPr>
            <a:r>
              <a:rPr lang="en-US" sz="300" b="1" u="sng" dirty="0">
                <a:latin typeface="Simplified Arabic"/>
                <a:ea typeface="Calibri"/>
                <a:cs typeface="Arial"/>
              </a:rPr>
              <a:t/>
            </a:r>
            <a:br>
              <a:rPr lang="en-US" sz="300" b="1" u="sng" dirty="0">
                <a:latin typeface="Simplified Arabic"/>
                <a:ea typeface="Calibri"/>
                <a:cs typeface="Arial"/>
              </a:rPr>
            </a:br>
            <a:r>
              <a:rPr lang="ar-SA" sz="2000" dirty="0">
                <a:latin typeface="Simplified Arabic"/>
                <a:ea typeface="Calibri"/>
                <a:cs typeface="Simplified Arabic"/>
              </a:rPr>
              <a:t>    ملعب تنس الريشة إن الملعب التي تقام عليه مباريات تنس الريشة للمحترفين يبلغ عرضه 6،1 متر و طوله 13،4 متر. وتقسِم الشبكة الملعب إلى نصفين متساويين. </a:t>
            </a:r>
            <a:endParaRPr lang="en-US" sz="1600" dirty="0">
              <a:effectLst/>
              <a:latin typeface="Calibri"/>
              <a:ea typeface="Calibri"/>
              <a:cs typeface="Arial"/>
            </a:endParaRPr>
          </a:p>
        </p:txBody>
      </p:sp>
      <p:pic>
        <p:nvPicPr>
          <p:cNvPr id="3" name="صورة 2" descr="http://www.abdogedeon.com/volleyball/NOUJOUM/badminton%20court.jpg"/>
          <p:cNvPicPr/>
          <p:nvPr/>
        </p:nvPicPr>
        <p:blipFill>
          <a:blip r:embed="rId2">
            <a:extLst>
              <a:ext uri="{28A0092B-C50C-407E-A947-70E740481C1C}">
                <a14:useLocalDpi xmlns:a14="http://schemas.microsoft.com/office/drawing/2010/main" val="0"/>
              </a:ext>
            </a:extLst>
          </a:blip>
          <a:srcRect/>
          <a:stretch>
            <a:fillRect/>
          </a:stretch>
        </p:blipFill>
        <p:spPr bwMode="auto">
          <a:xfrm>
            <a:off x="257644" y="2011745"/>
            <a:ext cx="6243320" cy="6186388"/>
          </a:xfrm>
          <a:prstGeom prst="rect">
            <a:avLst/>
          </a:prstGeom>
          <a:noFill/>
          <a:ln>
            <a:noFill/>
          </a:ln>
        </p:spPr>
      </p:pic>
      <p:sp>
        <p:nvSpPr>
          <p:cNvPr id="4" name="مستطيل 3"/>
          <p:cNvSpPr/>
          <p:nvPr/>
        </p:nvSpPr>
        <p:spPr>
          <a:xfrm>
            <a:off x="2559211" y="4387334"/>
            <a:ext cx="1739579" cy="369332"/>
          </a:xfrm>
          <a:prstGeom prst="rect">
            <a:avLst/>
          </a:prstGeom>
        </p:spPr>
        <p:txBody>
          <a:bodyPr wrap="none">
            <a:spAutoFit/>
          </a:bodyPr>
          <a:lstStyle/>
          <a:p>
            <a:r>
              <a:rPr lang="ar-SA" b="1" dirty="0">
                <a:latin typeface="Simplified Arabic"/>
                <a:ea typeface="Calibri"/>
                <a:cs typeface="Simplified Arabic"/>
              </a:rPr>
              <a:t>ملعب الريشة الطائرة</a:t>
            </a:r>
            <a:endParaRPr lang="ar-IQ" dirty="0"/>
          </a:p>
        </p:txBody>
      </p:sp>
      <p:sp>
        <p:nvSpPr>
          <p:cNvPr id="5" name="مستطيل 4"/>
          <p:cNvSpPr/>
          <p:nvPr/>
        </p:nvSpPr>
        <p:spPr>
          <a:xfrm>
            <a:off x="2462274" y="8388424"/>
            <a:ext cx="2356734" cy="503215"/>
          </a:xfrm>
          <a:prstGeom prst="rect">
            <a:avLst/>
          </a:prstGeom>
        </p:spPr>
        <p:txBody>
          <a:bodyPr wrap="none">
            <a:spAutoFit/>
          </a:bodyPr>
          <a:lstStyle/>
          <a:p>
            <a:pPr lvl="0" algn="just">
              <a:lnSpc>
                <a:spcPct val="115000"/>
              </a:lnSpc>
              <a:spcAft>
                <a:spcPts val="1000"/>
              </a:spcAft>
            </a:pPr>
            <a:r>
              <a:rPr lang="ar-IQ" sz="2400" b="1" dirty="0" smtClean="0">
                <a:solidFill>
                  <a:prstClr val="white"/>
                </a:solidFill>
                <a:latin typeface="Simplified Arabic"/>
                <a:ea typeface="Calibri"/>
                <a:cs typeface="Simplified Arabic"/>
              </a:rPr>
              <a:t>ملعب </a:t>
            </a:r>
            <a:r>
              <a:rPr lang="ar-SA" sz="2400" b="1" dirty="0" smtClean="0">
                <a:solidFill>
                  <a:prstClr val="white"/>
                </a:solidFill>
                <a:latin typeface="Simplified Arabic"/>
                <a:ea typeface="Calibri"/>
                <a:cs typeface="Simplified Arabic"/>
              </a:rPr>
              <a:t>الريشة </a:t>
            </a:r>
            <a:r>
              <a:rPr lang="ar-SA" sz="2400" b="1" dirty="0">
                <a:solidFill>
                  <a:prstClr val="white"/>
                </a:solidFill>
                <a:latin typeface="Simplified Arabic"/>
                <a:ea typeface="Calibri"/>
                <a:cs typeface="Simplified Arabic"/>
              </a:rPr>
              <a:t>الطائرة </a:t>
            </a:r>
            <a:endParaRPr lang="en-US" sz="1400" dirty="0">
              <a:solidFill>
                <a:prstClr val="white"/>
              </a:solidFill>
              <a:latin typeface="Calibri"/>
              <a:ea typeface="Calibri"/>
              <a:cs typeface="Arial"/>
            </a:endParaRPr>
          </a:p>
        </p:txBody>
      </p:sp>
    </p:spTree>
    <p:extLst>
      <p:ext uri="{BB962C8B-B14F-4D97-AF65-F5344CB8AC3E}">
        <p14:creationId xmlns:p14="http://schemas.microsoft.com/office/powerpoint/2010/main" val="12308044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88640" y="179512"/>
            <a:ext cx="6453336" cy="1295739"/>
          </a:xfrm>
          <a:prstGeom prst="rect">
            <a:avLst/>
          </a:prstGeom>
        </p:spPr>
        <p:txBody>
          <a:bodyPr wrap="square">
            <a:spAutoFit/>
          </a:bodyPr>
          <a:lstStyle/>
          <a:p>
            <a:pPr algn="just">
              <a:lnSpc>
                <a:spcPct val="115000"/>
              </a:lnSpc>
            </a:pPr>
            <a:r>
              <a:rPr lang="ar-SA" sz="2800" b="1" dirty="0">
                <a:latin typeface="Simplified Arabic"/>
                <a:ea typeface="Calibri"/>
                <a:cs typeface="Simplified Arabic"/>
              </a:rPr>
              <a:t>ثانيا : المضرب </a:t>
            </a:r>
            <a:endParaRPr lang="en-US" sz="1600" dirty="0">
              <a:latin typeface="Calibri"/>
              <a:ea typeface="Calibri"/>
              <a:cs typeface="Arial"/>
            </a:endParaRPr>
          </a:p>
          <a:p>
            <a:pPr algn="just">
              <a:lnSpc>
                <a:spcPct val="115000"/>
              </a:lnSpc>
            </a:pPr>
            <a:r>
              <a:rPr lang="ar-SA" sz="2000" dirty="0">
                <a:latin typeface="Simplified Arabic"/>
                <a:ea typeface="Calibri"/>
                <a:cs typeface="Simplified Arabic"/>
              </a:rPr>
              <a:t>    يختلف وزن و شكل المضرب ولكن يجب أن لا يتجاوز طول إطاره الإجمالي 680 مليمتر وعرضه الإجمالي 230 مليمتر</a:t>
            </a:r>
            <a:r>
              <a:rPr lang="en-US" sz="2000" dirty="0">
                <a:latin typeface="Simplified Arabic"/>
                <a:ea typeface="Calibri"/>
                <a:cs typeface="Arial"/>
              </a:rPr>
              <a:t>.</a:t>
            </a:r>
            <a:endParaRPr lang="en-US" sz="1600" dirty="0">
              <a:effectLst/>
              <a:latin typeface="Calibri"/>
              <a:ea typeface="Calibri"/>
              <a:cs typeface="Arial"/>
            </a:endParaRPr>
          </a:p>
        </p:txBody>
      </p:sp>
      <p:pic>
        <p:nvPicPr>
          <p:cNvPr id="3" name="صورة 2" descr="http://www.bdnia.com/wp-content/uploads/tools-300x300.jpg">
            <a:hlinkClick r:id="rId2" tgtFrame="_blank"/>
          </p:cNvPr>
          <p:cNvPicPr/>
          <p:nvPr/>
        </p:nvPicPr>
        <p:blipFill>
          <a:blip r:embed="rId3">
            <a:extLst>
              <a:ext uri="{28A0092B-C50C-407E-A947-70E740481C1C}">
                <a14:useLocalDpi xmlns:a14="http://schemas.microsoft.com/office/drawing/2010/main" val="0"/>
              </a:ext>
            </a:extLst>
          </a:blip>
          <a:srcRect/>
          <a:stretch>
            <a:fillRect/>
          </a:stretch>
        </p:blipFill>
        <p:spPr bwMode="auto">
          <a:xfrm>
            <a:off x="561618" y="1907704"/>
            <a:ext cx="5819710" cy="6984776"/>
          </a:xfrm>
          <a:prstGeom prst="rect">
            <a:avLst/>
          </a:prstGeom>
          <a:noFill/>
          <a:ln>
            <a:noFill/>
          </a:ln>
        </p:spPr>
      </p:pic>
    </p:spTree>
    <p:extLst>
      <p:ext uri="{BB962C8B-B14F-4D97-AF65-F5344CB8AC3E}">
        <p14:creationId xmlns:p14="http://schemas.microsoft.com/office/powerpoint/2010/main" val="16723603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يوية">
  <a:themeElements>
    <a:clrScheme name="دبوس تثبيت">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حيوية">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حيوية">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268</TotalTime>
  <Words>1521</Words>
  <Application>Microsoft Office PowerPoint</Application>
  <PresentationFormat>عرض على الشاشة (3:4)‏</PresentationFormat>
  <Paragraphs>90</Paragraphs>
  <Slides>19</Slides>
  <Notes>0</Notes>
  <HiddenSlides>0</HiddenSlides>
  <MMClips>0</MMClips>
  <ScaleCrop>false</ScaleCrop>
  <HeadingPairs>
    <vt:vector size="4" baseType="variant">
      <vt:variant>
        <vt:lpstr>نسق</vt:lpstr>
      </vt:variant>
      <vt:variant>
        <vt:i4>1</vt:i4>
      </vt:variant>
      <vt:variant>
        <vt:lpstr>عناوين الشرائح</vt:lpstr>
      </vt:variant>
      <vt:variant>
        <vt:i4>19</vt:i4>
      </vt:variant>
    </vt:vector>
  </HeadingPairs>
  <TitlesOfParts>
    <vt:vector size="20" baseType="lpstr">
      <vt:lpstr>حيوية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hp pavilion dv6</dc:creator>
  <cp:lastModifiedBy>Maher</cp:lastModifiedBy>
  <cp:revision>32</cp:revision>
  <dcterms:created xsi:type="dcterms:W3CDTF">2012-03-07T17:45:39Z</dcterms:created>
  <dcterms:modified xsi:type="dcterms:W3CDTF">2019-03-01T20:15:16Z</dcterms:modified>
</cp:coreProperties>
</file>