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5" r:id="rId11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61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23/06/1440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88640" y="111561"/>
            <a:ext cx="6408712" cy="88947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الجامعة المستنصرية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كلية التربية الاساسية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1600" b="1" dirty="0">
                <a:solidFill>
                  <a:srgbClr val="FFC000"/>
                </a:solidFill>
                <a:latin typeface="Times New Roman"/>
                <a:ea typeface="Times New Roman"/>
                <a:cs typeface="Arial"/>
              </a:rPr>
              <a:t>قسم التربية البدنية وعلوم الرياضة  </a:t>
            </a:r>
            <a:endParaRPr lang="en-US" sz="1600" dirty="0">
              <a:solidFill>
                <a:srgbClr val="FFC000"/>
              </a:solidFill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2400" dirty="0">
                <a:latin typeface="Times New Roman"/>
                <a:ea typeface="Times New Roman"/>
                <a:cs typeface="Arial"/>
              </a:rPr>
              <a:t> 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              </a:t>
            </a:r>
            <a:r>
              <a:rPr lang="ar-IQ" sz="5400" b="1" dirty="0" smtClean="0">
                <a:latin typeface="Times New Roman"/>
                <a:ea typeface="Times New Roman"/>
                <a:cs typeface="Arial"/>
              </a:rPr>
              <a:t>الفسلجة الرياضية</a:t>
            </a:r>
            <a:r>
              <a:rPr lang="ar-IQ" sz="96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IQ" sz="4000" b="1" dirty="0" smtClean="0">
                <a:ea typeface="Times New Roman"/>
                <a:cs typeface="Arial"/>
              </a:rPr>
              <a:t>               </a:t>
            </a:r>
          </a:p>
          <a:p>
            <a:r>
              <a:rPr lang="ar-IQ" sz="4000" b="1" dirty="0">
                <a:ea typeface="Times New Roman"/>
                <a:cs typeface="Arial"/>
              </a:rPr>
              <a:t> </a:t>
            </a:r>
            <a:r>
              <a:rPr lang="ar-IQ" sz="4000" b="1" dirty="0" smtClean="0">
                <a:ea typeface="Times New Roman"/>
                <a:cs typeface="Arial"/>
              </a:rPr>
              <a:t>               </a:t>
            </a:r>
            <a:r>
              <a:rPr lang="ar-IQ" sz="3200" b="1" dirty="0" smtClean="0">
                <a:solidFill>
                  <a:srgbClr val="FFFF00"/>
                </a:solidFill>
                <a:ea typeface="Times New Roman"/>
                <a:cs typeface="Arial"/>
              </a:rPr>
              <a:t>المرحلة الثانية</a:t>
            </a: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pPr algn="ctr"/>
            <a:endParaRPr lang="ar-IQ" sz="3200" b="1" dirty="0">
              <a:latin typeface="Times New Roman"/>
              <a:ea typeface="Times New Roman"/>
              <a:cs typeface="Arial"/>
            </a:endParaRPr>
          </a:p>
          <a:p>
            <a:pPr algn="ctr"/>
            <a:r>
              <a:rPr lang="ar-IQ" sz="3600" b="1" dirty="0" smtClean="0">
                <a:latin typeface="Times New Roman"/>
                <a:ea typeface="Times New Roman"/>
                <a:cs typeface="Arial"/>
              </a:rPr>
              <a:t>د. حسين علي حسين الكوفي</a:t>
            </a:r>
            <a:endParaRPr lang="ar-IQ" sz="36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ar-IQ" sz="3200" b="1" dirty="0" smtClean="0">
              <a:latin typeface="Times New Roman"/>
              <a:ea typeface="Times New Roman"/>
              <a:cs typeface="Arial"/>
            </a:endParaRPr>
          </a:p>
          <a:p>
            <a:endParaRPr lang="ar-IQ" sz="3200" b="1" dirty="0">
              <a:effectLst/>
              <a:latin typeface="Times New Roman"/>
              <a:ea typeface="Times New Roman"/>
              <a:cs typeface="Arial"/>
            </a:endParaRPr>
          </a:p>
          <a:p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9990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0" y="107504"/>
            <a:ext cx="6723366" cy="896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45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ip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16632" y="245119"/>
            <a:ext cx="6741368" cy="85869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1400" dirty="0">
                <a:latin typeface="Times New Roman"/>
                <a:ea typeface="Times New Roman"/>
                <a:cs typeface="Arial"/>
              </a:rPr>
              <a:t> </a:t>
            </a:r>
            <a:r>
              <a:rPr lang="ar-SA" sz="2800" b="1" u="sng" dirty="0">
                <a:latin typeface="Times New Roman"/>
                <a:ea typeface="Times New Roman"/>
                <a:cs typeface="Arial"/>
              </a:rPr>
              <a:t>العضلات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2400" dirty="0">
                <a:latin typeface="Times New Roman"/>
                <a:ea typeface="Times New Roman"/>
                <a:cs typeface="Arial"/>
              </a:rPr>
              <a:t> 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SA" sz="2400" dirty="0">
                <a:latin typeface="Times New Roman"/>
                <a:ea typeface="Times New Roman"/>
                <a:cs typeface="Arial"/>
              </a:rPr>
              <a:t>يحتوي جسم الانسان على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600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عضلة تقريباً وإن الوزن الكلي لهذا العدد يشكل حوالي نصف وزن الجسم ، والعضلات مسؤولة عن كل الحركات والاعمال التي يقوم بها الانسان سواء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الإرادية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منها أو تلك التي تحدث دون تدخله ، كما عند المسك والمشي والجري والقبض والكلام وكافه الوظائف المتعلقة بأجهزة الجسم الوظيفية كالدوري التنفسي والهضمي والبولي ، فهي بذلك تلعب دوراً مهماً في حياة الانسان منذ لحظه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الولادة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حتى لحظه توقف عضلة القلب عن الخفقان 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SA" sz="2400" dirty="0">
                <a:latin typeface="Times New Roman"/>
                <a:ea typeface="Times New Roman"/>
                <a:cs typeface="Arial"/>
              </a:rPr>
              <a:t> 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SA" sz="2400" b="1" dirty="0">
                <a:latin typeface="Times New Roman"/>
                <a:ea typeface="Times New Roman"/>
                <a:cs typeface="Arial"/>
              </a:rPr>
              <a:t>يتألف الجهاز العضلي من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:-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SA" sz="2400" dirty="0">
                <a:latin typeface="Times New Roman"/>
                <a:ea typeface="Times New Roman"/>
                <a:cs typeface="Arial"/>
              </a:rPr>
              <a:t> 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400" b="1" u="sng" dirty="0">
                <a:latin typeface="Times New Roman"/>
                <a:ea typeface="Times New Roman"/>
                <a:cs typeface="Arial"/>
              </a:rPr>
              <a:t>العضلة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:- وهي عبارة عن مجموعه من الالياف العضلية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ومجموعة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حزم عضلية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400" b="1" u="sng" dirty="0">
                <a:latin typeface="Times New Roman"/>
                <a:ea typeface="Times New Roman"/>
                <a:cs typeface="Arial"/>
              </a:rPr>
              <a:t>الليفة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:- وهي عبارة عن مجموعة من اللويفات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العضلية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الصغيرة 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400" b="1" u="sng" dirty="0" smtClean="0">
                <a:latin typeface="Times New Roman"/>
                <a:ea typeface="Times New Roman"/>
                <a:cs typeface="Arial"/>
              </a:rPr>
              <a:t>الليفة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:- وهي عبارة عن مجموعة من التراكيب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الانقباضي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400" b="1" u="sng" dirty="0">
                <a:latin typeface="Times New Roman"/>
                <a:ea typeface="Times New Roman"/>
                <a:cs typeface="Arial"/>
              </a:rPr>
              <a:t>التراكيب </a:t>
            </a:r>
            <a:r>
              <a:rPr lang="ar-SA" sz="2400" b="1" u="sng" dirty="0" smtClean="0">
                <a:latin typeface="Times New Roman"/>
                <a:ea typeface="Times New Roman"/>
                <a:cs typeface="Arial"/>
              </a:rPr>
              <a:t>الانقباضي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:-وهي عبارة عن مجموعة من الفتائل السميكة والفتائل الرفيعة وهي :-</a:t>
            </a:r>
            <a:endParaRPr lang="en-US" dirty="0">
              <a:latin typeface="Times New Roman"/>
              <a:ea typeface="Times New Roman"/>
            </a:endParaRPr>
          </a:p>
          <a:p>
            <a:pPr marL="742950" lvl="1" indent="-285750" algn="justLow">
              <a:buFont typeface="Symbol"/>
              <a:buChar char=""/>
              <a:tabLst>
                <a:tab pos="914400" algn="l"/>
              </a:tabLst>
            </a:pPr>
            <a:r>
              <a:rPr lang="ar-SA" sz="2400" b="1" u="sng" dirty="0">
                <a:latin typeface="Times New Roman"/>
                <a:ea typeface="Times New Roman"/>
                <a:cs typeface="Arial"/>
              </a:rPr>
              <a:t>التراكيب السميكة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:- وتسمى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بالميوسين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وهي عبارة عن أجسام تشبه عصا الكولف مستطيلة الشكل أو أسطوانية .</a:t>
            </a:r>
            <a:endParaRPr lang="en-US" dirty="0">
              <a:latin typeface="Times New Roman"/>
              <a:ea typeface="Times New Roman"/>
            </a:endParaRPr>
          </a:p>
          <a:p>
            <a:pPr marL="742950" lvl="1" indent="-285750" algn="justLow">
              <a:buFont typeface="Symbol"/>
              <a:buChar char=""/>
              <a:tabLst>
                <a:tab pos="914400" algn="l"/>
              </a:tabLst>
            </a:pPr>
            <a:r>
              <a:rPr lang="ar-SA" sz="2400" b="1" u="sng" dirty="0">
                <a:latin typeface="Times New Roman"/>
                <a:ea typeface="Times New Roman"/>
                <a:cs typeface="Arial"/>
              </a:rPr>
              <a:t>التراكيب الرفيعة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:-وتسمى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بالأكتين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وهي عبارة عن أجسام حلقية الشكل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.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 </a:t>
            </a:r>
            <a:endParaRPr lang="en-US" sz="2400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15935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88640" y="-36512"/>
            <a:ext cx="6480720" cy="85254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685800" algn="ctr"/>
            <a:endParaRPr lang="ar-IQ" sz="3200" b="1" u="sng" dirty="0" smtClean="0">
              <a:latin typeface="Times New Roman"/>
              <a:ea typeface="Times New Roman"/>
              <a:cs typeface="Arial"/>
            </a:endParaRPr>
          </a:p>
          <a:p>
            <a:pPr marL="685800" algn="just"/>
            <a:r>
              <a:rPr lang="ar-IQ" sz="3200" dirty="0" smtClean="0">
                <a:latin typeface="Times New Roman"/>
                <a:ea typeface="Times New Roman"/>
                <a:cs typeface="Arial"/>
              </a:rPr>
              <a:t>             </a:t>
            </a:r>
            <a:r>
              <a:rPr lang="ar-SA" sz="3200" b="1" u="sng" dirty="0" smtClean="0">
                <a:latin typeface="Times New Roman"/>
                <a:ea typeface="Times New Roman"/>
                <a:cs typeface="Arial"/>
              </a:rPr>
              <a:t>أنواع العضلات</a:t>
            </a:r>
            <a:r>
              <a:rPr lang="ar-IQ" sz="3200" b="1" u="sng" dirty="0" smtClean="0">
                <a:latin typeface="Times New Roman"/>
                <a:ea typeface="Times New Roman"/>
                <a:cs typeface="Arial"/>
              </a:rPr>
              <a:t> 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685800" algn="ctr"/>
            <a:r>
              <a:rPr lang="ar-SA" sz="2800" dirty="0" smtClean="0">
                <a:latin typeface="Times New Roman"/>
                <a:ea typeface="Times New Roman"/>
                <a:cs typeface="Arial"/>
              </a:rPr>
              <a:t>يحتوي جسم الأنسان على ثلاثة أنواع من </a:t>
            </a:r>
            <a:r>
              <a:rPr lang="ar-IQ" sz="2800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ar-SA" sz="2800" dirty="0" smtClean="0">
                <a:latin typeface="Times New Roman"/>
                <a:ea typeface="Times New Roman"/>
                <a:cs typeface="Arial"/>
              </a:rPr>
              <a:t>العضلات هي :-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685800" algn="justLow"/>
            <a:r>
              <a:rPr lang="ar-SA" sz="2800" dirty="0">
                <a:latin typeface="Times New Roman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ar-SA" sz="2800" b="1" dirty="0">
                <a:latin typeface="Times New Roman"/>
                <a:ea typeface="Times New Roman"/>
                <a:cs typeface="Arial"/>
              </a:rPr>
              <a:t>العضلات غير المخططة أو الملساء أو </a:t>
            </a:r>
            <a:r>
              <a:rPr lang="ar-SA" sz="2800" b="1" dirty="0" smtClean="0">
                <a:latin typeface="Times New Roman"/>
                <a:ea typeface="Times New Roman"/>
                <a:cs typeface="Arial"/>
              </a:rPr>
              <a:t>اللاإرادية </a:t>
            </a:r>
            <a:r>
              <a:rPr lang="ar-SA" sz="2800" b="1" dirty="0">
                <a:latin typeface="Times New Roman"/>
                <a:ea typeface="Times New Roman"/>
                <a:cs typeface="Arial"/>
              </a:rPr>
              <a:t>أو </a:t>
            </a:r>
            <a:r>
              <a:rPr lang="ar-SA" sz="2800" b="1" dirty="0" smtClean="0">
                <a:latin typeface="Times New Roman"/>
                <a:ea typeface="Times New Roman"/>
                <a:cs typeface="Arial"/>
              </a:rPr>
              <a:t>الحوشية :-</a:t>
            </a:r>
            <a:endParaRPr lang="ar-IQ" sz="2800" b="1" dirty="0" smtClean="0">
              <a:latin typeface="Times New Roman"/>
              <a:ea typeface="Times New Roman"/>
              <a:cs typeface="Arial"/>
            </a:endParaRPr>
          </a:p>
          <a:p>
            <a:pPr marL="342900" lvl="0" indent="-342900" algn="just">
              <a:buFont typeface="+mj-lt"/>
              <a:buAutoNum type="arabicPeriod"/>
            </a:pP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ar-SA" sz="2400" b="1" dirty="0">
                <a:ea typeface="Times New Roman"/>
                <a:cs typeface="Arial"/>
              </a:rPr>
              <a:t>تتكون هذه العضلات من خلية واحده</a:t>
            </a:r>
            <a:r>
              <a:rPr lang="ar-SA" sz="2400" dirty="0">
                <a:ea typeface="Times New Roman"/>
                <a:cs typeface="Arial"/>
              </a:rPr>
              <a:t> طويلة ومستطيلة ، </a:t>
            </a:r>
            <a:r>
              <a:rPr lang="ar-SA" sz="2400" b="1" dirty="0">
                <a:ea typeface="Times New Roman"/>
                <a:cs typeface="Arial"/>
              </a:rPr>
              <a:t>نواتها مركزية </a:t>
            </a:r>
            <a:r>
              <a:rPr lang="ar-SA" sz="2400" dirty="0">
                <a:ea typeface="Times New Roman"/>
                <a:cs typeface="Arial"/>
              </a:rPr>
              <a:t>والمادة الحية ( الهيولي ) متجانسة لذلك سميت بالملساء ، تتجمع اليافها على شكل حزم وتكون </a:t>
            </a:r>
            <a:r>
              <a:rPr lang="ar-SA" sz="2400" dirty="0" smtClean="0">
                <a:ea typeface="Times New Roman"/>
                <a:cs typeface="Arial"/>
              </a:rPr>
              <a:t>العضلة </a:t>
            </a:r>
            <a:r>
              <a:rPr lang="ar-SA" sz="2400" dirty="0">
                <a:ea typeface="Times New Roman"/>
                <a:cs typeface="Arial"/>
              </a:rPr>
              <a:t>الملساء. وتكون هذه العضلات من خلايا والياف مستطيلة </a:t>
            </a:r>
            <a:r>
              <a:rPr lang="ar-SA" sz="2400" b="1" dirty="0">
                <a:ea typeface="Times New Roman"/>
                <a:cs typeface="Arial"/>
              </a:rPr>
              <a:t>ليس فيها خطوط مستعرضة</a:t>
            </a:r>
            <a:r>
              <a:rPr lang="ar-SA" sz="2400" dirty="0">
                <a:ea typeface="Times New Roman"/>
                <a:cs typeface="Arial"/>
              </a:rPr>
              <a:t> ، وهذه العضلات </a:t>
            </a:r>
            <a:r>
              <a:rPr lang="ar-SA" sz="2400" b="1" dirty="0">
                <a:ea typeface="Times New Roman"/>
                <a:cs typeface="Arial"/>
              </a:rPr>
              <a:t>غير متصلة بالهيكل العظمي</a:t>
            </a:r>
            <a:r>
              <a:rPr lang="ar-SA" sz="2400" dirty="0">
                <a:ea typeface="Times New Roman"/>
                <a:cs typeface="Arial"/>
              </a:rPr>
              <a:t> كما في العضلات المخططة وهي </a:t>
            </a:r>
            <a:r>
              <a:rPr lang="ar-SA" sz="2400" b="1" dirty="0">
                <a:ea typeface="Times New Roman"/>
                <a:cs typeface="Arial"/>
              </a:rPr>
              <a:t>تحيط جميع الأعضاء المجوفة مثل الأمعاء والقصبة الهوائية والاوعية الدموية</a:t>
            </a:r>
            <a:r>
              <a:rPr lang="ar-SA" sz="2400" dirty="0">
                <a:ea typeface="Times New Roman"/>
                <a:cs typeface="Arial"/>
              </a:rPr>
              <a:t> ، وهذا النوع من العضلات ينمو قبل غيره </a:t>
            </a:r>
            <a:r>
              <a:rPr lang="ar-SA" sz="2400" b="1" dirty="0">
                <a:ea typeface="Times New Roman"/>
                <a:cs typeface="Arial"/>
              </a:rPr>
              <a:t>ولا نستطيع تحريكها </a:t>
            </a:r>
            <a:r>
              <a:rPr lang="ar-SA" sz="2400" b="1" dirty="0" smtClean="0">
                <a:ea typeface="Times New Roman"/>
                <a:cs typeface="Arial"/>
              </a:rPr>
              <a:t>بإرادتنا </a:t>
            </a:r>
            <a:r>
              <a:rPr lang="ar-SA" sz="2400" b="1" dirty="0">
                <a:ea typeface="Times New Roman"/>
                <a:cs typeface="Arial"/>
              </a:rPr>
              <a:t>لذلك سميت بالعضلات غير </a:t>
            </a:r>
            <a:r>
              <a:rPr lang="ar-SA" sz="2400" b="1" dirty="0" smtClean="0">
                <a:ea typeface="Times New Roman"/>
                <a:cs typeface="Arial"/>
              </a:rPr>
              <a:t>الإرادية</a:t>
            </a:r>
            <a:r>
              <a:rPr lang="ar-SA" sz="2400" dirty="0" smtClean="0">
                <a:ea typeface="Times New Roman"/>
                <a:cs typeface="Arial"/>
              </a:rPr>
              <a:t> </a:t>
            </a:r>
            <a:r>
              <a:rPr lang="ar-SA" sz="2400" dirty="0">
                <a:ea typeface="Times New Roman"/>
                <a:cs typeface="Arial"/>
              </a:rPr>
              <a:t>( </a:t>
            </a:r>
            <a:r>
              <a:rPr lang="ar-SA" sz="2400" dirty="0" smtClean="0">
                <a:ea typeface="Times New Roman"/>
                <a:cs typeface="Arial"/>
              </a:rPr>
              <a:t>اللاإرادية </a:t>
            </a:r>
            <a:r>
              <a:rPr lang="ar-SA" sz="2400" dirty="0">
                <a:ea typeface="Times New Roman"/>
                <a:cs typeface="Arial"/>
              </a:rPr>
              <a:t>) .</a:t>
            </a:r>
            <a:endParaRPr lang="en-US" sz="11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318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6632" y="438790"/>
            <a:ext cx="6624736" cy="69403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sz="500" b="1" u="sng" dirty="0" smtClean="0"/>
          </a:p>
          <a:p>
            <a:endParaRPr lang="ar-IQ" sz="500" b="1" u="sng" dirty="0"/>
          </a:p>
          <a:p>
            <a:endParaRPr lang="ar-IQ" sz="500" b="1" u="sng" dirty="0" smtClean="0"/>
          </a:p>
          <a:p>
            <a:endParaRPr lang="ar-IQ" sz="500" b="1" u="sng" dirty="0"/>
          </a:p>
          <a:p>
            <a:endParaRPr lang="ar-IQ" sz="500" b="1" u="sng" dirty="0" smtClean="0"/>
          </a:p>
          <a:p>
            <a:r>
              <a:rPr lang="ar-SA" sz="2800" b="1" dirty="0"/>
              <a:t>2 . عضلة القلب </a:t>
            </a:r>
            <a:r>
              <a:rPr lang="ar-SA" sz="2800" b="1" dirty="0" smtClean="0"/>
              <a:t>:-</a:t>
            </a:r>
            <a:endParaRPr lang="ar-IQ" sz="2800" b="1" dirty="0" smtClean="0"/>
          </a:p>
          <a:p>
            <a:endParaRPr lang="ar-IQ" sz="2800" b="1" dirty="0" smtClean="0"/>
          </a:p>
          <a:p>
            <a:pPr algn="just"/>
            <a:r>
              <a:rPr lang="ar-SA" sz="2800" b="1" dirty="0" smtClean="0"/>
              <a:t> </a:t>
            </a:r>
            <a:r>
              <a:rPr lang="ar-SA" sz="2800" dirty="0"/>
              <a:t>وهي أهم عضلة في الجسم تتكون من الياف عضلية مرتبة ومتشابكة بطريقة معينة وهي عضلة على درجة من القوة وذلك لأنها تعمل عملاً شاقاً ومستمراً وبدون راحة .</a:t>
            </a:r>
            <a:endParaRPr lang="en-US" sz="2800" dirty="0"/>
          </a:p>
          <a:p>
            <a:pPr algn="just"/>
            <a:r>
              <a:rPr lang="ar-SA" sz="2800" dirty="0"/>
              <a:t>فالعضلة القلبية تشابه العضلات المخططة من حيث التركيب وتشابه العضلات </a:t>
            </a:r>
            <a:r>
              <a:rPr lang="ar-SA" sz="2800" dirty="0" smtClean="0"/>
              <a:t>اللاإرادية </a:t>
            </a:r>
            <a:r>
              <a:rPr lang="ar-SA" sz="2800" dirty="0"/>
              <a:t>من ناحية عملها الذاتي وتختلف عنها كون أليافها تتفرع خلال مرور المادة الحية وهذا </a:t>
            </a:r>
            <a:r>
              <a:rPr lang="ar-SA" sz="2800" dirty="0" smtClean="0"/>
              <a:t>ما يجعل </a:t>
            </a:r>
            <a:r>
              <a:rPr lang="ar-SA" sz="2800" dirty="0"/>
              <a:t>عمل العضلة القلبية ( تقلصها ) يحدث بشكل أقل تعباً ويتساوى التقلص في جميع أجزاءها ولا تستجيب العضلة القلبية لمنبه ثاني عندما تكون في حالة تقلص وهذا أمر ضروري لعملها الذي يتطلب هذا التركيب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324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6632" y="-36512"/>
            <a:ext cx="6597352" cy="92025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2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 startAt="3"/>
            </a:pPr>
            <a:r>
              <a:rPr lang="ar-SA" sz="2800" b="1" dirty="0">
                <a:latin typeface="Times New Roman"/>
                <a:ea typeface="Times New Roman"/>
                <a:cs typeface="Arial"/>
              </a:rPr>
              <a:t>. العضلات </a:t>
            </a:r>
            <a:r>
              <a:rPr lang="ar-SA" sz="2800" b="1" dirty="0" smtClean="0">
                <a:latin typeface="Times New Roman"/>
                <a:ea typeface="Times New Roman"/>
                <a:cs typeface="Arial"/>
              </a:rPr>
              <a:t>المخططة </a:t>
            </a:r>
            <a:r>
              <a:rPr lang="ar-SA" sz="2800" b="1" dirty="0">
                <a:latin typeface="Times New Roman"/>
                <a:ea typeface="Times New Roman"/>
                <a:cs typeface="Arial"/>
              </a:rPr>
              <a:t>أو </a:t>
            </a:r>
            <a:r>
              <a:rPr lang="ar-SA" sz="2800" b="1" dirty="0" smtClean="0">
                <a:latin typeface="Times New Roman"/>
                <a:ea typeface="Times New Roman"/>
                <a:cs typeface="Arial"/>
              </a:rPr>
              <a:t>الإرادية </a:t>
            </a:r>
            <a:r>
              <a:rPr lang="ar-SA" sz="2800" b="1" dirty="0">
                <a:latin typeface="Times New Roman"/>
                <a:ea typeface="Times New Roman"/>
                <a:cs typeface="Arial"/>
              </a:rPr>
              <a:t>:-</a:t>
            </a:r>
            <a:endParaRPr lang="en-US" sz="2400" dirty="0">
              <a:latin typeface="Times New Roman"/>
              <a:ea typeface="Times New Roman"/>
            </a:endParaRPr>
          </a:p>
          <a:p>
            <a:pPr algn="just"/>
            <a:r>
              <a:rPr lang="ar-SA" sz="2400" b="1" dirty="0">
                <a:latin typeface="Times New Roman"/>
                <a:ea typeface="Times New Roman"/>
                <a:cs typeface="Arial"/>
              </a:rPr>
              <a:t>تتكون من مجموعة خلايا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وهي أسطوانية الشكل يحيطها غشاء رقيق مطاطي متجانس ويحتوي عدد من الليف على سائل يحوي عدد من الخيوط الرفيعة تعرف  ( بالليفة العضلية ) وتعطي هذه اللويفات التخطيط الطولي للعضلة .</a:t>
            </a:r>
            <a:endParaRPr lang="en-US" sz="2400" dirty="0">
              <a:latin typeface="Times New Roman"/>
              <a:ea typeface="Times New Roman"/>
            </a:endParaRPr>
          </a:p>
          <a:p>
            <a:pPr algn="just"/>
            <a:r>
              <a:rPr lang="ar-SA" sz="2400" dirty="0">
                <a:latin typeface="Times New Roman"/>
                <a:ea typeface="Times New Roman"/>
                <a:cs typeface="Arial"/>
              </a:rPr>
              <a:t>والليفة العضلية تتكون من جزيئات لها تركيب خاص (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الساركومير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) فيها مناطق لها القدرة على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امتصاص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الضوء ومناطق أخرى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لا تمتص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الضوء حيث تظهر مضيئة ، وتترتب اللونيات داخل الليفة العضلية بحيث تقع المناطق المعتمة بجوار بعضها تليها المناطق المضيئة وهكذا على طول العضلة ، وهذا الترتيب يعطي العضلة تخطيطاً عرضياً ناتج عن تجمع المناطق المعتمة والمضيئة على التوالي .</a:t>
            </a:r>
            <a:endParaRPr lang="en-US" sz="2400" dirty="0">
              <a:latin typeface="Times New Roman"/>
              <a:ea typeface="Times New Roman"/>
            </a:endParaRPr>
          </a:p>
          <a:p>
            <a:pPr algn="just"/>
            <a:r>
              <a:rPr lang="ar-SA" sz="2400" dirty="0">
                <a:latin typeface="Times New Roman"/>
                <a:ea typeface="Times New Roman"/>
                <a:cs typeface="Arial"/>
              </a:rPr>
              <a:t>وتكون العضلات المخططة على شكل حزمة من الالياف الرفيعة وتحمل خطوطاً مستعرضة ، تحتوي العضلة المتوسطة الحجم حوالي ( 10 ) ملايين من الألياف العضلية ، وتشمل هذه العضلات (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عضلات الرأس ، الجذع ، الأطراف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)عملها الحركي يتم بشكل أرادي ،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وتسمى بالعضلات </a:t>
            </a:r>
            <a:r>
              <a:rPr lang="ar-SA" sz="2400" b="1" dirty="0" smtClean="0">
                <a:latin typeface="Times New Roman"/>
                <a:ea typeface="Times New Roman"/>
                <a:cs typeface="Arial"/>
              </a:rPr>
              <a:t>الإرادية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كونها تعمل </a:t>
            </a:r>
            <a:r>
              <a:rPr lang="ar-SA" sz="2400" b="1" dirty="0" smtClean="0">
                <a:latin typeface="Times New Roman"/>
                <a:ea typeface="Times New Roman"/>
                <a:cs typeface="Arial"/>
              </a:rPr>
              <a:t>بإرادة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الشخص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عن طريق إيعازات تنقل اليها عن طريق المخ ،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وتكون متصلة بالهيكل العظمي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وتستهلك طاقة أكبر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،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وترتبط هذه العضلات بالهيكل العظمي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بواسطة أربطة نسيجية قوية غير معرضة للتلف تعرف ب (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الأوتار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) .</a:t>
            </a:r>
            <a:endParaRPr lang="en-US" sz="2400" dirty="0">
              <a:latin typeface="Times New Roman"/>
              <a:ea typeface="Times New Roman"/>
            </a:endParaRPr>
          </a:p>
          <a:p>
            <a:r>
              <a:rPr lang="ar-SA" sz="2400" dirty="0">
                <a:ea typeface="Times New Roman"/>
                <a:cs typeface="Arial"/>
              </a:rPr>
              <a:t>وتختلف العضلات </a:t>
            </a:r>
            <a:r>
              <a:rPr lang="ar-SA" sz="2400" dirty="0" smtClean="0">
                <a:ea typeface="Times New Roman"/>
                <a:cs typeface="Arial"/>
              </a:rPr>
              <a:t>الإرادية </a:t>
            </a:r>
            <a:r>
              <a:rPr lang="ar-SA" sz="2400" dirty="0">
                <a:ea typeface="Times New Roman"/>
                <a:cs typeface="Arial"/>
              </a:rPr>
              <a:t>في اللون فبعضها فاتح ويميل الى اللون الأبيض وتسمى بالعضلات ( </a:t>
            </a:r>
            <a:r>
              <a:rPr lang="ar-SA" sz="2400" dirty="0" smtClean="0">
                <a:ea typeface="Times New Roman"/>
                <a:cs typeface="Arial"/>
              </a:rPr>
              <a:t>الإرادية </a:t>
            </a:r>
            <a:r>
              <a:rPr lang="ar-SA" sz="2400" dirty="0">
                <a:ea typeface="Times New Roman"/>
                <a:cs typeface="Arial"/>
              </a:rPr>
              <a:t>البيضاء ) أما النوع الآخر من العضلات </a:t>
            </a:r>
            <a:r>
              <a:rPr lang="ar-SA" sz="2400" dirty="0" smtClean="0">
                <a:ea typeface="Times New Roman"/>
                <a:cs typeface="Arial"/>
              </a:rPr>
              <a:t>الإرادية </a:t>
            </a:r>
            <a:r>
              <a:rPr lang="ar-SA" sz="2400" dirty="0">
                <a:ea typeface="Times New Roman"/>
                <a:cs typeface="Arial"/>
              </a:rPr>
              <a:t>فيسمى     ( العضلات </a:t>
            </a:r>
            <a:r>
              <a:rPr lang="ar-SA" sz="2400" dirty="0" smtClean="0">
                <a:ea typeface="Times New Roman"/>
                <a:cs typeface="Arial"/>
              </a:rPr>
              <a:t>الإرادية </a:t>
            </a:r>
            <a:r>
              <a:rPr lang="ar-SA" sz="2400" dirty="0">
                <a:ea typeface="Times New Roman"/>
                <a:cs typeface="Arial"/>
              </a:rPr>
              <a:t>الحمراء ) </a:t>
            </a:r>
            <a:r>
              <a:rPr lang="ar-SA" sz="2400" dirty="0" smtClean="0">
                <a:ea typeface="Times New Roman"/>
                <a:cs typeface="Arial"/>
              </a:rPr>
              <a:t>.</a:t>
            </a:r>
            <a:r>
              <a:rPr lang="ar-IQ" sz="2400" dirty="0" smtClean="0">
                <a:ea typeface="Times New Roman"/>
                <a:cs typeface="Arial"/>
              </a:rPr>
              <a:t> 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48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8640" y="251520"/>
            <a:ext cx="648072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/>
              <a:t>خصائص الالياف العضلية البيضاء ( السريعة ) :-</a:t>
            </a:r>
            <a:endParaRPr lang="en-US" sz="2000" dirty="0"/>
          </a:p>
          <a:p>
            <a:r>
              <a:rPr lang="ar-SA" b="1" dirty="0"/>
              <a:t> </a:t>
            </a:r>
            <a:endParaRPr lang="en-US" dirty="0"/>
          </a:p>
          <a:p>
            <a:pPr lvl="0"/>
            <a:r>
              <a:rPr lang="ar-IQ" sz="2000" dirty="0" smtClean="0"/>
              <a:t>1-</a:t>
            </a:r>
            <a:r>
              <a:rPr lang="ar-SA" sz="2000" dirty="0" smtClean="0"/>
              <a:t>سريعة </a:t>
            </a:r>
            <a:r>
              <a:rPr lang="ar-SA" sz="2000" dirty="0"/>
              <a:t>التحفيز والانفعال العالي ، سريعة </a:t>
            </a:r>
            <a:r>
              <a:rPr lang="ar-SA" sz="2000" dirty="0" smtClean="0"/>
              <a:t>الانقباض </a:t>
            </a:r>
            <a:r>
              <a:rPr lang="ar-SA" sz="2000" dirty="0"/>
              <a:t>وتركيبها </a:t>
            </a:r>
            <a:r>
              <a:rPr lang="ar-SA" sz="2000" dirty="0" smtClean="0"/>
              <a:t>يساعد </a:t>
            </a:r>
            <a:r>
              <a:rPr lang="ar-SA" sz="2000" dirty="0"/>
              <a:t>في سرعة التوصيل </a:t>
            </a:r>
            <a:r>
              <a:rPr lang="ar-SA" sz="2000" dirty="0" smtClean="0"/>
              <a:t>للإشارة </a:t>
            </a:r>
            <a:r>
              <a:rPr lang="ar-SA" sz="2000" dirty="0"/>
              <a:t>العصبية .</a:t>
            </a:r>
            <a:endParaRPr lang="en-US" sz="2000" dirty="0"/>
          </a:p>
          <a:p>
            <a:pPr lvl="0"/>
            <a:r>
              <a:rPr lang="ar-IQ" sz="2000" dirty="0" smtClean="0"/>
              <a:t>2-</a:t>
            </a:r>
            <a:r>
              <a:rPr lang="ar-SA" sz="2000" dirty="0" smtClean="0"/>
              <a:t>تحتوي </a:t>
            </a:r>
            <a:r>
              <a:rPr lang="ar-SA" sz="2000" dirty="0"/>
              <a:t>على كمية أكبر من </a:t>
            </a:r>
            <a:r>
              <a:rPr lang="en-US" sz="2000" dirty="0"/>
              <a:t>ATP</a:t>
            </a:r>
            <a:r>
              <a:rPr lang="ar-SA" sz="2000" dirty="0"/>
              <a:t> و </a:t>
            </a:r>
            <a:r>
              <a:rPr lang="en-US" sz="2000" dirty="0"/>
              <a:t>CP</a:t>
            </a:r>
            <a:r>
              <a:rPr lang="ar-SA" sz="2000" dirty="0"/>
              <a:t> إضافة الى الياف </a:t>
            </a:r>
            <a:r>
              <a:rPr lang="ar-SA" sz="2000" dirty="0" smtClean="0"/>
              <a:t>عالية </a:t>
            </a:r>
            <a:r>
              <a:rPr lang="ar-SA" sz="2000" dirty="0"/>
              <a:t>الفسفور ، الكلايكوجين وأغشيتها كبيره وقوية </a:t>
            </a:r>
            <a:r>
              <a:rPr lang="ar-SA" sz="2000" dirty="0" smtClean="0"/>
              <a:t>.</a:t>
            </a:r>
            <a:endParaRPr lang="en-US" sz="2000" dirty="0" smtClean="0"/>
          </a:p>
          <a:p>
            <a:pPr lvl="0"/>
            <a:r>
              <a:rPr lang="ar-IQ" sz="2000" dirty="0" smtClean="0"/>
              <a:t>3-</a:t>
            </a:r>
            <a:r>
              <a:rPr lang="ar-SA" sz="2000" dirty="0" smtClean="0"/>
              <a:t>قلة نشاط الأنزيمات للطاقة الأوكسجينية .</a:t>
            </a:r>
            <a:endParaRPr lang="en-US" sz="2000" dirty="0" smtClean="0"/>
          </a:p>
          <a:p>
            <a:pPr lvl="0"/>
            <a:r>
              <a:rPr lang="ar-IQ" sz="2000" dirty="0" smtClean="0"/>
              <a:t>4-</a:t>
            </a:r>
            <a:r>
              <a:rPr lang="ar-SA" sz="2000" dirty="0" smtClean="0"/>
              <a:t>عدد </a:t>
            </a:r>
            <a:r>
              <a:rPr lang="ar-SA" sz="2000" dirty="0"/>
              <a:t>بيوت الطاقة الميتوكندريا أقل من الحمراء .</a:t>
            </a:r>
            <a:endParaRPr lang="en-US" sz="2000" dirty="0"/>
          </a:p>
          <a:p>
            <a:pPr lvl="0"/>
            <a:r>
              <a:rPr lang="ar-IQ" sz="2000" dirty="0" smtClean="0"/>
              <a:t>5-</a:t>
            </a:r>
            <a:r>
              <a:rPr lang="ar-SA" sz="2000" dirty="0" smtClean="0"/>
              <a:t>قلة </a:t>
            </a:r>
            <a:r>
              <a:rPr lang="ar-SA" sz="2000" dirty="0"/>
              <a:t>نشاط أنزيمات الأكسدة للأحماض الدهنية .</a:t>
            </a:r>
            <a:endParaRPr lang="en-US" sz="2000" dirty="0"/>
          </a:p>
          <a:p>
            <a:pPr lvl="0"/>
            <a:r>
              <a:rPr lang="ar-IQ" sz="2000" dirty="0" smtClean="0"/>
              <a:t>6-</a:t>
            </a:r>
            <a:r>
              <a:rPr lang="ar-SA" sz="2000" dirty="0" smtClean="0"/>
              <a:t>عدد </a:t>
            </a:r>
            <a:r>
              <a:rPr lang="ar-SA" sz="2000" dirty="0"/>
              <a:t>الشعيرات الدموية بكل ليف أقل من الحمراء .</a:t>
            </a:r>
            <a:endParaRPr lang="en-US" sz="2000" dirty="0"/>
          </a:p>
          <a:p>
            <a:pPr lvl="0"/>
            <a:r>
              <a:rPr lang="ar-IQ" sz="2000" dirty="0" smtClean="0"/>
              <a:t>7-</a:t>
            </a:r>
            <a:r>
              <a:rPr lang="ar-SA" sz="2000" dirty="0" smtClean="0"/>
              <a:t>قلة </a:t>
            </a:r>
            <a:r>
              <a:rPr lang="ar-SA" sz="2000" dirty="0"/>
              <a:t>القدرة على التعبئة أثناء الحمل الأقل من </a:t>
            </a:r>
            <a:r>
              <a:rPr lang="ar-SA" sz="2000" dirty="0" smtClean="0"/>
              <a:t>القصوى </a:t>
            </a:r>
            <a:r>
              <a:rPr lang="ar-SA" sz="2000" dirty="0"/>
              <a:t>أو المتوسط وزيادة التعبئة أثناء العمل لفترة قصيرة.</a:t>
            </a:r>
            <a:endParaRPr lang="en-US" sz="2000" dirty="0"/>
          </a:p>
          <a:p>
            <a:pPr lvl="0"/>
            <a:r>
              <a:rPr lang="ar-IQ" sz="2000" dirty="0" smtClean="0"/>
              <a:t>8-</a:t>
            </a:r>
            <a:r>
              <a:rPr lang="ar-SA" sz="2000" dirty="0" smtClean="0"/>
              <a:t>تحتوي </a:t>
            </a:r>
            <a:r>
              <a:rPr lang="ar-SA" sz="2000" dirty="0"/>
              <a:t>على خلايا عصبية ذات أجسام أكبر حجماً ومحورها أكبر</a:t>
            </a:r>
            <a:endParaRPr lang="en-US" sz="2000" dirty="0"/>
          </a:p>
          <a:p>
            <a:r>
              <a:rPr lang="en-US" dirty="0"/>
              <a:t> </a:t>
            </a:r>
          </a:p>
          <a:p>
            <a:r>
              <a:rPr lang="ar-SA" sz="2000" b="1" dirty="0"/>
              <a:t>خصائص الألياف العضلية الحمراء ( البطيئة ) </a:t>
            </a:r>
            <a:r>
              <a:rPr lang="ar-SA" sz="2000" b="1" dirty="0" smtClean="0"/>
              <a:t>:-</a:t>
            </a:r>
            <a:endParaRPr lang="en-US" sz="2000" dirty="0" smtClean="0"/>
          </a:p>
          <a:p>
            <a:r>
              <a:rPr lang="ar-SA" b="1" dirty="0"/>
              <a:t> </a:t>
            </a:r>
            <a:endParaRPr lang="en-US" sz="2000" dirty="0"/>
          </a:p>
          <a:p>
            <a:pPr lvl="0"/>
            <a:r>
              <a:rPr lang="ar-IQ" sz="2000" dirty="0" smtClean="0"/>
              <a:t>1-</a:t>
            </a:r>
            <a:r>
              <a:rPr lang="ar-SA" sz="2000" dirty="0" smtClean="0"/>
              <a:t>بطيئة </a:t>
            </a:r>
            <a:r>
              <a:rPr lang="ar-SA" sz="2000" dirty="0"/>
              <a:t>التحفيز .</a:t>
            </a:r>
            <a:endParaRPr lang="en-US" sz="2000" dirty="0"/>
          </a:p>
          <a:p>
            <a:pPr lvl="0"/>
            <a:r>
              <a:rPr lang="ar-IQ" sz="2000" dirty="0" smtClean="0"/>
              <a:t>2-</a:t>
            </a:r>
            <a:r>
              <a:rPr lang="ar-SA" sz="2000" dirty="0" smtClean="0"/>
              <a:t>تحتوي </a:t>
            </a:r>
            <a:r>
              <a:rPr lang="ar-SA" sz="2000" dirty="0"/>
              <a:t>على 5 أضعاف من المايوكلوبين الذي يعد من المواد المخزونة في الألياف العضلية .</a:t>
            </a:r>
            <a:endParaRPr lang="en-US" sz="2000" dirty="0"/>
          </a:p>
          <a:p>
            <a:pPr lvl="0"/>
            <a:r>
              <a:rPr lang="ar-IQ" sz="2000" dirty="0" smtClean="0"/>
              <a:t>3-</a:t>
            </a:r>
            <a:r>
              <a:rPr lang="ar-SA" sz="2000" dirty="0" smtClean="0"/>
              <a:t>نشاط </a:t>
            </a:r>
            <a:r>
              <a:rPr lang="ar-SA" sz="2000" dirty="0"/>
              <a:t>الأنزيمات فيها عالي وخاصة الأوكسجين .</a:t>
            </a:r>
            <a:endParaRPr lang="en-US" sz="2000" dirty="0"/>
          </a:p>
          <a:p>
            <a:pPr lvl="0"/>
            <a:r>
              <a:rPr lang="ar-IQ" sz="2000" dirty="0" smtClean="0"/>
              <a:t>4-</a:t>
            </a:r>
            <a:r>
              <a:rPr lang="ar-SA" sz="2000" dirty="0" smtClean="0"/>
              <a:t>تحتوي </a:t>
            </a:r>
            <a:r>
              <a:rPr lang="ar-SA" sz="2000" dirty="0"/>
              <a:t>على بيوت الطاقة الميتوكندريا بنسبة عالية لذلك فأنها تكبر بشكل أكبر من البيضاء لان الطاقة فيها اعلى وأكثر .</a:t>
            </a:r>
            <a:endParaRPr lang="en-US" sz="2000" dirty="0"/>
          </a:p>
          <a:p>
            <a:pPr lvl="0"/>
            <a:r>
              <a:rPr lang="ar-IQ" sz="2000" dirty="0" smtClean="0"/>
              <a:t>5-</a:t>
            </a:r>
            <a:r>
              <a:rPr lang="ar-SA" sz="2000" dirty="0" smtClean="0"/>
              <a:t>تمتاز </a:t>
            </a:r>
            <a:r>
              <a:rPr lang="ar-SA" sz="2000" dirty="0"/>
              <a:t>بصفة الأكسدة .</a:t>
            </a:r>
            <a:endParaRPr lang="en-US" sz="2000" dirty="0"/>
          </a:p>
          <a:p>
            <a:pPr lvl="0"/>
            <a:r>
              <a:rPr lang="ar-IQ" sz="2000" dirty="0" smtClean="0"/>
              <a:t>6-</a:t>
            </a:r>
            <a:r>
              <a:rPr lang="ar-SA" sz="2000" dirty="0" smtClean="0"/>
              <a:t>مغطية </a:t>
            </a:r>
            <a:r>
              <a:rPr lang="ar-SA" sz="2000" dirty="0"/>
              <a:t>بشبكة من الأوعية الدموية .</a:t>
            </a:r>
            <a:endParaRPr lang="en-US" sz="2000" dirty="0"/>
          </a:p>
          <a:p>
            <a:pPr lvl="0"/>
            <a:r>
              <a:rPr lang="ar-IQ" sz="2000" dirty="0" smtClean="0"/>
              <a:t>7-</a:t>
            </a:r>
            <a:r>
              <a:rPr lang="ar-SA" sz="2000" dirty="0" smtClean="0"/>
              <a:t>زيادة </a:t>
            </a:r>
            <a:r>
              <a:rPr lang="ar-SA" sz="2000" dirty="0"/>
              <a:t>في القدرة على التعبئة للحمل الأقل من </a:t>
            </a:r>
            <a:r>
              <a:rPr lang="ar-SA" sz="2000" dirty="0" smtClean="0"/>
              <a:t>القصوى </a:t>
            </a:r>
            <a:r>
              <a:rPr lang="ar-SA" sz="2000" dirty="0"/>
              <a:t>والمتوسط والعمل لفترة طويلة .</a:t>
            </a:r>
            <a:endParaRPr lang="en-US" sz="2000" dirty="0"/>
          </a:p>
          <a:p>
            <a:pPr lvl="0"/>
            <a:r>
              <a:rPr lang="ar-IQ" sz="2000" dirty="0" smtClean="0"/>
              <a:t>8-</a:t>
            </a:r>
            <a:r>
              <a:rPr lang="ar-SA" sz="2000" dirty="0" smtClean="0"/>
              <a:t>تحتوي </a:t>
            </a:r>
            <a:r>
              <a:rPr lang="ar-SA" sz="2000" dirty="0"/>
              <a:t>على كمية عالية من الكلايكوجين العضلي 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653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6632" y="571480"/>
            <a:ext cx="6624736" cy="80329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SA" sz="3200" b="1" u="sng" dirty="0">
                <a:latin typeface="Times New Roman"/>
                <a:ea typeface="Times New Roman"/>
                <a:cs typeface="Arial"/>
              </a:rPr>
              <a:t>كيف تعمل العضلات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  تعمل العضلات جميعها بنفس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الطريقة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مهما كان نوعها وذلك عن طريق التقلص والانبساط وعندما تتقلص العضلة يقل طولها بمقدار 1/5 تقريباً من طولها الكلي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.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ar-SA" sz="2400" dirty="0">
                <a:latin typeface="Times New Roman"/>
                <a:ea typeface="Times New Roman"/>
                <a:cs typeface="Arial"/>
              </a:rPr>
              <a:t> 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ar-SA" sz="2800" b="1" u="sng" dirty="0">
                <a:latin typeface="Times New Roman"/>
                <a:ea typeface="Times New Roman"/>
                <a:cs typeface="Arial"/>
              </a:rPr>
              <a:t>كيف ولماذا تتقلص العضلات 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 أن جميع أنواع العضلات سواء كانت مخططة أم ملساء أرادية أو غير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أراديه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لا تتقلص إلا أن تستثار ( تنبه ) والمثير رساله تمر الى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العضلة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عن طريق الاسهب وتأتي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الإيعازات 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من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المخ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في حالة العضلات الارادية ، أما العضلات غير الارادية فتلقى رسالتها من الجهاز السمبثاوي ( الجهاز العصبي الذاتي ) في العنق والصدر والبطن .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ar-SA" sz="2400" dirty="0">
                <a:latin typeface="Times New Roman"/>
                <a:ea typeface="Times New Roman"/>
                <a:cs typeface="Arial"/>
              </a:rPr>
              <a:t>وعندما تنقل الاعصاب ايعازاً الى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العضلة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تتحول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الطاقة الكيميائية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(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الموجودة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أصلاً في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الخلية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) الى طاقه ميكانيكيه ( عمل ) عبر آليه معينة وعندما تثبت الاعصاب .</a:t>
            </a:r>
            <a:endParaRPr lang="en-US" sz="2400" dirty="0">
              <a:latin typeface="Times New Roman"/>
              <a:ea typeface="Times New Roman"/>
            </a:endParaRPr>
          </a:p>
          <a:p>
            <a:pPr algn="justLow"/>
            <a:r>
              <a:rPr lang="ar-SA" sz="2400" dirty="0">
                <a:latin typeface="Times New Roman"/>
                <a:ea typeface="Times New Roman"/>
                <a:cs typeface="Arial"/>
              </a:rPr>
              <a:t>تعمل بعض المواد الكيمياوية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المعينة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على تقلص خلايا العضلات وبذلك تؤدي الى تقلص العضلة بأكملها ، وبعد عدة تقلصات ( عمل شديد أو جهد شاق ) فيصيب العضلة التعب وهذا يرجع الى تراكم نسب حامض اللاكتيك حيث تتجمع في العضلات وعند الراحة تميل هذا الحامض ويذهب قسم منها عبر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الأوردة </a:t>
            </a:r>
            <a:r>
              <a:rPr lang="ar-SA" sz="2400" dirty="0">
                <a:latin typeface="Times New Roman"/>
                <a:ea typeface="Times New Roman"/>
                <a:cs typeface="Arial"/>
              </a:rPr>
              <a:t>حيث يتم اتلافه من الكبد وبوجود الاوكسجين حيث يتم تأمين كمية أوكسجين أضافيه لهذه العمليات عن طريق التنفيذ السريع والعميق الذي يحدث أثناء التمرينات </a:t>
            </a:r>
            <a:r>
              <a:rPr lang="ar-SA" sz="2400" dirty="0" smtClean="0">
                <a:latin typeface="Times New Roman"/>
                <a:ea typeface="Times New Roman"/>
                <a:cs typeface="Arial"/>
              </a:rPr>
              <a:t>الشديدة .</a:t>
            </a:r>
            <a:r>
              <a:rPr lang="ar-IQ" sz="2400" dirty="0" smtClean="0">
                <a:latin typeface="Times New Roman"/>
                <a:ea typeface="Times New Roman"/>
                <a:cs typeface="Arial"/>
              </a:rPr>
              <a:t> 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501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88640" y="-36512"/>
            <a:ext cx="6552728" cy="91101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sz="1000" dirty="0"/>
          </a:p>
          <a:p>
            <a:pPr algn="justLow"/>
            <a:r>
              <a:rPr lang="ar-IQ" b="1" dirty="0" smtClean="0"/>
              <a:t> </a:t>
            </a:r>
            <a:r>
              <a:rPr lang="ar-SA" sz="2400" b="1" u="sng" dirty="0">
                <a:latin typeface="Times New Roman"/>
                <a:ea typeface="Times New Roman"/>
                <a:cs typeface="Arial"/>
              </a:rPr>
              <a:t>أثر التدريب الرياضي والتكيفات في الجهاز العضلي </a:t>
            </a:r>
            <a:endParaRPr lang="en-US" sz="2000" dirty="0">
              <a:latin typeface="Times New Roman"/>
              <a:ea typeface="Times New Roman"/>
            </a:endParaRPr>
          </a:p>
          <a:p>
            <a:pPr algn="justLow"/>
            <a:r>
              <a:rPr lang="ar-SA" sz="2200" dirty="0">
                <a:latin typeface="Times New Roman"/>
                <a:ea typeface="Times New Roman"/>
                <a:cs typeface="Arial"/>
              </a:rPr>
              <a:t>أن ارتفاع شدة الجهد المسلط على الاجهزة الجسمية اثناء النشاطات الرياضية تتطلب تكيف وظيفي مقـوي بحيث يتناسب مع القدرات الحركيـة ، فزيادة الجهد يتطلب رفـع الشحـنة العصبيـة لمواجهة الانجـاز الرياضي ، أن التدريــب الرياضي يرتبـط </a:t>
            </a:r>
            <a:r>
              <a:rPr lang="ar-SA" sz="2200" dirty="0" smtClean="0">
                <a:latin typeface="Times New Roman"/>
                <a:ea typeface="Times New Roman"/>
                <a:cs typeface="Arial"/>
              </a:rPr>
              <a:t>بأداء 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نشاط عضلي تختـلف شدته وحجمه من تمرين الى آخر وهو دائـماً بحاجـة الى طاقـة للتغلب على الجهـد وان هذه الطاقـة هي ميكانيكية ناتجـة عن تحول انواع من الطاقـة </a:t>
            </a:r>
            <a:endParaRPr lang="en-US" sz="2200" dirty="0">
              <a:latin typeface="Times New Roman"/>
              <a:ea typeface="Times New Roman"/>
            </a:endParaRPr>
          </a:p>
          <a:p>
            <a:pPr algn="justLow"/>
            <a:r>
              <a:rPr lang="ar-SA" sz="2400" b="1" u="sng" dirty="0">
                <a:latin typeface="Times New Roman"/>
                <a:ea typeface="Times New Roman"/>
                <a:cs typeface="Arial"/>
              </a:rPr>
              <a:t>أهم التغيرات التي تحدث للعضلة نتيجـة التدريب:ـ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endParaRPr lang="en-US" sz="2000" dirty="0">
              <a:latin typeface="Times New Roman"/>
              <a:ea typeface="Times New Roman"/>
            </a:endParaRPr>
          </a:p>
          <a:p>
            <a:pPr algn="justLow"/>
            <a:r>
              <a:rPr lang="ar-SA" sz="2400" b="1" dirty="0">
                <a:latin typeface="Times New Roman"/>
                <a:ea typeface="Times New Roman"/>
                <a:cs typeface="Arial"/>
              </a:rPr>
              <a:t>أولاً:ـ التغيرات </a:t>
            </a:r>
            <a:r>
              <a:rPr lang="ar-SA" sz="2400" b="1" dirty="0" smtClean="0">
                <a:latin typeface="Times New Roman"/>
                <a:ea typeface="Times New Roman"/>
                <a:cs typeface="Arial"/>
              </a:rPr>
              <a:t>البيوكيماوية </a:t>
            </a:r>
            <a:r>
              <a:rPr lang="ar-SA" sz="2400" b="1" dirty="0">
                <a:latin typeface="Times New Roman"/>
                <a:ea typeface="Times New Roman"/>
                <a:cs typeface="Arial"/>
              </a:rPr>
              <a:t>:</a:t>
            </a:r>
            <a:r>
              <a:rPr lang="ar-SA" sz="2400" b="1" dirty="0" smtClean="0">
                <a:latin typeface="Times New Roman"/>
                <a:ea typeface="Times New Roman"/>
                <a:cs typeface="Arial"/>
              </a:rPr>
              <a:t>ـ</a:t>
            </a:r>
            <a:endParaRPr lang="en-US" sz="24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200" b="1" dirty="0">
                <a:latin typeface="Times New Roman"/>
                <a:ea typeface="Times New Roman"/>
                <a:cs typeface="Arial"/>
              </a:rPr>
              <a:t>زيادة كمية بروتين العضلة (المايوسين)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 الذي يملك صفة الانزيم ويعمل في تحليل فوسفات الادنوزيك وهذا يعني توليد الطاقة الكيمياوية التي تتحول الى طاقة ميكانيكية (تخدم عملية الانقباض والانبساط العضلي) .</a:t>
            </a:r>
            <a:endParaRPr lang="en-US" sz="22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200" b="1" dirty="0">
                <a:latin typeface="Times New Roman"/>
                <a:ea typeface="Times New Roman"/>
                <a:cs typeface="Arial"/>
              </a:rPr>
              <a:t>زيـادة احتيـاط الطاقـة (</a:t>
            </a:r>
            <a:r>
              <a:rPr lang="en-US" sz="2200" b="1" dirty="0">
                <a:latin typeface="Arial"/>
                <a:ea typeface="Times New Roman"/>
              </a:rPr>
              <a:t>CP </a:t>
            </a:r>
            <a:r>
              <a:rPr lang="ar-SA" sz="2200" b="1" dirty="0">
                <a:latin typeface="Times New Roman"/>
                <a:ea typeface="Times New Roman"/>
                <a:cs typeface="Arial"/>
              </a:rPr>
              <a:t> و</a:t>
            </a:r>
            <a:r>
              <a:rPr lang="en-US" sz="2200" b="1" dirty="0">
                <a:latin typeface="Arial"/>
                <a:ea typeface="Times New Roman"/>
              </a:rPr>
              <a:t> ATP</a:t>
            </a:r>
            <a:r>
              <a:rPr lang="ar-SA" sz="2200" b="1" dirty="0">
                <a:latin typeface="Times New Roman"/>
                <a:ea typeface="Times New Roman"/>
                <a:cs typeface="Arial"/>
              </a:rPr>
              <a:t>) وكذلك الكلايكوجين والدهون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 تحـت </a:t>
            </a:r>
            <a:r>
              <a:rPr lang="ar-SA" sz="2200" dirty="0" smtClean="0">
                <a:latin typeface="Times New Roman"/>
                <a:ea typeface="Times New Roman"/>
                <a:cs typeface="Arial"/>
              </a:rPr>
              <a:t>تأثير 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التدريـب وخاصة في العضلات مما يجعل العضلة </a:t>
            </a:r>
            <a:r>
              <a:rPr lang="ar-SA" sz="2200" dirty="0" smtClean="0">
                <a:latin typeface="Times New Roman"/>
                <a:ea typeface="Times New Roman"/>
                <a:cs typeface="Arial"/>
              </a:rPr>
              <a:t>الممددة 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اقل اعتمـاداً على الدم للحصول على طاقة.</a:t>
            </a:r>
            <a:endParaRPr lang="en-US" sz="22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200" b="1" dirty="0">
                <a:latin typeface="Times New Roman"/>
                <a:ea typeface="Times New Roman"/>
                <a:cs typeface="Arial"/>
              </a:rPr>
              <a:t>زيـادة وزن العضلة مما يزيد من كمية </a:t>
            </a:r>
            <a:r>
              <a:rPr lang="en-US" sz="2200" b="1" dirty="0">
                <a:latin typeface="Arial"/>
                <a:ea typeface="Times New Roman"/>
              </a:rPr>
              <a:t>ATP</a:t>
            </a:r>
            <a:r>
              <a:rPr lang="ar-SA" sz="2200" b="1" dirty="0">
                <a:latin typeface="Times New Roman"/>
                <a:ea typeface="Times New Roman"/>
                <a:cs typeface="Arial"/>
              </a:rPr>
              <a:t> وليس تركيـزه في العضلة.</a:t>
            </a:r>
            <a:endParaRPr lang="en-US" sz="22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200" b="1" dirty="0">
                <a:latin typeface="Times New Roman"/>
                <a:ea typeface="Times New Roman"/>
                <a:cs typeface="Arial"/>
              </a:rPr>
              <a:t>زيـادة مايوكولين العضلة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 الذي ينقل 02 مما يعني زيـادة احتياج ال02 في العضلة المدربة حيث سيستخدم النقص الحاصل نتيجة التدريب الشديد .</a:t>
            </a:r>
            <a:endParaRPr lang="en-US" sz="22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200" b="1" dirty="0">
                <a:latin typeface="Times New Roman"/>
                <a:ea typeface="Times New Roman"/>
                <a:cs typeface="Arial"/>
              </a:rPr>
              <a:t>زيادة ايونات الكالسيوم والمغنسيوم الضروري في استثارة عمل الانزيمـات في العضلة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 وتقوم ايونات الكالسيوم بتنشيط ال</a:t>
            </a:r>
            <a:r>
              <a:rPr lang="en-US" sz="2200" dirty="0">
                <a:latin typeface="Arial"/>
                <a:ea typeface="Times New Roman"/>
              </a:rPr>
              <a:t>ATP</a:t>
            </a:r>
            <a:r>
              <a:rPr lang="ar-SA" sz="2200" dirty="0">
                <a:latin typeface="Times New Roman"/>
                <a:ea typeface="Times New Roman"/>
                <a:cs typeface="Arial"/>
              </a:rPr>
              <a:t> المحيط بالادينوسين في العضلة.</a:t>
            </a:r>
            <a:endParaRPr lang="en-US" sz="2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511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8640" y="274156"/>
            <a:ext cx="648072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ar-SA" sz="3200" b="1" dirty="0">
                <a:latin typeface="Times New Roman"/>
                <a:ea typeface="Times New Roman"/>
                <a:cs typeface="Arial"/>
              </a:rPr>
              <a:t>ثانياً:ـ التغيرات البنائية :ـ</a:t>
            </a:r>
            <a:endParaRPr lang="en-US" sz="2000" dirty="0">
              <a:latin typeface="Times New Roman"/>
              <a:ea typeface="Times New Roman"/>
            </a:endParaRPr>
          </a:p>
          <a:p>
            <a:pPr algn="justLow"/>
            <a:r>
              <a:rPr lang="ar-SA" sz="3200" b="1" dirty="0">
                <a:latin typeface="Times New Roman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800" b="1" dirty="0">
                <a:latin typeface="Times New Roman"/>
                <a:ea typeface="Times New Roman"/>
                <a:cs typeface="Arial"/>
              </a:rPr>
              <a:t>زيادة كمية وعدد اللويفات داخل الليفة العضلية </a:t>
            </a:r>
            <a:r>
              <a:rPr lang="ar-SA" sz="2800" dirty="0">
                <a:latin typeface="Times New Roman"/>
                <a:ea typeface="Times New Roman"/>
                <a:cs typeface="Arial"/>
              </a:rPr>
              <a:t>وتغير وظيفتها وتبديل النواة وشكل نهايات الاعصاب .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800" b="1" dirty="0">
                <a:latin typeface="Times New Roman"/>
                <a:ea typeface="Times New Roman"/>
                <a:cs typeface="Arial"/>
              </a:rPr>
              <a:t>تغير وتوسيع الاوعية الشعرية الدموية</a:t>
            </a:r>
            <a:r>
              <a:rPr lang="ar-SA" sz="2800" dirty="0">
                <a:latin typeface="Times New Roman"/>
                <a:ea typeface="Times New Roman"/>
                <a:cs typeface="Arial"/>
              </a:rPr>
              <a:t> مما يؤدي الى تمويل العضلة بالدم بشكل كاف وتسهيل توصيل الاوكسجين ومصادر الطاقة .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800" b="1" dirty="0">
                <a:latin typeface="Times New Roman"/>
                <a:ea typeface="Times New Roman"/>
                <a:cs typeface="Arial"/>
              </a:rPr>
              <a:t>زيادة كمية وحجم الميتاكوندريا ( بيوت الطاقة العضلية ).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800" b="1" dirty="0">
                <a:latin typeface="Times New Roman"/>
                <a:ea typeface="Times New Roman"/>
                <a:cs typeface="Arial"/>
              </a:rPr>
              <a:t>زيادة سريعة وقوة الانقباضات العضلية</a:t>
            </a:r>
            <a:r>
              <a:rPr lang="ar-SA" sz="2800" dirty="0">
                <a:latin typeface="Times New Roman"/>
                <a:ea typeface="Times New Roman"/>
                <a:cs typeface="Arial"/>
              </a:rPr>
              <a:t> بسبب التغيرات البايوكيميائية في العضلة ، كما يبقى </a:t>
            </a:r>
            <a:r>
              <a:rPr lang="en-US" sz="2800" dirty="0">
                <a:latin typeface="Arial"/>
                <a:ea typeface="Times New Roman"/>
              </a:rPr>
              <a:t>ATP</a:t>
            </a:r>
            <a:r>
              <a:rPr lang="ar-SA" sz="2800" dirty="0">
                <a:latin typeface="Times New Roman"/>
                <a:ea typeface="Times New Roman"/>
                <a:cs typeface="Arial"/>
              </a:rPr>
              <a:t> بشكل متوازن مما تزيد المطاولة العضلية .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lvl="0" indent="-342900" algn="justLow">
              <a:buFont typeface="+mj-lt"/>
              <a:buAutoNum type="arabicPeriod"/>
              <a:tabLst>
                <a:tab pos="457200" algn="l"/>
              </a:tabLst>
            </a:pPr>
            <a:r>
              <a:rPr lang="ar-SA" sz="2800" b="1" dirty="0">
                <a:latin typeface="Times New Roman"/>
                <a:ea typeface="Times New Roman"/>
                <a:cs typeface="Arial"/>
              </a:rPr>
              <a:t>اكتساب القوة والسرعة والمطاولة الحركية ويحصل تغيرات في العضلة حسب نوع التدريب</a:t>
            </a:r>
            <a:r>
              <a:rPr lang="ar-SA" sz="2800" dirty="0">
                <a:latin typeface="Times New Roman"/>
                <a:ea typeface="Times New Roman"/>
                <a:cs typeface="Arial"/>
              </a:rPr>
              <a:t> فمثلاً تدريب القوة يؤدي الى زيادة اوتار العضلات ومنشأ ومدتهما عند الاشخاص ذوي الاوزان الحقيقية </a:t>
            </a:r>
            <a:r>
              <a:rPr lang="ar-SA" sz="2800" dirty="0" smtClean="0">
                <a:latin typeface="Times New Roman"/>
                <a:ea typeface="Times New Roman"/>
                <a:cs typeface="Arial"/>
              </a:rPr>
              <a:t>بألياف </a:t>
            </a:r>
            <a:r>
              <a:rPr lang="ar-SA" sz="2800" dirty="0">
                <a:latin typeface="Times New Roman"/>
                <a:ea typeface="Times New Roman"/>
                <a:cs typeface="Arial"/>
              </a:rPr>
              <a:t>غير سميكة واوتار عضلية طويلة وعند نمو القوة العضلية يحصل تضخيم في العضلة</a:t>
            </a:r>
            <a:r>
              <a:rPr lang="ar-SA" dirty="0" smtClean="0">
                <a:latin typeface="Times New Roman"/>
                <a:ea typeface="Times New Roman"/>
                <a:cs typeface="Arial"/>
              </a:rPr>
              <a:t>.</a:t>
            </a:r>
            <a:r>
              <a:rPr lang="ar-IQ" dirty="0" smtClean="0">
                <a:latin typeface="Times New Roman"/>
                <a:ea typeface="Times New Roman"/>
                <a:cs typeface="Arial"/>
              </a:rPr>
              <a:t> 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9624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197</TotalTime>
  <Words>582</Words>
  <Application>Microsoft Office PowerPoint</Application>
  <PresentationFormat>عرض على الشاشة (3:4)‏</PresentationFormat>
  <Paragraphs>94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حيوية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 pavilion dv6</dc:creator>
  <cp:lastModifiedBy>Maher</cp:lastModifiedBy>
  <cp:revision>22</cp:revision>
  <dcterms:created xsi:type="dcterms:W3CDTF">2012-03-07T17:45:39Z</dcterms:created>
  <dcterms:modified xsi:type="dcterms:W3CDTF">2019-02-28T17:06:28Z</dcterms:modified>
</cp:coreProperties>
</file>