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66" r:id="rId3"/>
    <p:sldId id="257" r:id="rId4"/>
    <p:sldId id="258" r:id="rId5"/>
    <p:sldId id="259" r:id="rId6"/>
    <p:sldId id="260" r:id="rId7"/>
    <p:sldId id="261" r:id="rId8"/>
    <p:sldId id="262" r:id="rId9"/>
    <p:sldId id="265" r:id="rId10"/>
  </p:sldIdLst>
  <p:sldSz cx="6858000" cy="9144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47" d="100"/>
          <a:sy n="47" d="100"/>
        </p:scale>
        <p:origin x="-612" y="-10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5113655" y="7383194"/>
            <a:ext cx="2523932" cy="970671"/>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عنوان 7"/>
          <p:cNvSpPr>
            <a:spLocks noGrp="1"/>
          </p:cNvSpPr>
          <p:nvPr>
            <p:ph type="ctrTitle"/>
          </p:nvPr>
        </p:nvSpPr>
        <p:spPr>
          <a:xfrm>
            <a:off x="405408" y="1035052"/>
            <a:ext cx="6047184" cy="1960033"/>
          </a:xfrm>
        </p:spPr>
        <p:txBody>
          <a:bodyPr anchor="b">
            <a:normAutofit/>
          </a:bodyPr>
          <a:lstStyle>
            <a:lvl1pPr algn="r">
              <a:defRPr sz="440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405408" y="3000373"/>
            <a:ext cx="6047184" cy="23368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028700" y="8016876"/>
            <a:ext cx="4343400" cy="486833"/>
          </a:xfrm>
        </p:spPr>
        <p:txBody>
          <a:bodyPr tIns="0" bIns="0" anchor="t"/>
          <a:lstStyle>
            <a:lvl1pPr algn="r">
              <a:defRPr sz="1000"/>
            </a:lvl1pPr>
          </a:lstStyle>
          <a:p>
            <a:fld id="{1B8ABB09-4A1D-463E-8065-109CC2B7EFAA}" type="datetimeFigureOut">
              <a:rPr lang="ar-SA" smtClean="0"/>
              <a:t>23/06/1440</a:t>
            </a:fld>
            <a:endParaRPr lang="ar-SA" dirty="0"/>
          </a:p>
        </p:txBody>
      </p:sp>
      <p:sp>
        <p:nvSpPr>
          <p:cNvPr id="17" name="عنصر نائب للتذييل 16"/>
          <p:cNvSpPr>
            <a:spLocks noGrp="1"/>
          </p:cNvSpPr>
          <p:nvPr>
            <p:ph type="ftr" sz="quarter" idx="11"/>
          </p:nvPr>
        </p:nvSpPr>
        <p:spPr>
          <a:xfrm>
            <a:off x="1028700" y="7534273"/>
            <a:ext cx="4343400" cy="486833"/>
          </a:xfrm>
        </p:spPr>
        <p:txBody>
          <a:bodyPr tIns="0" bIns="0" anchor="b"/>
          <a:lstStyle>
            <a:lvl1pPr algn="r">
              <a:defRPr sz="1100"/>
            </a:lvl1pPr>
          </a:lstStyle>
          <a:p>
            <a:endParaRPr lang="ar-SA" dirty="0"/>
          </a:p>
        </p:txBody>
      </p:sp>
      <p:sp>
        <p:nvSpPr>
          <p:cNvPr id="29" name="عنصر نائب لرقم الشريحة 28"/>
          <p:cNvSpPr>
            <a:spLocks noGrp="1"/>
          </p:cNvSpPr>
          <p:nvPr>
            <p:ph type="sldNum" sz="quarter" idx="12"/>
          </p:nvPr>
        </p:nvSpPr>
        <p:spPr>
          <a:xfrm>
            <a:off x="6294185" y="7669743"/>
            <a:ext cx="377190" cy="486833"/>
          </a:xfrm>
        </p:spPr>
        <p:txBody>
          <a:bodyPr anchor="ctr"/>
          <a:lstStyle>
            <a:lvl1pPr algn="ctr">
              <a:defRPr sz="1300">
                <a:solidFill>
                  <a:srgbClr val="FFFFFF"/>
                </a:solidFill>
              </a:defRPr>
            </a:lvl1pPr>
          </a:lstStyle>
          <a:p>
            <a:fld id="{0B34F065-1154-456A-91E3-76DE8E75E17B}" type="slidenum">
              <a:rPr lang="ar-SA" smtClean="0"/>
              <a:t>‹#›</a:t>
            </a:fld>
            <a:endParaRPr lang="ar-S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23/06/1440</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5086350" y="508000"/>
            <a:ext cx="1428750" cy="73152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342900" y="508000"/>
            <a:ext cx="4686300" cy="73152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23/06/1440</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342900" y="356659"/>
            <a:ext cx="6172200" cy="1865376"/>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342900" y="2510411"/>
            <a:ext cx="6172200" cy="6096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3593592" y="8640064"/>
            <a:ext cx="1600200" cy="402336"/>
          </a:xfrm>
        </p:spPr>
        <p:txBody>
          <a:bodyPr/>
          <a:lstStyle/>
          <a:p>
            <a:fld id="{1B8ABB09-4A1D-463E-8065-109CC2B7EFAA}" type="datetimeFigureOut">
              <a:rPr lang="ar-SA" smtClean="0"/>
              <a:t>23/06/1440</a:t>
            </a:fld>
            <a:endParaRPr lang="ar-SA" dirty="0"/>
          </a:p>
        </p:txBody>
      </p:sp>
      <p:sp>
        <p:nvSpPr>
          <p:cNvPr id="5" name="عنصر نائب للتذييل 4"/>
          <p:cNvSpPr>
            <a:spLocks noGrp="1"/>
          </p:cNvSpPr>
          <p:nvPr>
            <p:ph type="ftr" sz="quarter" idx="11"/>
          </p:nvPr>
        </p:nvSpPr>
        <p:spPr>
          <a:xfrm>
            <a:off x="342900" y="8641293"/>
            <a:ext cx="3195042" cy="401108"/>
          </a:xfrm>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9" name="مثلث قائم الزاوية 8"/>
          <p:cNvSpPr/>
          <p:nvPr/>
        </p:nvSpPr>
        <p:spPr>
          <a:xfrm flipV="1">
            <a:off x="5276" y="9380"/>
            <a:ext cx="6847449" cy="9115865"/>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مثلث متساوي الساقين 7"/>
          <p:cNvSpPr/>
          <p:nvPr/>
        </p:nvSpPr>
        <p:spPr>
          <a:xfrm rot="5400000" flipV="1">
            <a:off x="5113655" y="790137"/>
            <a:ext cx="2523932" cy="970671"/>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عنصر نائب للتاريخ 3"/>
          <p:cNvSpPr>
            <a:spLocks noGrp="1"/>
          </p:cNvSpPr>
          <p:nvPr>
            <p:ph type="dt" sz="half" idx="10"/>
          </p:nvPr>
        </p:nvSpPr>
        <p:spPr>
          <a:xfrm>
            <a:off x="5216724" y="8636000"/>
            <a:ext cx="1600200" cy="406400"/>
          </a:xfrm>
        </p:spPr>
        <p:txBody>
          <a:bodyPr/>
          <a:lstStyle/>
          <a:p>
            <a:fld id="{1B8ABB09-4A1D-463E-8065-109CC2B7EFAA}" type="datetimeFigureOut">
              <a:rPr lang="ar-SA" smtClean="0"/>
              <a:t>23/06/1440</a:t>
            </a:fld>
            <a:endParaRPr lang="ar-SA" dirty="0"/>
          </a:p>
        </p:txBody>
      </p:sp>
      <p:sp>
        <p:nvSpPr>
          <p:cNvPr id="5" name="عنصر نائب للتذييل 4"/>
          <p:cNvSpPr>
            <a:spLocks noGrp="1"/>
          </p:cNvSpPr>
          <p:nvPr>
            <p:ph type="ftr" sz="quarter" idx="11"/>
          </p:nvPr>
        </p:nvSpPr>
        <p:spPr>
          <a:xfrm>
            <a:off x="1964532" y="8641293"/>
            <a:ext cx="3195042" cy="401108"/>
          </a:xfrm>
        </p:spPr>
        <p:txBody>
          <a:bodyPr/>
          <a:lstStyle/>
          <a:p>
            <a:endParaRPr lang="ar-SA" dirty="0"/>
          </a:p>
        </p:txBody>
      </p:sp>
      <p:sp>
        <p:nvSpPr>
          <p:cNvPr id="6" name="عنصر نائب لرقم الشريحة 5"/>
          <p:cNvSpPr>
            <a:spLocks noGrp="1"/>
          </p:cNvSpPr>
          <p:nvPr>
            <p:ph type="sldNum" sz="quarter" idx="12"/>
          </p:nvPr>
        </p:nvSpPr>
        <p:spPr>
          <a:xfrm>
            <a:off x="6338292" y="1079499"/>
            <a:ext cx="377190" cy="401108"/>
          </a:xfrm>
        </p:spPr>
        <p:txBody>
          <a:bodyPr/>
          <a:lstStyle/>
          <a:p>
            <a:fld id="{0B34F065-1154-456A-91E3-76DE8E75E17B}" type="slidenum">
              <a:rPr lang="ar-SA" smtClean="0"/>
              <a:t>‹#›</a:t>
            </a:fld>
            <a:endParaRPr lang="ar-SA" dirty="0"/>
          </a:p>
        </p:txBody>
      </p:sp>
      <p:cxnSp>
        <p:nvCxnSpPr>
          <p:cNvPr id="11" name="رابط مستقيم 10"/>
          <p:cNvCxnSpPr/>
          <p:nvPr/>
        </p:nvCxnSpPr>
        <p:spPr>
          <a:xfrm rot="10800000">
            <a:off x="4851596" y="12508"/>
            <a:ext cx="2004646" cy="2533613"/>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9379"/>
            <a:ext cx="6852725" cy="9125244"/>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285750" y="361953"/>
            <a:ext cx="5429250" cy="1816100"/>
          </a:xfrm>
        </p:spPr>
        <p:txBody>
          <a:bodyPr anchor="ctr"/>
          <a:lstStyle>
            <a:lvl1pPr marL="0" algn="l">
              <a:buNone/>
              <a:defRPr sz="3600" b="1"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85750" y="2178048"/>
            <a:ext cx="2914650" cy="3048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342900" y="2296584"/>
            <a:ext cx="302895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3486150" y="2296584"/>
            <a:ext cx="302895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3593592" y="8641292"/>
            <a:ext cx="1600200" cy="402336"/>
          </a:xfrm>
        </p:spPr>
        <p:txBody>
          <a:bodyPr/>
          <a:lstStyle/>
          <a:p>
            <a:fld id="{1B8ABB09-4A1D-463E-8065-109CC2B7EFAA}" type="datetimeFigureOut">
              <a:rPr lang="ar-SA" smtClean="0"/>
              <a:t>23/06/1440</a:t>
            </a:fld>
            <a:endParaRPr lang="ar-SA" dirty="0"/>
          </a:p>
        </p:txBody>
      </p:sp>
      <p:sp>
        <p:nvSpPr>
          <p:cNvPr id="6" name="عنصر نائب للتذييل 5"/>
          <p:cNvSpPr>
            <a:spLocks noGrp="1"/>
          </p:cNvSpPr>
          <p:nvPr>
            <p:ph type="ftr" sz="quarter" idx="11"/>
          </p:nvPr>
        </p:nvSpPr>
        <p:spPr>
          <a:xfrm>
            <a:off x="342900" y="8641292"/>
            <a:ext cx="3195042" cy="402336"/>
          </a:xfrm>
        </p:spPr>
        <p:txBody>
          <a:bodyPr/>
          <a:lstStyle/>
          <a:p>
            <a:endParaRPr lang="ar-SA" dirty="0"/>
          </a:p>
        </p:txBody>
      </p:sp>
      <p:sp>
        <p:nvSpPr>
          <p:cNvPr id="7" name="عنصر نائب لرقم الشريحة 6"/>
          <p:cNvSpPr>
            <a:spLocks noGrp="1"/>
          </p:cNvSpPr>
          <p:nvPr>
            <p:ph type="sldNum" sz="quarter" idx="12"/>
          </p:nvPr>
        </p:nvSpPr>
        <p:spPr>
          <a:xfrm>
            <a:off x="5692140" y="8641292"/>
            <a:ext cx="377190" cy="402336"/>
          </a:xfrm>
        </p:spPr>
        <p:txBody>
          <a:bodyPr/>
          <a:lstStyle/>
          <a:p>
            <a:fld id="{0B34F065-1154-456A-91E3-76DE8E75E17B}" type="slidenum">
              <a:rPr lang="ar-SA" smtClean="0"/>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86149" y="387643"/>
            <a:ext cx="800100" cy="8205216"/>
          </a:xfrm>
        </p:spPr>
        <p:txBody>
          <a:bodyPr vert="vert270" anchor="b"/>
          <a:lstStyle>
            <a:lvl1pPr marL="0" algn="ctr">
              <a:defRPr sz="3300" b="1">
                <a:ln w="6350">
                  <a:solidFill>
                    <a:schemeClr val="tx1"/>
                  </a:solidFill>
                </a:ln>
                <a:solidFill>
                  <a:schemeClr val="tx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023755" y="387643"/>
            <a:ext cx="435768" cy="402336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1023755" y="4569499"/>
            <a:ext cx="435768" cy="402336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1516672" y="387643"/>
            <a:ext cx="5143500" cy="402336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1516672" y="4569499"/>
            <a:ext cx="5143500" cy="402336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a:xfrm>
            <a:off x="3593592" y="8641292"/>
            <a:ext cx="1597914" cy="402336"/>
          </a:xfrm>
        </p:spPr>
        <p:txBody>
          <a:bodyPr/>
          <a:lstStyle/>
          <a:p>
            <a:fld id="{1B8ABB09-4A1D-463E-8065-109CC2B7EFAA}" type="datetimeFigureOut">
              <a:rPr lang="ar-SA" smtClean="0"/>
              <a:t>23/06/1440</a:t>
            </a:fld>
            <a:endParaRPr lang="ar-SA" dirty="0"/>
          </a:p>
        </p:txBody>
      </p:sp>
      <p:sp>
        <p:nvSpPr>
          <p:cNvPr id="8" name="عنصر نائب للتذييل 7"/>
          <p:cNvSpPr>
            <a:spLocks noGrp="1"/>
          </p:cNvSpPr>
          <p:nvPr>
            <p:ph type="ftr" sz="quarter" idx="11"/>
          </p:nvPr>
        </p:nvSpPr>
        <p:spPr>
          <a:xfrm>
            <a:off x="342900" y="8641292"/>
            <a:ext cx="3195828" cy="402336"/>
          </a:xfrm>
        </p:spPr>
        <p:txBody>
          <a:bodyPr/>
          <a:lstStyle/>
          <a:p>
            <a:endParaRPr lang="ar-SA" dirty="0"/>
          </a:p>
        </p:txBody>
      </p:sp>
      <p:sp>
        <p:nvSpPr>
          <p:cNvPr id="9" name="عنصر نائب لرقم الشريحة 8"/>
          <p:cNvSpPr>
            <a:spLocks noGrp="1"/>
          </p:cNvSpPr>
          <p:nvPr>
            <p:ph type="sldNum" sz="quarter" idx="12"/>
          </p:nvPr>
        </p:nvSpPr>
        <p:spPr>
          <a:xfrm>
            <a:off x="5692140" y="8644128"/>
            <a:ext cx="377190" cy="402336"/>
          </a:xfrm>
        </p:spPr>
        <p:txBody>
          <a:bodyPr/>
          <a:lstStyle>
            <a:lvl1pPr algn="ctr">
              <a:defRPr/>
            </a:lvl1pPr>
          </a:lstStyle>
          <a:p>
            <a:fld id="{0B34F065-1154-456A-91E3-76DE8E75E17B}" type="slidenum">
              <a:rPr lang="ar-SA" smtClean="0"/>
              <a:t>‹#›</a:t>
            </a:fld>
            <a:endParaRPr lang="ar-SA"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23/06/1440</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3593592" y="8641292"/>
            <a:ext cx="1600200" cy="402336"/>
          </a:xfrm>
        </p:spPr>
        <p:txBody>
          <a:bodyPr/>
          <a:lstStyle/>
          <a:p>
            <a:fld id="{1B8ABB09-4A1D-463E-8065-109CC2B7EFAA}" type="datetimeFigureOut">
              <a:rPr lang="ar-SA" smtClean="0"/>
              <a:t>23/06/1440</a:t>
            </a:fld>
            <a:endParaRPr lang="ar-SA" dirty="0"/>
          </a:p>
        </p:txBody>
      </p:sp>
      <p:sp>
        <p:nvSpPr>
          <p:cNvPr id="3" name="عنصر نائب للتذييل 2"/>
          <p:cNvSpPr>
            <a:spLocks noGrp="1"/>
          </p:cNvSpPr>
          <p:nvPr>
            <p:ph type="ftr" sz="quarter" idx="11"/>
          </p:nvPr>
        </p:nvSpPr>
        <p:spPr>
          <a:xfrm>
            <a:off x="342900" y="8642521"/>
            <a:ext cx="3195042" cy="401108"/>
          </a:xfrm>
        </p:spPr>
        <p:txBody>
          <a:bodyPr/>
          <a:lstStyle/>
          <a:p>
            <a:endParaRPr lang="ar-SA" dirty="0"/>
          </a:p>
        </p:txBody>
      </p:sp>
      <p:sp>
        <p:nvSpPr>
          <p:cNvPr id="4" name="عنصر نائب لرقم الشريحة 3"/>
          <p:cNvSpPr>
            <a:spLocks noGrp="1"/>
          </p:cNvSpPr>
          <p:nvPr>
            <p:ph type="sldNum" sz="quarter" idx="12"/>
          </p:nvPr>
        </p:nvSpPr>
        <p:spPr>
          <a:xfrm>
            <a:off x="5692140" y="8641292"/>
            <a:ext cx="377190" cy="402336"/>
          </a:xfrm>
        </p:spPr>
        <p:txBody>
          <a:bodyPr/>
          <a:lstStyle/>
          <a:p>
            <a:fld id="{0B34F065-1154-456A-91E3-76DE8E75E17B}" type="slidenum">
              <a:rPr lang="ar-SA" smtClean="0"/>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64592" y="490219"/>
            <a:ext cx="685800" cy="7924800"/>
          </a:xfrm>
        </p:spPr>
        <p:txBody>
          <a:bodyPr vert="vert270" anchor="b"/>
          <a:lstStyle>
            <a:lvl1pPr marL="0" marR="18288" algn="r">
              <a:spcBef>
                <a:spcPts val="0"/>
              </a:spcBef>
              <a:buNone/>
              <a:defRPr sz="2900" b="0" cap="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851892" y="490219"/>
            <a:ext cx="1828800" cy="79248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2738438" y="426720"/>
            <a:ext cx="3957066" cy="798576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4709232" y="8741664"/>
            <a:ext cx="1600200" cy="402336"/>
          </a:xfrm>
        </p:spPr>
        <p:txBody>
          <a:bodyPr/>
          <a:lstStyle>
            <a:lvl1pPr>
              <a:defRPr sz="900"/>
            </a:lvl1pPr>
          </a:lstStyle>
          <a:p>
            <a:fld id="{1B8ABB09-4A1D-463E-8065-109CC2B7EFAA}" type="datetimeFigureOut">
              <a:rPr lang="ar-SA" smtClean="0"/>
              <a:t>23/06/1440</a:t>
            </a:fld>
            <a:endParaRPr lang="ar-SA" dirty="0"/>
          </a:p>
        </p:txBody>
      </p:sp>
      <p:sp>
        <p:nvSpPr>
          <p:cNvPr id="6" name="عنصر نائب للتذييل 5"/>
          <p:cNvSpPr>
            <a:spLocks noGrp="1"/>
          </p:cNvSpPr>
          <p:nvPr>
            <p:ph type="ftr" sz="quarter" idx="11"/>
          </p:nvPr>
        </p:nvSpPr>
        <p:spPr>
          <a:xfrm>
            <a:off x="851892" y="8741664"/>
            <a:ext cx="3857340" cy="402336"/>
          </a:xfrm>
        </p:spPr>
        <p:txBody>
          <a:bodyPr/>
          <a:lstStyle>
            <a:lvl1pPr>
              <a:defRPr sz="900"/>
            </a:lvl1pPr>
          </a:lstStyle>
          <a:p>
            <a:endParaRPr lang="ar-SA" dirty="0"/>
          </a:p>
        </p:txBody>
      </p:sp>
      <p:sp>
        <p:nvSpPr>
          <p:cNvPr id="7" name="عنصر نائب لرقم الشريحة 6"/>
          <p:cNvSpPr>
            <a:spLocks noGrp="1"/>
          </p:cNvSpPr>
          <p:nvPr>
            <p:ph type="sldNum" sz="quarter" idx="12"/>
          </p:nvPr>
        </p:nvSpPr>
        <p:spPr>
          <a:xfrm>
            <a:off x="6307932" y="8741664"/>
            <a:ext cx="377190" cy="402336"/>
          </a:xfrm>
        </p:spPr>
        <p:txBody>
          <a:bodyPr/>
          <a:lstStyle>
            <a:lvl1pPr>
              <a:defRPr sz="900"/>
            </a:lvl1pPr>
          </a:lstStyle>
          <a:p>
            <a:fld id="{0B34F065-1154-456A-91E3-76DE8E75E17B}" type="slidenum">
              <a:rPr lang="ar-SA" smtClean="0"/>
              <a:t>‹#›</a:t>
            </a:fld>
            <a:endParaRPr lang="ar-SA"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64592" y="201195"/>
            <a:ext cx="685800" cy="8534400"/>
          </a:xfrm>
        </p:spPr>
        <p:txBody>
          <a:bodyPr vert="vert270" anchor="b"/>
          <a:lstStyle>
            <a:lvl1pPr marL="0" algn="l">
              <a:buNone/>
              <a:defRPr sz="3000" b="0" cap="all" baseline="0"/>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853678" y="498621"/>
            <a:ext cx="5500116" cy="7315200"/>
          </a:xfrm>
          <a:solidFill>
            <a:schemeClr val="bg2">
              <a:shade val="50000"/>
            </a:schemeClr>
          </a:solidFill>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4" name="عنصر نائب للنص 3"/>
          <p:cNvSpPr>
            <a:spLocks noGrp="1"/>
          </p:cNvSpPr>
          <p:nvPr>
            <p:ph type="body" sz="half" idx="2"/>
          </p:nvPr>
        </p:nvSpPr>
        <p:spPr>
          <a:xfrm>
            <a:off x="857250" y="7823200"/>
            <a:ext cx="5500116" cy="9144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4581144" y="8741664"/>
            <a:ext cx="1577340" cy="402336"/>
          </a:xfrm>
        </p:spPr>
        <p:txBody>
          <a:bodyPr/>
          <a:lstStyle>
            <a:lvl1pPr>
              <a:defRPr sz="900"/>
            </a:lvl1pPr>
          </a:lstStyle>
          <a:p>
            <a:fld id="{1B8ABB09-4A1D-463E-8065-109CC2B7EFAA}" type="datetimeFigureOut">
              <a:rPr lang="ar-SA" smtClean="0"/>
              <a:t>23/06/1440</a:t>
            </a:fld>
            <a:endParaRPr lang="ar-SA" dirty="0"/>
          </a:p>
        </p:txBody>
      </p:sp>
      <p:sp>
        <p:nvSpPr>
          <p:cNvPr id="6" name="عنصر نائب للتذييل 5"/>
          <p:cNvSpPr>
            <a:spLocks noGrp="1"/>
          </p:cNvSpPr>
          <p:nvPr>
            <p:ph type="ftr" sz="quarter" idx="11"/>
          </p:nvPr>
        </p:nvSpPr>
        <p:spPr>
          <a:xfrm>
            <a:off x="877824" y="8742892"/>
            <a:ext cx="3711054" cy="402336"/>
          </a:xfrm>
        </p:spPr>
        <p:txBody>
          <a:bodyPr/>
          <a:lstStyle>
            <a:lvl1pPr>
              <a:defRPr sz="900"/>
            </a:lvl1pPr>
          </a:lstStyle>
          <a:p>
            <a:endParaRPr lang="ar-SA" dirty="0"/>
          </a:p>
        </p:txBody>
      </p:sp>
      <p:sp>
        <p:nvSpPr>
          <p:cNvPr id="7" name="عنصر نائب لرقم الشريحة 6"/>
          <p:cNvSpPr>
            <a:spLocks noGrp="1"/>
          </p:cNvSpPr>
          <p:nvPr>
            <p:ph type="sldNum" sz="quarter" idx="12"/>
          </p:nvPr>
        </p:nvSpPr>
        <p:spPr>
          <a:xfrm>
            <a:off x="6162894" y="8741664"/>
            <a:ext cx="274320" cy="402336"/>
          </a:xfrm>
        </p:spPr>
        <p:txBody>
          <a:bodyPr/>
          <a:lstStyle>
            <a:lvl1pPr algn="ctr">
              <a:defRPr sz="900"/>
            </a:lvl1pPr>
          </a:lstStyle>
          <a:p>
            <a:fld id="{0B34F065-1154-456A-91E3-76DE8E75E17B}" type="slidenum">
              <a:rPr lang="ar-SA" smtClean="0"/>
              <a:t>‹#›</a:t>
            </a:fld>
            <a:endParaRPr lang="ar-SA"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مثلث قائم الزاوية 10"/>
          <p:cNvSpPr/>
          <p:nvPr/>
        </p:nvSpPr>
        <p:spPr>
          <a:xfrm>
            <a:off x="5276" y="18758"/>
            <a:ext cx="6847449" cy="9115865"/>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رابط مستقيم 7"/>
          <p:cNvCxnSpPr/>
          <p:nvPr/>
        </p:nvCxnSpPr>
        <p:spPr>
          <a:xfrm>
            <a:off x="0" y="9379"/>
            <a:ext cx="6852725" cy="9125244"/>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4851596" y="6597880"/>
            <a:ext cx="2004646" cy="2533613"/>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342900" y="356659"/>
            <a:ext cx="6172200" cy="1865376"/>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342900" y="2510411"/>
            <a:ext cx="6172200" cy="6096000"/>
          </a:xfrm>
          <a:prstGeom prst="rect">
            <a:avLst/>
          </a:prstGeom>
        </p:spPr>
        <p:txBody>
          <a:bodyPr vert="horz" anchor="t">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3593592" y="8641292"/>
            <a:ext cx="1600200" cy="402336"/>
          </a:xfrm>
          <a:prstGeom prst="rect">
            <a:avLst/>
          </a:prstGeom>
        </p:spPr>
        <p:txBody>
          <a:bodyPr vert="horz" anchor="b"/>
          <a:lstStyle>
            <a:lvl1pPr algn="l" eaLnBrk="1" latinLnBrk="0" hangingPunct="1">
              <a:defRPr kumimoji="0" sz="1000" b="0">
                <a:solidFill>
                  <a:schemeClr val="tx1"/>
                </a:solidFill>
              </a:defRPr>
            </a:lvl1pPr>
          </a:lstStyle>
          <a:p>
            <a:fld id="{1B8ABB09-4A1D-463E-8065-109CC2B7EFAA}" type="datetimeFigureOut">
              <a:rPr lang="ar-SA" smtClean="0"/>
              <a:t>23/06/1440</a:t>
            </a:fld>
            <a:endParaRPr lang="ar-SA" dirty="0"/>
          </a:p>
        </p:txBody>
      </p:sp>
      <p:sp>
        <p:nvSpPr>
          <p:cNvPr id="3" name="عنصر نائب للتذييل 2"/>
          <p:cNvSpPr>
            <a:spLocks noGrp="1"/>
          </p:cNvSpPr>
          <p:nvPr>
            <p:ph type="ftr" sz="quarter" idx="3"/>
          </p:nvPr>
        </p:nvSpPr>
        <p:spPr>
          <a:xfrm>
            <a:off x="342900" y="8642521"/>
            <a:ext cx="3195042" cy="401108"/>
          </a:xfrm>
          <a:prstGeom prst="rect">
            <a:avLst/>
          </a:prstGeom>
        </p:spPr>
        <p:txBody>
          <a:bodyPr vert="horz" anchor="b"/>
          <a:lstStyle>
            <a:lvl1pPr algn="r" eaLnBrk="1" latinLnBrk="0" hangingPunct="1">
              <a:defRPr kumimoji="0" sz="1000">
                <a:solidFill>
                  <a:schemeClr val="tx1"/>
                </a:solidFill>
              </a:defRPr>
            </a:lvl1pPr>
          </a:lstStyle>
          <a:p>
            <a:endParaRPr lang="ar-SA" dirty="0"/>
          </a:p>
        </p:txBody>
      </p:sp>
      <p:sp>
        <p:nvSpPr>
          <p:cNvPr id="23" name="عنصر نائب لرقم الشريحة 22"/>
          <p:cNvSpPr>
            <a:spLocks noGrp="1"/>
          </p:cNvSpPr>
          <p:nvPr>
            <p:ph type="sldNum" sz="quarter" idx="4"/>
          </p:nvPr>
        </p:nvSpPr>
        <p:spPr>
          <a:xfrm>
            <a:off x="5692140" y="8641292"/>
            <a:ext cx="377190" cy="402336"/>
          </a:xfrm>
          <a:prstGeom prst="rect">
            <a:avLst/>
          </a:prstGeom>
        </p:spPr>
        <p:txBody>
          <a:bodyPr vert="horz" anchor="b"/>
          <a:lstStyle>
            <a:lvl1pPr algn="ctr" eaLnBrk="1" latinLnBrk="0" hangingPunct="1">
              <a:defRPr kumimoji="0" sz="1200">
                <a:solidFill>
                  <a:schemeClr val="tx1"/>
                </a:solidFill>
              </a:defRPr>
            </a:lvl1pPr>
          </a:lstStyle>
          <a:p>
            <a:fld id="{0B34F065-1154-456A-91E3-76DE8E75E17B}" type="slidenum">
              <a:rPr lang="ar-SA" smtClean="0"/>
              <a:t>‹#›</a:t>
            </a:fld>
            <a:endParaRPr lang="ar-SA" dirty="0"/>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188640" y="111561"/>
            <a:ext cx="6408712" cy="9387185"/>
          </a:xfrm>
          <a:prstGeom prst="rect">
            <a:avLst/>
          </a:prstGeom>
          <a:noFill/>
        </p:spPr>
        <p:txBody>
          <a:bodyPr wrap="square" rtlCol="1">
            <a:spAutoFit/>
          </a:bodyPr>
          <a:lstStyle/>
          <a:p>
            <a:r>
              <a:rPr lang="ar-IQ" sz="1600" b="1" dirty="0">
                <a:solidFill>
                  <a:srgbClr val="FFC000"/>
                </a:solidFill>
                <a:latin typeface="Times New Roman"/>
                <a:ea typeface="Times New Roman"/>
                <a:cs typeface="Arial"/>
              </a:rPr>
              <a:t>الجامعة المستنصرية</a:t>
            </a:r>
            <a:endParaRPr lang="en-US" sz="1600" dirty="0">
              <a:solidFill>
                <a:srgbClr val="FFC000"/>
              </a:solidFill>
              <a:latin typeface="Times New Roman"/>
              <a:ea typeface="Times New Roman"/>
            </a:endParaRPr>
          </a:p>
          <a:p>
            <a:r>
              <a:rPr lang="ar-IQ" sz="1600" b="1" dirty="0">
                <a:solidFill>
                  <a:srgbClr val="FFC000"/>
                </a:solidFill>
                <a:latin typeface="Times New Roman"/>
                <a:ea typeface="Times New Roman"/>
                <a:cs typeface="Arial"/>
              </a:rPr>
              <a:t>كلية التربية الاساسية</a:t>
            </a:r>
            <a:endParaRPr lang="en-US" sz="1600" dirty="0">
              <a:solidFill>
                <a:srgbClr val="FFC000"/>
              </a:solidFill>
              <a:latin typeface="Times New Roman"/>
              <a:ea typeface="Times New Roman"/>
            </a:endParaRPr>
          </a:p>
          <a:p>
            <a:r>
              <a:rPr lang="ar-IQ" sz="1600" b="1" dirty="0">
                <a:solidFill>
                  <a:srgbClr val="FFC000"/>
                </a:solidFill>
                <a:latin typeface="Times New Roman"/>
                <a:ea typeface="Times New Roman"/>
                <a:cs typeface="Arial"/>
              </a:rPr>
              <a:t>قسم التربية البدنية وعلوم الرياضة  </a:t>
            </a:r>
            <a:endParaRPr lang="en-US" sz="1600" dirty="0">
              <a:solidFill>
                <a:srgbClr val="FFC000"/>
              </a:solidFill>
              <a:latin typeface="Times New Roman"/>
              <a:ea typeface="Times New Roman"/>
            </a:endParaRPr>
          </a:p>
          <a:p>
            <a:r>
              <a:rPr lang="ar-IQ" sz="2400" dirty="0">
                <a:latin typeface="Times New Roman"/>
                <a:ea typeface="Times New Roman"/>
                <a:cs typeface="Arial"/>
              </a:rPr>
              <a:t> </a:t>
            </a:r>
            <a:endParaRPr lang="en-US" sz="2400" dirty="0">
              <a:latin typeface="Times New Roman"/>
              <a:ea typeface="Times New Roman"/>
            </a:endParaRPr>
          </a:p>
          <a:p>
            <a:r>
              <a:rPr lang="ar-IQ" sz="2400" dirty="0">
                <a:latin typeface="Times New Roman"/>
                <a:ea typeface="Times New Roman"/>
                <a:cs typeface="Arial"/>
              </a:rPr>
              <a:t> </a:t>
            </a:r>
            <a:endParaRPr lang="en-US" sz="2400" dirty="0">
              <a:latin typeface="Times New Roman"/>
              <a:ea typeface="Times New Roman"/>
            </a:endParaRPr>
          </a:p>
          <a:p>
            <a:r>
              <a:rPr lang="ar-IQ" sz="2400" dirty="0">
                <a:latin typeface="Times New Roman"/>
                <a:ea typeface="Times New Roman"/>
                <a:cs typeface="Arial"/>
              </a:rPr>
              <a:t> </a:t>
            </a:r>
            <a:endParaRPr lang="en-US" sz="2400" dirty="0">
              <a:latin typeface="Times New Roman"/>
              <a:ea typeface="Times New Roman"/>
            </a:endParaRPr>
          </a:p>
          <a:p>
            <a:r>
              <a:rPr lang="ar-IQ" sz="2400" dirty="0">
                <a:latin typeface="Times New Roman"/>
                <a:ea typeface="Times New Roman"/>
                <a:cs typeface="Arial"/>
              </a:rPr>
              <a:t> </a:t>
            </a:r>
            <a:endParaRPr lang="en-US" sz="2400" dirty="0">
              <a:latin typeface="Times New Roman"/>
              <a:ea typeface="Times New Roman"/>
            </a:endParaRPr>
          </a:p>
          <a:p>
            <a:r>
              <a:rPr lang="ar-IQ" sz="2400" dirty="0">
                <a:latin typeface="Times New Roman"/>
                <a:ea typeface="Times New Roman"/>
                <a:cs typeface="Arial"/>
              </a:rPr>
              <a:t> </a:t>
            </a:r>
            <a:r>
              <a:rPr lang="ar-IQ" sz="2400" dirty="0" smtClean="0">
                <a:latin typeface="Times New Roman"/>
                <a:ea typeface="Times New Roman"/>
                <a:cs typeface="Arial"/>
              </a:rPr>
              <a:t>              </a:t>
            </a:r>
            <a:r>
              <a:rPr lang="ar-IQ" sz="5400" b="1" dirty="0" smtClean="0">
                <a:latin typeface="Times New Roman"/>
                <a:ea typeface="Times New Roman"/>
                <a:cs typeface="Arial"/>
              </a:rPr>
              <a:t>الفسلجة الرياضية</a:t>
            </a:r>
            <a:r>
              <a:rPr lang="ar-IQ" sz="9600" b="1" dirty="0">
                <a:latin typeface="Times New Roman"/>
                <a:ea typeface="Times New Roman"/>
                <a:cs typeface="Arial"/>
              </a:rPr>
              <a:t> </a:t>
            </a:r>
            <a:endParaRPr lang="en-US" sz="2400" dirty="0">
              <a:latin typeface="Times New Roman"/>
              <a:ea typeface="Times New Roman"/>
            </a:endParaRPr>
          </a:p>
          <a:p>
            <a:r>
              <a:rPr lang="ar-IQ" sz="4000" b="1" dirty="0" smtClean="0">
                <a:ea typeface="Times New Roman"/>
                <a:cs typeface="Arial"/>
              </a:rPr>
              <a:t>               </a:t>
            </a:r>
          </a:p>
          <a:p>
            <a:r>
              <a:rPr lang="ar-IQ" sz="4000" b="1" dirty="0">
                <a:ea typeface="Times New Roman"/>
                <a:cs typeface="Arial"/>
              </a:rPr>
              <a:t> </a:t>
            </a:r>
            <a:r>
              <a:rPr lang="ar-IQ" sz="4000" b="1" dirty="0" smtClean="0">
                <a:ea typeface="Times New Roman"/>
                <a:cs typeface="Arial"/>
              </a:rPr>
              <a:t>               </a:t>
            </a:r>
            <a:r>
              <a:rPr lang="ar-IQ" sz="3200" b="1" dirty="0" smtClean="0">
                <a:solidFill>
                  <a:srgbClr val="FFFF00"/>
                </a:solidFill>
                <a:ea typeface="Times New Roman"/>
                <a:cs typeface="Arial"/>
              </a:rPr>
              <a:t>المرحلة الثانية</a:t>
            </a:r>
          </a:p>
          <a:p>
            <a:endParaRPr lang="ar-IQ" sz="3200" b="1" dirty="0">
              <a:effectLst/>
              <a:latin typeface="Times New Roman"/>
              <a:ea typeface="Times New Roman"/>
              <a:cs typeface="Arial"/>
            </a:endParaRPr>
          </a:p>
          <a:p>
            <a:endParaRPr lang="ar-IQ" sz="3200" b="1" dirty="0" smtClean="0">
              <a:latin typeface="Times New Roman"/>
              <a:ea typeface="Times New Roman"/>
              <a:cs typeface="Arial"/>
            </a:endParaRPr>
          </a:p>
          <a:p>
            <a:pPr algn="ctr"/>
            <a:endParaRPr lang="ar-IQ" sz="3200" b="1" dirty="0">
              <a:latin typeface="Times New Roman"/>
              <a:ea typeface="Times New Roman"/>
              <a:cs typeface="Arial"/>
            </a:endParaRPr>
          </a:p>
          <a:p>
            <a:pPr algn="ctr"/>
            <a:r>
              <a:rPr lang="ar-IQ" sz="3600" b="1" dirty="0" smtClean="0">
                <a:latin typeface="Times New Roman"/>
                <a:ea typeface="Times New Roman"/>
                <a:cs typeface="Arial"/>
              </a:rPr>
              <a:t>د. حسين علي حسين الكوفي</a:t>
            </a:r>
            <a:endParaRPr lang="ar-IQ" sz="3600" b="1" dirty="0">
              <a:effectLst/>
              <a:latin typeface="Times New Roman"/>
              <a:ea typeface="Times New Roman"/>
              <a:cs typeface="Arial"/>
            </a:endParaRPr>
          </a:p>
          <a:p>
            <a:endParaRPr lang="ar-IQ" sz="3200" b="1" dirty="0" smtClean="0">
              <a:latin typeface="Times New Roman"/>
              <a:ea typeface="Times New Roman"/>
              <a:cs typeface="Arial"/>
            </a:endParaRPr>
          </a:p>
          <a:p>
            <a:endParaRPr lang="ar-IQ" sz="3200" b="1" dirty="0">
              <a:effectLst/>
              <a:latin typeface="Times New Roman"/>
              <a:ea typeface="Times New Roman"/>
              <a:cs typeface="Arial"/>
            </a:endParaRPr>
          </a:p>
          <a:p>
            <a:endParaRPr lang="ar-IQ" sz="3200" b="1" dirty="0" smtClean="0">
              <a:latin typeface="Times New Roman"/>
              <a:ea typeface="Times New Roman"/>
              <a:cs typeface="Arial"/>
            </a:endParaRPr>
          </a:p>
          <a:p>
            <a:endParaRPr lang="ar-IQ" sz="3200" b="1" dirty="0">
              <a:effectLst/>
              <a:latin typeface="Times New Roman"/>
              <a:ea typeface="Times New Roman"/>
              <a:cs typeface="Arial"/>
            </a:endParaRPr>
          </a:p>
          <a:p>
            <a:endParaRPr lang="en-US" sz="2400" dirty="0">
              <a:effectLst/>
              <a:latin typeface="Times New Roman"/>
              <a:ea typeface="Times New Roman"/>
            </a:endParaRPr>
          </a:p>
        </p:txBody>
      </p:sp>
    </p:spTree>
    <p:extLst>
      <p:ext uri="{BB962C8B-B14F-4D97-AF65-F5344CB8AC3E}">
        <p14:creationId xmlns:p14="http://schemas.microsoft.com/office/powerpoint/2010/main" val="4045999073"/>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116632" y="245119"/>
            <a:ext cx="6984776" cy="9079409"/>
          </a:xfrm>
          <a:prstGeom prst="rect">
            <a:avLst/>
          </a:prstGeom>
          <a:noFill/>
        </p:spPr>
        <p:txBody>
          <a:bodyPr wrap="square" rtlCol="1">
            <a:spAutoFit/>
          </a:bodyPr>
          <a:lstStyle/>
          <a:p>
            <a:pPr marL="457200" algn="justLow"/>
            <a:r>
              <a:rPr lang="ar-SA" sz="2400" dirty="0">
                <a:latin typeface="Times New Roman"/>
                <a:ea typeface="Times New Roman"/>
                <a:cs typeface="Arial"/>
              </a:rPr>
              <a:t>من خلال ما تقدم شرحه من مفهوم وأهمية لكل من الفسيولوجيا بصورة عامة وفسيولوجيا التدريب الرياضي بصورة خاصة، إن ما يهمنا بالموضوع هو دراسة الإنسان على وفق كل ما ذكر الذي يعد أكبر اعجوبة في بناءة وتركيب أجزاءه ووظائف أعضاءه ، إن </a:t>
            </a:r>
            <a:r>
              <a:rPr lang="ar-SA" sz="2000" b="1" dirty="0">
                <a:latin typeface="Times New Roman"/>
                <a:ea typeface="Times New Roman"/>
                <a:cs typeface="Arial"/>
              </a:rPr>
              <a:t>تركيب هذا الكائن الحي الفريد يتكون من </a:t>
            </a:r>
            <a:r>
              <a:rPr lang="ar-SA" sz="2000" dirty="0">
                <a:latin typeface="Times New Roman"/>
                <a:ea typeface="Times New Roman"/>
                <a:cs typeface="Arial"/>
              </a:rPr>
              <a:t>: </a:t>
            </a:r>
            <a:endParaRPr lang="ar-IQ" sz="2000" dirty="0" smtClean="0">
              <a:latin typeface="Times New Roman"/>
              <a:ea typeface="Times New Roman"/>
              <a:cs typeface="Arial"/>
            </a:endParaRPr>
          </a:p>
          <a:p>
            <a:pPr marL="457200" algn="justLow"/>
            <a:endParaRPr lang="en-US" sz="1600" dirty="0">
              <a:latin typeface="Times New Roman"/>
              <a:ea typeface="Times New Roman"/>
            </a:endParaRPr>
          </a:p>
          <a:p>
            <a:pPr marL="457200" algn="justLow"/>
            <a:r>
              <a:rPr lang="ar-SA" sz="2400" b="1" u="sng" dirty="0">
                <a:latin typeface="Times New Roman"/>
                <a:ea typeface="Times New Roman"/>
                <a:cs typeface="Arial"/>
              </a:rPr>
              <a:t>1.  الخلية : </a:t>
            </a:r>
            <a:r>
              <a:rPr lang="ar-SA" sz="2000" dirty="0">
                <a:latin typeface="Times New Roman"/>
                <a:ea typeface="Times New Roman"/>
                <a:cs typeface="Arial"/>
              </a:rPr>
              <a:t>وهي أصغر وحدة بنائية في جسم الإنسان فالدماغ مثلاً يحتوي على (( 13 )) مليار خلية عصبية فهي وحدة بنائية ووظيفية ، اذ يوجد في جسم الإنسان عدة خلايا . </a:t>
            </a:r>
            <a:endParaRPr lang="en-US" sz="1600" dirty="0">
              <a:latin typeface="Times New Roman"/>
              <a:ea typeface="Times New Roman"/>
            </a:endParaRPr>
          </a:p>
          <a:p>
            <a:pPr marL="457200" algn="justLow"/>
            <a:r>
              <a:rPr lang="ar-SA" sz="2400" b="1" u="sng" dirty="0">
                <a:latin typeface="Times New Roman"/>
                <a:ea typeface="Times New Roman"/>
                <a:cs typeface="Arial"/>
              </a:rPr>
              <a:t>2.  النسيج :</a:t>
            </a:r>
            <a:r>
              <a:rPr lang="ar-SA" sz="2400" dirty="0">
                <a:latin typeface="Times New Roman"/>
                <a:ea typeface="Times New Roman"/>
                <a:cs typeface="Arial"/>
              </a:rPr>
              <a:t> </a:t>
            </a:r>
            <a:r>
              <a:rPr lang="ar-SA" sz="2000" dirty="0">
                <a:latin typeface="Times New Roman"/>
                <a:ea typeface="Times New Roman"/>
                <a:cs typeface="Arial"/>
              </a:rPr>
              <a:t>وهو عبارة عن مجموعة من الخلايا تتشابه في التركيب والوظيفة والمنشأ (( أي نشأت كلها من نفس الطبقة الجرثومية في الجنين )) وتوجد في جسم الإنسان أربعة أنواع من الأنسجة (( الطلائية ، الضامة ، العضلية ، العصبية )) . </a:t>
            </a:r>
            <a:endParaRPr lang="en-US" sz="1600" dirty="0">
              <a:latin typeface="Times New Roman"/>
              <a:ea typeface="Times New Roman"/>
            </a:endParaRPr>
          </a:p>
          <a:p>
            <a:pPr marL="457200" algn="justLow"/>
            <a:r>
              <a:rPr lang="ar-SA" sz="2400" b="1" u="sng" dirty="0">
                <a:latin typeface="Times New Roman"/>
                <a:ea typeface="Times New Roman"/>
                <a:cs typeface="Arial"/>
              </a:rPr>
              <a:t>3.  العضو:</a:t>
            </a:r>
            <a:r>
              <a:rPr lang="ar-SA" sz="2400" dirty="0">
                <a:latin typeface="Times New Roman"/>
                <a:ea typeface="Times New Roman"/>
                <a:cs typeface="Arial"/>
              </a:rPr>
              <a:t> </a:t>
            </a:r>
            <a:r>
              <a:rPr lang="ar-SA" sz="2000" dirty="0">
                <a:latin typeface="Times New Roman"/>
                <a:ea typeface="Times New Roman"/>
                <a:cs typeface="Arial"/>
              </a:rPr>
              <a:t>هو ارتباط نسيجان أو أكثر بطريقة خاصة وهذه الأعضاء أكثر تعقيداً من الأنسجة وهي تؤدي الوظائف المختلفة والأنشطة التي يمارسها الإنسان . </a:t>
            </a:r>
            <a:endParaRPr lang="en-US" sz="1600" dirty="0">
              <a:latin typeface="Times New Roman"/>
              <a:ea typeface="Times New Roman"/>
            </a:endParaRPr>
          </a:p>
          <a:p>
            <a:pPr marL="457200" algn="justLow"/>
            <a:r>
              <a:rPr lang="ar-SA" sz="2000" dirty="0">
                <a:latin typeface="Times New Roman"/>
                <a:ea typeface="Times New Roman"/>
                <a:cs typeface="Arial"/>
              </a:rPr>
              <a:t>هناك دائما نسيج واحد رئيسي هو المسؤول عن أداء العضو لوظيفته بينما تقوم بقية الأنسجة الأخرى بالمساعدة والدعم وعليه هناك نسيج رئيسي واحد وعدة أنسجة ثانوية . </a:t>
            </a:r>
            <a:endParaRPr lang="en-US" sz="1600" dirty="0">
              <a:latin typeface="Times New Roman"/>
              <a:ea typeface="Times New Roman"/>
            </a:endParaRPr>
          </a:p>
          <a:p>
            <a:pPr marL="457200" algn="justLow"/>
            <a:r>
              <a:rPr lang="ar-SA" sz="2000" dirty="0">
                <a:latin typeface="Times New Roman"/>
                <a:ea typeface="Times New Roman"/>
                <a:cs typeface="Arial"/>
              </a:rPr>
              <a:t>مثال / المعدة -----&gt;&gt; النسيج الطلائي الذي يكون الغشاء المخاطي للمعدة هو النسيج الرئيسي الذي يؤدي وظيفة الهضم بينما العضلات ، الأعصاب ، النسيج الضام هي أنسجة ثانوية . </a:t>
            </a:r>
            <a:endParaRPr lang="en-US" sz="1600" dirty="0">
              <a:latin typeface="Times New Roman"/>
              <a:ea typeface="Times New Roman"/>
            </a:endParaRPr>
          </a:p>
          <a:p>
            <a:pPr marL="457200" algn="justLow"/>
            <a:r>
              <a:rPr lang="ar-SA" sz="2400" b="1" u="sng" dirty="0">
                <a:latin typeface="Times New Roman"/>
                <a:ea typeface="Times New Roman"/>
                <a:cs typeface="Arial"/>
              </a:rPr>
              <a:t>4. الجهاز :</a:t>
            </a:r>
            <a:r>
              <a:rPr lang="ar-SA" sz="2400" dirty="0">
                <a:latin typeface="Times New Roman"/>
                <a:ea typeface="Times New Roman"/>
                <a:cs typeface="Arial"/>
              </a:rPr>
              <a:t> </a:t>
            </a:r>
            <a:r>
              <a:rPr lang="ar-SA" sz="2000" dirty="0">
                <a:latin typeface="Times New Roman"/>
                <a:ea typeface="Times New Roman"/>
                <a:cs typeface="Arial"/>
              </a:rPr>
              <a:t>هو ارتباط مجموعة من الأعضاء وظيفياً والأجهزة أكثر وحدات الجسم تعقيداً ويؤدي كل منها وظيفة معينة أو مجموعة من الوظائف . </a:t>
            </a:r>
            <a:endParaRPr lang="en-US" sz="1600" dirty="0">
              <a:latin typeface="Times New Roman"/>
              <a:ea typeface="Times New Roman"/>
            </a:endParaRPr>
          </a:p>
          <a:p>
            <a:pPr marL="457200" algn="justLow"/>
            <a:r>
              <a:rPr lang="ar-SA" sz="2000" dirty="0">
                <a:latin typeface="Times New Roman"/>
                <a:ea typeface="Times New Roman"/>
                <a:cs typeface="Arial"/>
              </a:rPr>
              <a:t>مثال / الجهاز الهضمي يؤدي وظائف عديدة هي : </a:t>
            </a:r>
            <a:endParaRPr lang="en-US" sz="1600" dirty="0">
              <a:latin typeface="Times New Roman"/>
              <a:ea typeface="Times New Roman"/>
            </a:endParaRPr>
          </a:p>
          <a:p>
            <a:pPr marL="457200" algn="justLow"/>
            <a:r>
              <a:rPr lang="ar-SA" sz="2000" dirty="0">
                <a:latin typeface="Times New Roman"/>
                <a:ea typeface="Times New Roman"/>
                <a:cs typeface="Arial"/>
              </a:rPr>
              <a:t>- تناول الغذاء وهضمه . </a:t>
            </a:r>
            <a:endParaRPr lang="en-US" sz="1600" dirty="0">
              <a:latin typeface="Times New Roman"/>
              <a:ea typeface="Times New Roman"/>
            </a:endParaRPr>
          </a:p>
          <a:p>
            <a:r>
              <a:rPr lang="ar-IQ" sz="2000" dirty="0" smtClean="0">
                <a:ea typeface="Times New Roman"/>
                <a:cs typeface="Arial"/>
              </a:rPr>
              <a:t>      -</a:t>
            </a:r>
            <a:r>
              <a:rPr lang="ar-SA" sz="2000" dirty="0">
                <a:ea typeface="Times New Roman"/>
                <a:cs typeface="Arial"/>
              </a:rPr>
              <a:t> امتصاص وطرد الفضلات التي لا يمكن هضمها . </a:t>
            </a:r>
            <a:endParaRPr lang="ar-IQ" sz="2400" dirty="0" smtClean="0">
              <a:solidFill>
                <a:prstClr val="white"/>
              </a:solidFill>
              <a:latin typeface="Times New Roman"/>
              <a:ea typeface="Times New Roman"/>
              <a:cs typeface="Arial"/>
            </a:endParaRPr>
          </a:p>
          <a:p>
            <a:endParaRPr lang="en-US" sz="1600" dirty="0">
              <a:solidFill>
                <a:prstClr val="white"/>
              </a:solidFill>
              <a:latin typeface="Times New Roman"/>
              <a:ea typeface="Times New Roman"/>
            </a:endParaRPr>
          </a:p>
        </p:txBody>
      </p:sp>
    </p:spTree>
    <p:extLst>
      <p:ext uri="{BB962C8B-B14F-4D97-AF65-F5344CB8AC3E}">
        <p14:creationId xmlns:p14="http://schemas.microsoft.com/office/powerpoint/2010/main" val="2681593534"/>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404664" y="-36512"/>
            <a:ext cx="6480720" cy="8987076"/>
          </a:xfrm>
          <a:prstGeom prst="rect">
            <a:avLst/>
          </a:prstGeom>
          <a:noFill/>
        </p:spPr>
        <p:txBody>
          <a:bodyPr wrap="square" rtlCol="1">
            <a:spAutoFit/>
          </a:bodyPr>
          <a:lstStyle/>
          <a:p>
            <a:endParaRPr lang="ar-IQ" sz="500" b="1" u="sng" dirty="0" smtClean="0">
              <a:cs typeface="PT Bold Heading" pitchFamily="2" charset="-78"/>
            </a:endParaRPr>
          </a:p>
          <a:p>
            <a:endParaRPr lang="ar-IQ" sz="500" b="1" u="sng" dirty="0">
              <a:cs typeface="PT Bold Heading" pitchFamily="2" charset="-78"/>
            </a:endParaRPr>
          </a:p>
          <a:p>
            <a:pPr marL="457200" algn="justLow"/>
            <a:r>
              <a:rPr lang="ar-SA" sz="4000" dirty="0"/>
              <a:t>  </a:t>
            </a:r>
            <a:r>
              <a:rPr lang="ar-SA" sz="2000" dirty="0">
                <a:latin typeface="Times New Roman"/>
                <a:ea typeface="Times New Roman"/>
                <a:cs typeface="Arial"/>
              </a:rPr>
              <a:t>هذا إذا هو جسم الإنسان مجموعة من الأجهزة المعقدة يتألف كل منها من عدة أعضاء ، وكل عضو من عدة أنسجة ، وكل نسيج من عدة خلايا ومحصلة هذه الوظائف جميعها تكوّن ما يسمى بالنشاطات الحيوية للإنسان ((هي الحياة نفسها)) . </a:t>
            </a:r>
            <a:endParaRPr lang="en-US" dirty="0">
              <a:latin typeface="Times New Roman"/>
              <a:ea typeface="Times New Roman"/>
            </a:endParaRPr>
          </a:p>
          <a:p>
            <a:pPr marL="457200" algn="justLow"/>
            <a:r>
              <a:rPr lang="ar-SA" sz="2400" dirty="0">
                <a:latin typeface="Times New Roman"/>
                <a:ea typeface="Times New Roman"/>
                <a:cs typeface="Arial"/>
              </a:rPr>
              <a:t> </a:t>
            </a:r>
            <a:r>
              <a:rPr lang="ar-SA" sz="2400" b="1" dirty="0">
                <a:latin typeface="Times New Roman"/>
                <a:ea typeface="Times New Roman"/>
                <a:cs typeface="Arial"/>
              </a:rPr>
              <a:t>وأخيراً تقسم الدراسات الفسيولوجية إلى ثلاثة أقسام</a:t>
            </a:r>
            <a:r>
              <a:rPr lang="ar-SA" sz="2400" dirty="0">
                <a:latin typeface="Times New Roman"/>
                <a:ea typeface="Times New Roman"/>
                <a:cs typeface="Arial"/>
              </a:rPr>
              <a:t> : </a:t>
            </a:r>
            <a:endParaRPr lang="en-US" dirty="0">
              <a:latin typeface="Times New Roman"/>
              <a:ea typeface="Times New Roman"/>
            </a:endParaRPr>
          </a:p>
          <a:p>
            <a:pPr marL="457200" algn="justLow"/>
            <a:endParaRPr lang="en-US" dirty="0">
              <a:latin typeface="Times New Roman"/>
              <a:ea typeface="Times New Roman"/>
            </a:endParaRPr>
          </a:p>
          <a:p>
            <a:pPr marL="457200" algn="justLow"/>
            <a:r>
              <a:rPr lang="ar-SA" sz="2400" b="1" u="sng" dirty="0">
                <a:latin typeface="Times New Roman"/>
                <a:ea typeface="Times New Roman"/>
                <a:cs typeface="Arial"/>
              </a:rPr>
              <a:t>1- الفسيولوجيا العامة :</a:t>
            </a:r>
            <a:r>
              <a:rPr lang="ar-SA" sz="2400" dirty="0">
                <a:latin typeface="Times New Roman"/>
                <a:ea typeface="Times New Roman"/>
                <a:cs typeface="Arial"/>
              </a:rPr>
              <a:t> وهي تعنى بدراسة الخصائص الأساسية المشتركة بين معظم الكائنات الحية دون التقيد بنوع معين من هذه الكائنات كالحيوان ، الإنسان والنبات وهي دراسة العمليات الحيوية المميزة لكل كائن حي مثل التغذية ، التنفس ، التكاثر…الخ ، فهو يدرس التنفس مثلاً كعملية حيوية بصورة عامة وهذا يعتمد على بناء الخلية والتي تتشابه في كثير من الخواص (( خلية أرنب، سمكة ، ضفدعة)) هي واحدة ومتشابه . </a:t>
            </a:r>
            <a:endParaRPr lang="en-US" dirty="0">
              <a:latin typeface="Times New Roman"/>
              <a:ea typeface="Times New Roman"/>
            </a:endParaRPr>
          </a:p>
          <a:p>
            <a:pPr marL="457200" algn="justLow"/>
            <a:r>
              <a:rPr lang="ar-SA" sz="2400" b="1" u="sng" dirty="0">
                <a:latin typeface="Times New Roman"/>
                <a:ea typeface="Times New Roman"/>
                <a:cs typeface="Arial"/>
              </a:rPr>
              <a:t>2- فسيولوجيا المجموعات الخاصة </a:t>
            </a:r>
            <a:r>
              <a:rPr lang="ar-SA" sz="2400" dirty="0">
                <a:latin typeface="Times New Roman"/>
                <a:ea typeface="Times New Roman"/>
                <a:cs typeface="Arial"/>
              </a:rPr>
              <a:t>: ويعنى هذا الفرع بدراسة الخصائص الوظيفية لمجوعة معينة من الحيوان أو النبات مثل فسيولوجيا (( الثديات ، الحشرات ، الأسماك )) وقد تختص بدراسة نوع واحد (( فسيولوجيا الإنسان مثلاً )) . </a:t>
            </a:r>
            <a:endParaRPr lang="en-US" dirty="0">
              <a:latin typeface="Times New Roman"/>
              <a:ea typeface="Times New Roman"/>
            </a:endParaRPr>
          </a:p>
          <a:p>
            <a:pPr marL="457200" algn="justLow"/>
            <a:endParaRPr lang="en-US" dirty="0">
              <a:latin typeface="Times New Roman"/>
              <a:ea typeface="Times New Roman"/>
            </a:endParaRPr>
          </a:p>
          <a:p>
            <a:pPr marL="457200" algn="justLow"/>
            <a:r>
              <a:rPr lang="ar-SA" sz="2400" b="1" u="sng" dirty="0">
                <a:latin typeface="Times New Roman"/>
                <a:ea typeface="Times New Roman"/>
                <a:cs typeface="Arial"/>
              </a:rPr>
              <a:t>3-الفسيولوجيا المقارنة :</a:t>
            </a:r>
            <a:r>
              <a:rPr lang="ar-SA" sz="2400" dirty="0">
                <a:latin typeface="Times New Roman"/>
                <a:ea typeface="Times New Roman"/>
                <a:cs typeface="Arial"/>
              </a:rPr>
              <a:t> وهي دراسة مقارنة الطرق التي تؤدي بها الكائنات الحية وظائف متشابه . مثال/ لو أردنا دراسة ظاهرة التنفس فان الإنسان يتنفس والضفدع يتنفس والاميبيا تتنفس ولكن طريقة تنفس وميكانيكية التنفس تختلف من كائن إلى آخر وعليه فأن الآلية تختلف والأعضاء </a:t>
            </a:r>
            <a:r>
              <a:rPr lang="ar-SA" sz="2400" dirty="0" smtClean="0">
                <a:latin typeface="Times New Roman"/>
                <a:ea typeface="Times New Roman"/>
                <a:cs typeface="Arial"/>
              </a:rPr>
              <a:t>تختلف</a:t>
            </a:r>
            <a:endParaRPr lang="en-US" dirty="0">
              <a:effectLst/>
              <a:latin typeface="Times New Roman"/>
              <a:ea typeface="Times New Roman"/>
            </a:endParaRPr>
          </a:p>
        </p:txBody>
      </p:sp>
    </p:spTree>
    <p:extLst>
      <p:ext uri="{BB962C8B-B14F-4D97-AF65-F5344CB8AC3E}">
        <p14:creationId xmlns:p14="http://schemas.microsoft.com/office/powerpoint/2010/main" val="246318208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16632" y="107504"/>
            <a:ext cx="6624736" cy="8725466"/>
          </a:xfrm>
          <a:prstGeom prst="rect">
            <a:avLst/>
          </a:prstGeom>
          <a:noFill/>
        </p:spPr>
        <p:txBody>
          <a:bodyPr wrap="square" rtlCol="1">
            <a:spAutoFit/>
          </a:bodyPr>
          <a:lstStyle/>
          <a:p>
            <a:endParaRPr lang="ar-IQ" sz="500" b="1" u="sng" dirty="0" smtClean="0"/>
          </a:p>
          <a:p>
            <a:endParaRPr lang="ar-IQ" sz="500" b="1" u="sng" dirty="0"/>
          </a:p>
          <a:p>
            <a:endParaRPr lang="ar-IQ" sz="500" b="1" u="sng" dirty="0" smtClean="0"/>
          </a:p>
          <a:p>
            <a:endParaRPr lang="ar-IQ" sz="500" b="1" u="sng" dirty="0"/>
          </a:p>
          <a:p>
            <a:endParaRPr lang="ar-IQ" sz="500" b="1" u="sng" dirty="0" smtClean="0"/>
          </a:p>
          <a:p>
            <a:r>
              <a:rPr lang="ar-IQ" sz="2800" b="1" u="sng" dirty="0">
                <a:latin typeface="Times New Roman"/>
                <a:ea typeface="Times New Roman"/>
                <a:cs typeface="Arial"/>
              </a:rPr>
              <a:t>علم وظائف الاعضاء</a:t>
            </a:r>
            <a:r>
              <a:rPr lang="ar-IQ" sz="2800" b="1" dirty="0">
                <a:latin typeface="Times New Roman"/>
                <a:ea typeface="Times New Roman"/>
                <a:cs typeface="Arial"/>
              </a:rPr>
              <a:t> :ـ</a:t>
            </a:r>
            <a:r>
              <a:rPr lang="ar-IQ" sz="3600" dirty="0">
                <a:latin typeface="Times New Roman"/>
                <a:ea typeface="Times New Roman"/>
                <a:cs typeface="Arial"/>
              </a:rPr>
              <a:t> </a:t>
            </a:r>
            <a:r>
              <a:rPr lang="ar-IQ" sz="2400" dirty="0">
                <a:latin typeface="Times New Roman"/>
                <a:ea typeface="Times New Roman"/>
                <a:cs typeface="Arial"/>
              </a:rPr>
              <a:t>هو العلم الذي يهتم </a:t>
            </a:r>
            <a:r>
              <a:rPr lang="ar-IQ" sz="2400" dirty="0" smtClean="0">
                <a:latin typeface="Times New Roman"/>
                <a:ea typeface="Times New Roman"/>
                <a:cs typeface="Arial"/>
              </a:rPr>
              <a:t>بدراسة </a:t>
            </a:r>
            <a:r>
              <a:rPr lang="ar-IQ" sz="2400" dirty="0">
                <a:latin typeface="Times New Roman"/>
                <a:ea typeface="Times New Roman"/>
                <a:cs typeface="Arial"/>
              </a:rPr>
              <a:t>وظائف الجسم الحيوية وكيفية عمل الاعضاء والاجهزة المختلفة وهو جزء من العلوم الطبية العامة . </a:t>
            </a:r>
            <a:endParaRPr lang="en-US" dirty="0">
              <a:latin typeface="Times New Roman"/>
              <a:ea typeface="Times New Roman"/>
            </a:endParaRPr>
          </a:p>
          <a:p>
            <a:r>
              <a:rPr lang="ar-IQ" sz="2400" dirty="0">
                <a:latin typeface="Times New Roman"/>
                <a:ea typeface="Times New Roman"/>
                <a:cs typeface="Arial"/>
              </a:rPr>
              <a:t> </a:t>
            </a:r>
            <a:endParaRPr lang="en-US" dirty="0">
              <a:latin typeface="Times New Roman"/>
              <a:ea typeface="Times New Roman"/>
            </a:endParaRPr>
          </a:p>
          <a:p>
            <a:pPr algn="just"/>
            <a:r>
              <a:rPr lang="ar-IQ" sz="2400" b="1" u="sng" dirty="0">
                <a:latin typeface="Times New Roman"/>
                <a:ea typeface="Times New Roman"/>
                <a:cs typeface="Arial"/>
              </a:rPr>
              <a:t>فسيولوجيا الحركة (الفسلجة الرياضية )</a:t>
            </a:r>
            <a:r>
              <a:rPr lang="ar-IQ" sz="2400" b="1" dirty="0">
                <a:latin typeface="Times New Roman"/>
                <a:ea typeface="Times New Roman"/>
                <a:cs typeface="Arial"/>
              </a:rPr>
              <a:t> :</a:t>
            </a:r>
            <a:r>
              <a:rPr lang="ar-IQ" sz="2400" b="1" u="sng" dirty="0">
                <a:latin typeface="Times New Roman"/>
                <a:ea typeface="Times New Roman"/>
                <a:cs typeface="Arial"/>
              </a:rPr>
              <a:t>ـ</a:t>
            </a:r>
            <a:r>
              <a:rPr lang="ar-IQ" sz="3200" dirty="0">
                <a:latin typeface="Times New Roman"/>
                <a:ea typeface="Times New Roman"/>
                <a:cs typeface="Arial"/>
              </a:rPr>
              <a:t> </a:t>
            </a:r>
            <a:r>
              <a:rPr lang="ar-IQ" sz="2400" dirty="0">
                <a:latin typeface="Times New Roman"/>
                <a:ea typeface="Times New Roman"/>
                <a:cs typeface="Arial"/>
              </a:rPr>
              <a:t>هو العلم الذي يستهدف استكشاف التأثيرات </a:t>
            </a:r>
            <a:r>
              <a:rPr lang="ar-IQ" sz="2400" dirty="0" smtClean="0">
                <a:latin typeface="Times New Roman"/>
                <a:ea typeface="Times New Roman"/>
                <a:cs typeface="Arial"/>
              </a:rPr>
              <a:t>المباشرة </a:t>
            </a:r>
            <a:r>
              <a:rPr lang="ar-IQ" sz="2400" dirty="0">
                <a:latin typeface="Times New Roman"/>
                <a:ea typeface="Times New Roman"/>
                <a:cs typeface="Arial"/>
              </a:rPr>
              <a:t>والبعيدة المدى التي تحدثها الحركة البدنية (التمرينات البدنية ) على وظائف العضلات والاعضاء </a:t>
            </a:r>
            <a:r>
              <a:rPr lang="ar-IQ" sz="2400" dirty="0" smtClean="0">
                <a:latin typeface="Times New Roman"/>
                <a:ea typeface="Times New Roman"/>
                <a:cs typeface="Arial"/>
              </a:rPr>
              <a:t>والأجهزة </a:t>
            </a:r>
            <a:r>
              <a:rPr lang="ar-IQ" sz="2400" dirty="0">
                <a:latin typeface="Times New Roman"/>
                <a:ea typeface="Times New Roman"/>
                <a:cs typeface="Arial"/>
              </a:rPr>
              <a:t>الجسمية المختلفة وعلاقه هذه النشاطات باللياقة والصحة .</a:t>
            </a:r>
            <a:endParaRPr lang="en-US" dirty="0">
              <a:latin typeface="Times New Roman"/>
              <a:ea typeface="Times New Roman"/>
            </a:endParaRPr>
          </a:p>
          <a:p>
            <a:pPr algn="just"/>
            <a:r>
              <a:rPr lang="ar-IQ" sz="2400" dirty="0">
                <a:latin typeface="Times New Roman"/>
                <a:ea typeface="Times New Roman"/>
                <a:cs typeface="Arial"/>
              </a:rPr>
              <a:t>بدأ الاهتمام بهذا العلم في بداية القرن العشرين وفي كل من المانيا </a:t>
            </a:r>
            <a:r>
              <a:rPr lang="ar-IQ" sz="2400" dirty="0" smtClean="0">
                <a:latin typeface="Times New Roman"/>
                <a:ea typeface="Times New Roman"/>
                <a:cs typeface="Arial"/>
              </a:rPr>
              <a:t>إنكلترا </a:t>
            </a:r>
            <a:r>
              <a:rPr lang="ar-IQ" sz="2400" dirty="0">
                <a:latin typeface="Times New Roman"/>
                <a:ea typeface="Times New Roman"/>
                <a:cs typeface="Arial"/>
              </a:rPr>
              <a:t>وفرنسا وهو يعد من العلوم الحديثة نسبيا وقد ظهر عام 1930 م .</a:t>
            </a:r>
            <a:endParaRPr lang="en-US" dirty="0">
              <a:latin typeface="Times New Roman"/>
              <a:ea typeface="Times New Roman"/>
            </a:endParaRPr>
          </a:p>
          <a:p>
            <a:pPr algn="just"/>
            <a:r>
              <a:rPr lang="ar-IQ" sz="2400" dirty="0">
                <a:latin typeface="Times New Roman"/>
                <a:ea typeface="Times New Roman"/>
                <a:cs typeface="Arial"/>
              </a:rPr>
              <a:t>ويعد هذا العلم ميدان فرعي من علم وظائف الاعضاء الفسيولوجيا ، حيث يهتم بدراسة التغيرات التي تحدث للفرد الرياضي نتيجة العمل البدني في الرياضة وذلك لان الرياضي يتعرض الى العديد من التغيرات الوظيفية جراء العمل البدني . </a:t>
            </a:r>
            <a:endParaRPr lang="en-US" dirty="0">
              <a:latin typeface="Times New Roman"/>
              <a:ea typeface="Times New Roman"/>
            </a:endParaRPr>
          </a:p>
          <a:p>
            <a:r>
              <a:rPr lang="ar-IQ" sz="2400" dirty="0">
                <a:latin typeface="Times New Roman"/>
                <a:ea typeface="Times New Roman"/>
                <a:cs typeface="Arial"/>
              </a:rPr>
              <a:t> </a:t>
            </a:r>
            <a:endParaRPr lang="en-US" dirty="0">
              <a:latin typeface="Times New Roman"/>
              <a:ea typeface="Times New Roman"/>
            </a:endParaRPr>
          </a:p>
          <a:p>
            <a:r>
              <a:rPr lang="ar-IQ" sz="2800" b="1" u="sng" dirty="0">
                <a:ea typeface="Times New Roman"/>
                <a:cs typeface="Arial"/>
              </a:rPr>
              <a:t>فسلجه الجهد</a:t>
            </a:r>
            <a:r>
              <a:rPr lang="ar-IQ" sz="3200" b="1" dirty="0">
                <a:ea typeface="Times New Roman"/>
                <a:cs typeface="Arial"/>
              </a:rPr>
              <a:t> :ـ</a:t>
            </a:r>
            <a:r>
              <a:rPr lang="ar-IQ" sz="2400" dirty="0">
                <a:ea typeface="Times New Roman"/>
                <a:cs typeface="Arial"/>
              </a:rPr>
              <a:t> وتعني معرفة الحالة التي يصل اليها الرياضي بعد اداء التدريبات الرياضية المتقنة وفق برامج علمية مدروسة للوصول الى الانجاز ، وتعد دراسة وظائف الاعضاء خلال اداء الجهد البدني عامل مهم في رفع الانجاز الرياضي اذا استخدم بشكل صحيح وموافق </a:t>
            </a:r>
            <a:r>
              <a:rPr lang="ar-IQ" sz="2400" dirty="0" smtClean="0">
                <a:ea typeface="Times New Roman"/>
                <a:cs typeface="Arial"/>
              </a:rPr>
              <a:t>لقابلية </a:t>
            </a:r>
            <a:r>
              <a:rPr lang="ar-IQ" sz="2400" dirty="0">
                <a:ea typeface="Times New Roman"/>
                <a:cs typeface="Arial"/>
              </a:rPr>
              <a:t>بدن الرياضي . </a:t>
            </a:r>
            <a:endParaRPr lang="en-US" dirty="0">
              <a:effectLst/>
              <a:latin typeface="Times New Roman"/>
              <a:ea typeface="Times New Roman"/>
            </a:endParaRPr>
          </a:p>
        </p:txBody>
      </p:sp>
    </p:spTree>
    <p:extLst>
      <p:ext uri="{BB962C8B-B14F-4D97-AF65-F5344CB8AC3E}">
        <p14:creationId xmlns:p14="http://schemas.microsoft.com/office/powerpoint/2010/main" val="1633245629"/>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16632" y="-36512"/>
            <a:ext cx="6597352" cy="9202519"/>
          </a:xfrm>
          <a:prstGeom prst="rect">
            <a:avLst/>
          </a:prstGeom>
          <a:noFill/>
        </p:spPr>
        <p:txBody>
          <a:bodyPr wrap="square" rtlCol="1">
            <a:spAutoFit/>
          </a:bodyPr>
          <a:lstStyle/>
          <a:p>
            <a:endParaRPr lang="en-US" sz="1200" dirty="0">
              <a:latin typeface="Times New Roman"/>
              <a:ea typeface="Times New Roman"/>
            </a:endParaRPr>
          </a:p>
          <a:p>
            <a:pPr algn="just"/>
            <a:r>
              <a:rPr lang="ar-IQ" sz="2400" b="1" u="sng" dirty="0">
                <a:latin typeface="Times New Roman"/>
                <a:ea typeface="Times New Roman"/>
                <a:cs typeface="Arial"/>
              </a:rPr>
              <a:t>تركيب ووظائف اجزاء الخلية</a:t>
            </a:r>
            <a:r>
              <a:rPr lang="ar-IQ" sz="2800" b="1" dirty="0">
                <a:latin typeface="Times New Roman"/>
                <a:ea typeface="Times New Roman"/>
                <a:cs typeface="Arial"/>
              </a:rPr>
              <a:t> :ـ</a:t>
            </a:r>
            <a:r>
              <a:rPr lang="ar-IQ" sz="3200" dirty="0">
                <a:latin typeface="Times New Roman"/>
                <a:ea typeface="Times New Roman"/>
                <a:cs typeface="Arial"/>
              </a:rPr>
              <a:t> </a:t>
            </a:r>
            <a:r>
              <a:rPr lang="ar-IQ" sz="2400" dirty="0">
                <a:latin typeface="Times New Roman"/>
                <a:ea typeface="Times New Roman"/>
                <a:cs typeface="Arial"/>
              </a:rPr>
              <a:t>الخلية معقده التركيب وهذا يتيح لها حدوث مئات التفاعلات </a:t>
            </a:r>
            <a:r>
              <a:rPr lang="ar-IQ" sz="2400" dirty="0" smtClean="0">
                <a:latin typeface="Times New Roman"/>
                <a:ea typeface="Times New Roman"/>
                <a:cs typeface="Arial"/>
              </a:rPr>
              <a:t>الكيمياوية </a:t>
            </a:r>
            <a:r>
              <a:rPr lang="ar-IQ" sz="2400" dirty="0">
                <a:latin typeface="Times New Roman"/>
                <a:ea typeface="Times New Roman"/>
                <a:cs typeface="Arial"/>
              </a:rPr>
              <a:t>في حيز </a:t>
            </a:r>
            <a:r>
              <a:rPr lang="ar-IQ" sz="2400" dirty="0" smtClean="0">
                <a:latin typeface="Times New Roman"/>
                <a:ea typeface="Times New Roman"/>
                <a:cs typeface="Arial"/>
              </a:rPr>
              <a:t>الخلية </a:t>
            </a:r>
            <a:r>
              <a:rPr lang="ar-IQ" sz="2400" dirty="0">
                <a:latin typeface="Times New Roman"/>
                <a:ea typeface="Times New Roman"/>
                <a:cs typeface="Arial"/>
              </a:rPr>
              <a:t>الضيق ويتم ذلك بشكل لا يؤثر احدهما على الآخر ولصالح عمل الخلية ، وعند </a:t>
            </a:r>
            <a:r>
              <a:rPr lang="ar-IQ" sz="2400" dirty="0" smtClean="0">
                <a:latin typeface="Times New Roman"/>
                <a:ea typeface="Times New Roman"/>
                <a:cs typeface="Arial"/>
              </a:rPr>
              <a:t>انعدام </a:t>
            </a:r>
            <a:r>
              <a:rPr lang="ar-IQ" sz="2400" dirty="0">
                <a:latin typeface="Times New Roman"/>
                <a:ea typeface="Times New Roman"/>
                <a:cs typeface="Arial"/>
              </a:rPr>
              <a:t>الانسجام والترابط بين فعاليات الخلية تتحطم وتموت ، والخلية بشكل عام محاطة بغشاء وتحتوي على شبكة من </a:t>
            </a:r>
            <a:r>
              <a:rPr lang="ar-IQ" sz="2400" dirty="0" smtClean="0">
                <a:latin typeface="Times New Roman"/>
                <a:ea typeface="Times New Roman"/>
                <a:cs typeface="Arial"/>
              </a:rPr>
              <a:t>القنوات </a:t>
            </a:r>
            <a:r>
              <a:rPr lang="ar-IQ" sz="2400" dirty="0">
                <a:latin typeface="Times New Roman"/>
                <a:ea typeface="Times New Roman"/>
                <a:cs typeface="Arial"/>
              </a:rPr>
              <a:t>تتخلل </a:t>
            </a:r>
            <a:r>
              <a:rPr lang="ar-IQ" sz="2400" dirty="0" smtClean="0">
                <a:latin typeface="Times New Roman"/>
                <a:ea typeface="Times New Roman"/>
                <a:cs typeface="Arial"/>
              </a:rPr>
              <a:t>السيتوبلازم </a:t>
            </a:r>
            <a:r>
              <a:rPr lang="ar-IQ" sz="2400" dirty="0">
                <a:latin typeface="Times New Roman"/>
                <a:ea typeface="Times New Roman"/>
                <a:cs typeface="Arial"/>
              </a:rPr>
              <a:t>، والنواة محاطة بغشاء وكذلك </a:t>
            </a:r>
            <a:r>
              <a:rPr lang="ar-IQ" sz="2400" dirty="0">
                <a:latin typeface="Times New Roman"/>
                <a:ea typeface="Times New Roman"/>
                <a:cs typeface="Arial"/>
              </a:rPr>
              <a:t>المايتوكندريا</a:t>
            </a:r>
            <a:r>
              <a:rPr lang="ar-IQ" sz="2400" dirty="0">
                <a:latin typeface="Times New Roman"/>
                <a:ea typeface="Times New Roman"/>
                <a:cs typeface="Arial"/>
              </a:rPr>
              <a:t> وجهاز كولجي محاطة بأغشية متصلة مع بعضها البعض في كثير من الاحيان ، وتفصل هذه </a:t>
            </a:r>
            <a:r>
              <a:rPr lang="ar-IQ" sz="2400" dirty="0" smtClean="0">
                <a:latin typeface="Times New Roman"/>
                <a:ea typeface="Times New Roman"/>
                <a:cs typeface="Arial"/>
              </a:rPr>
              <a:t>الأغشية </a:t>
            </a:r>
            <a:r>
              <a:rPr lang="ar-IQ" sz="2400" dirty="0">
                <a:latin typeface="Times New Roman"/>
                <a:ea typeface="Times New Roman"/>
                <a:cs typeface="Arial"/>
              </a:rPr>
              <a:t>بين اجزاء الخلية المختلفة ، وقد تحدث بعض التفاعلات على سطوح هذه </a:t>
            </a:r>
            <a:r>
              <a:rPr lang="ar-IQ" sz="2400" dirty="0" smtClean="0">
                <a:latin typeface="Times New Roman"/>
                <a:ea typeface="Times New Roman"/>
                <a:cs typeface="Arial"/>
              </a:rPr>
              <a:t>الأغشية </a:t>
            </a:r>
            <a:r>
              <a:rPr lang="ar-IQ" sz="2400" dirty="0">
                <a:latin typeface="Times New Roman"/>
                <a:ea typeface="Times New Roman"/>
                <a:cs typeface="Arial"/>
              </a:rPr>
              <a:t>حيث تلتصق بها الانزيمات المشتركة في التفاعلات </a:t>
            </a:r>
            <a:endParaRPr lang="en-US" dirty="0">
              <a:latin typeface="Times New Roman"/>
              <a:ea typeface="Times New Roman"/>
            </a:endParaRPr>
          </a:p>
          <a:p>
            <a:pPr algn="just"/>
            <a:r>
              <a:rPr lang="ar-IQ" sz="2400" dirty="0">
                <a:latin typeface="Times New Roman"/>
                <a:ea typeface="Times New Roman"/>
                <a:cs typeface="Arial"/>
              </a:rPr>
              <a:t>ان التراكيب </a:t>
            </a:r>
            <a:r>
              <a:rPr lang="ar-IQ" sz="2400" dirty="0" smtClean="0">
                <a:latin typeface="Times New Roman"/>
                <a:ea typeface="Times New Roman"/>
                <a:cs typeface="Arial"/>
              </a:rPr>
              <a:t>الخلوية </a:t>
            </a:r>
            <a:r>
              <a:rPr lang="ar-IQ" sz="2400" dirty="0">
                <a:latin typeface="Times New Roman"/>
                <a:ea typeface="Times New Roman"/>
                <a:cs typeface="Arial"/>
              </a:rPr>
              <a:t>العديدة تقوم بوظائف معينة ومعقدة وتدعى </a:t>
            </a:r>
            <a:r>
              <a:rPr lang="ar-IQ" sz="2400" b="1" dirty="0">
                <a:latin typeface="Times New Roman"/>
                <a:ea typeface="Times New Roman"/>
                <a:cs typeface="Arial"/>
              </a:rPr>
              <a:t>بالعضيات</a:t>
            </a:r>
            <a:r>
              <a:rPr lang="ar-IQ" sz="2400" b="1" dirty="0">
                <a:latin typeface="Times New Roman"/>
                <a:ea typeface="Times New Roman"/>
                <a:cs typeface="Arial"/>
              </a:rPr>
              <a:t> </a:t>
            </a:r>
            <a:r>
              <a:rPr lang="ar-IQ" sz="2400" dirty="0">
                <a:latin typeface="Times New Roman"/>
                <a:ea typeface="Times New Roman"/>
                <a:cs typeface="Arial"/>
              </a:rPr>
              <a:t> </a:t>
            </a:r>
            <a:r>
              <a:rPr lang="en-US" sz="2400" dirty="0">
                <a:latin typeface="Arial"/>
                <a:ea typeface="Times New Roman"/>
              </a:rPr>
              <a:t>organelles </a:t>
            </a:r>
            <a:r>
              <a:rPr lang="ar-IQ" sz="2400" dirty="0">
                <a:latin typeface="Times New Roman"/>
                <a:ea typeface="Times New Roman"/>
                <a:cs typeface="Arial"/>
              </a:rPr>
              <a:t> وفيما يلي </a:t>
            </a:r>
            <a:r>
              <a:rPr lang="ar-IQ" sz="2400" dirty="0" smtClean="0">
                <a:latin typeface="Times New Roman"/>
                <a:ea typeface="Times New Roman"/>
                <a:cs typeface="Arial"/>
              </a:rPr>
              <a:t>استعراض </a:t>
            </a:r>
            <a:r>
              <a:rPr lang="ar-IQ" sz="2400" dirty="0">
                <a:latin typeface="Times New Roman"/>
                <a:ea typeface="Times New Roman"/>
                <a:cs typeface="Arial"/>
              </a:rPr>
              <a:t>لتركيب ووظائف هذه العضيات </a:t>
            </a:r>
            <a:r>
              <a:rPr lang="ar-IQ" sz="2400" dirty="0" smtClean="0">
                <a:latin typeface="Times New Roman"/>
                <a:ea typeface="Times New Roman"/>
                <a:cs typeface="Arial"/>
              </a:rPr>
              <a:t>.</a:t>
            </a:r>
            <a:endParaRPr lang="en-US" dirty="0">
              <a:latin typeface="Times New Roman"/>
              <a:ea typeface="Times New Roman"/>
            </a:endParaRPr>
          </a:p>
          <a:p>
            <a:pPr algn="just"/>
            <a:r>
              <a:rPr lang="ar-IQ" sz="2400" b="1" u="sng" dirty="0">
                <a:latin typeface="Times New Roman"/>
                <a:ea typeface="Times New Roman"/>
                <a:cs typeface="Arial"/>
              </a:rPr>
              <a:t>جدار </a:t>
            </a:r>
            <a:r>
              <a:rPr lang="ar-IQ" sz="2400" b="1" u="sng" dirty="0" smtClean="0">
                <a:latin typeface="Times New Roman"/>
                <a:ea typeface="Times New Roman"/>
                <a:cs typeface="Arial"/>
              </a:rPr>
              <a:t>الخلية</a:t>
            </a:r>
            <a:r>
              <a:rPr lang="ar-IQ" sz="2800" b="1" dirty="0" smtClean="0">
                <a:latin typeface="Times New Roman"/>
                <a:ea typeface="Times New Roman"/>
                <a:cs typeface="Arial"/>
              </a:rPr>
              <a:t> </a:t>
            </a:r>
            <a:r>
              <a:rPr lang="ar-IQ" sz="2800" b="1" dirty="0">
                <a:latin typeface="Times New Roman"/>
                <a:ea typeface="Times New Roman"/>
                <a:cs typeface="Arial"/>
              </a:rPr>
              <a:t>:ـ</a:t>
            </a:r>
            <a:r>
              <a:rPr lang="ar-IQ" sz="3200" dirty="0">
                <a:latin typeface="Times New Roman"/>
                <a:ea typeface="Times New Roman"/>
                <a:cs typeface="Arial"/>
              </a:rPr>
              <a:t> </a:t>
            </a:r>
            <a:r>
              <a:rPr lang="ar-IQ" sz="2400" dirty="0" smtClean="0">
                <a:latin typeface="Times New Roman"/>
                <a:ea typeface="Times New Roman"/>
                <a:cs typeface="Arial"/>
              </a:rPr>
              <a:t>الخلية </a:t>
            </a:r>
            <a:r>
              <a:rPr lang="ar-IQ" sz="2400" dirty="0">
                <a:latin typeface="Times New Roman"/>
                <a:ea typeface="Times New Roman"/>
                <a:cs typeface="Arial"/>
              </a:rPr>
              <a:t>هي </a:t>
            </a:r>
            <a:r>
              <a:rPr lang="ar-IQ" sz="2400" dirty="0" smtClean="0">
                <a:latin typeface="Times New Roman"/>
                <a:ea typeface="Times New Roman"/>
                <a:cs typeface="Arial"/>
              </a:rPr>
              <a:t>الوحدة </a:t>
            </a:r>
            <a:r>
              <a:rPr lang="ar-IQ" sz="2400" dirty="0">
                <a:latin typeface="Times New Roman"/>
                <a:ea typeface="Times New Roman"/>
                <a:cs typeface="Arial"/>
              </a:rPr>
              <a:t>التركيبية والوظيفية في الكائنات الحية محاطة </a:t>
            </a:r>
            <a:r>
              <a:rPr lang="ar-IQ" sz="2400" dirty="0" smtClean="0">
                <a:latin typeface="Times New Roman"/>
                <a:ea typeface="Times New Roman"/>
                <a:cs typeface="Arial"/>
              </a:rPr>
              <a:t>بالأغلفة </a:t>
            </a:r>
            <a:r>
              <a:rPr lang="ar-IQ" sz="2400" dirty="0">
                <a:latin typeface="Times New Roman"/>
                <a:ea typeface="Times New Roman"/>
                <a:cs typeface="Arial"/>
              </a:rPr>
              <a:t>التي تفصلها عن المحيط الخارجي </a:t>
            </a:r>
            <a:r>
              <a:rPr lang="ar-IQ" sz="2400" b="1" dirty="0">
                <a:latin typeface="Times New Roman"/>
                <a:ea typeface="Times New Roman"/>
                <a:cs typeface="Arial"/>
              </a:rPr>
              <a:t>وتحافظ على شكلها </a:t>
            </a:r>
            <a:r>
              <a:rPr lang="ar-IQ" sz="2400" b="1" dirty="0" smtClean="0">
                <a:latin typeface="Times New Roman"/>
                <a:ea typeface="Times New Roman"/>
                <a:cs typeface="Arial"/>
              </a:rPr>
              <a:t>المورفولوجيا </a:t>
            </a:r>
            <a:r>
              <a:rPr lang="ar-IQ" sz="2400" b="1" dirty="0">
                <a:latin typeface="Times New Roman"/>
                <a:ea typeface="Times New Roman"/>
                <a:cs typeface="Arial"/>
              </a:rPr>
              <a:t>وكيانها الوظيفي </a:t>
            </a:r>
            <a:r>
              <a:rPr lang="ar-IQ" sz="2400" dirty="0">
                <a:latin typeface="Times New Roman"/>
                <a:ea typeface="Times New Roman"/>
                <a:cs typeface="Arial"/>
              </a:rPr>
              <a:t>حيث تبقى ماده </a:t>
            </a:r>
            <a:r>
              <a:rPr lang="ar-IQ" sz="2400" dirty="0">
                <a:latin typeface="Times New Roman"/>
                <a:ea typeface="Times New Roman"/>
                <a:cs typeface="Arial"/>
              </a:rPr>
              <a:t>البروتوبلازم</a:t>
            </a:r>
            <a:r>
              <a:rPr lang="ar-IQ" sz="2400" dirty="0">
                <a:latin typeface="Times New Roman"/>
                <a:ea typeface="Times New Roman"/>
                <a:cs typeface="Arial"/>
              </a:rPr>
              <a:t> محافظة على تركيبه </a:t>
            </a:r>
            <a:r>
              <a:rPr lang="ar-IQ" sz="2400" dirty="0" smtClean="0">
                <a:latin typeface="Times New Roman"/>
                <a:ea typeface="Times New Roman"/>
                <a:cs typeface="Arial"/>
              </a:rPr>
              <a:t>.</a:t>
            </a:r>
            <a:endParaRPr lang="en-US" dirty="0">
              <a:latin typeface="Times New Roman"/>
              <a:ea typeface="Times New Roman"/>
            </a:endParaRPr>
          </a:p>
          <a:p>
            <a:pPr algn="just"/>
            <a:r>
              <a:rPr lang="ar-IQ" sz="2400" b="1" u="sng" dirty="0">
                <a:latin typeface="Times New Roman"/>
                <a:ea typeface="Times New Roman"/>
                <a:cs typeface="Arial"/>
              </a:rPr>
              <a:t>الغشاء البلازمي</a:t>
            </a:r>
            <a:r>
              <a:rPr lang="ar-IQ" sz="2800" b="1" dirty="0">
                <a:latin typeface="Times New Roman"/>
                <a:ea typeface="Times New Roman"/>
                <a:cs typeface="Arial"/>
              </a:rPr>
              <a:t> :-</a:t>
            </a:r>
            <a:r>
              <a:rPr lang="ar-IQ" sz="3200" dirty="0">
                <a:latin typeface="Times New Roman"/>
                <a:ea typeface="Times New Roman"/>
                <a:cs typeface="Arial"/>
              </a:rPr>
              <a:t>  </a:t>
            </a:r>
            <a:r>
              <a:rPr lang="ar-IQ" sz="2400" dirty="0">
                <a:latin typeface="Times New Roman"/>
                <a:ea typeface="Times New Roman"/>
                <a:cs typeface="Arial"/>
              </a:rPr>
              <a:t>وهو غشاء رقيق جداً يتكون من مواد دهنية ( فوسفاتية ) وكميات قليلة من الكولسترول ومن مواد بروتينية معظمها أنزيمات ، يتكون هذا الغشاء من ثقوب دقيقة جداً تمر من خلالها جزيئات الماء والايونات ، </a:t>
            </a:r>
            <a:r>
              <a:rPr lang="ar-IQ" sz="2400" b="1" dirty="0">
                <a:latin typeface="Times New Roman"/>
                <a:ea typeface="Times New Roman"/>
                <a:cs typeface="Arial"/>
              </a:rPr>
              <a:t>يقوم الغشاء البلازمي بالتحكم بدخول المواد الى </a:t>
            </a:r>
            <a:r>
              <a:rPr lang="ar-IQ" sz="2400" b="1" dirty="0" smtClean="0">
                <a:latin typeface="Times New Roman"/>
                <a:ea typeface="Times New Roman"/>
                <a:cs typeface="Arial"/>
              </a:rPr>
              <a:t>الخلية </a:t>
            </a:r>
            <a:r>
              <a:rPr lang="ar-IQ" sz="2400" b="1" dirty="0">
                <a:latin typeface="Times New Roman"/>
                <a:ea typeface="Times New Roman"/>
                <a:cs typeface="Arial"/>
              </a:rPr>
              <a:t>وخروجها </a:t>
            </a:r>
            <a:r>
              <a:rPr lang="ar-IQ" sz="2400" dirty="0">
                <a:latin typeface="Times New Roman"/>
                <a:ea typeface="Times New Roman"/>
                <a:cs typeface="Arial"/>
              </a:rPr>
              <a:t>، وهو غير ثابت التركيب يمكن أن يترسب على سطح </a:t>
            </a:r>
            <a:r>
              <a:rPr lang="ar-IQ" sz="2400" dirty="0" smtClean="0">
                <a:latin typeface="Times New Roman"/>
                <a:ea typeface="Times New Roman"/>
                <a:cs typeface="Arial"/>
              </a:rPr>
              <a:t>السيتوبلازم </a:t>
            </a:r>
            <a:r>
              <a:rPr lang="ar-IQ" sz="2400" dirty="0">
                <a:latin typeface="Times New Roman"/>
                <a:ea typeface="Times New Roman"/>
                <a:cs typeface="Arial"/>
              </a:rPr>
              <a:t>في فتره قصيره .</a:t>
            </a:r>
            <a:endParaRPr lang="en-US" dirty="0">
              <a:effectLst/>
              <a:latin typeface="Times New Roman"/>
              <a:ea typeface="Times New Roman"/>
            </a:endParaRPr>
          </a:p>
        </p:txBody>
      </p:sp>
    </p:spTree>
    <p:extLst>
      <p:ext uri="{BB962C8B-B14F-4D97-AF65-F5344CB8AC3E}">
        <p14:creationId xmlns:p14="http://schemas.microsoft.com/office/powerpoint/2010/main" val="94481442"/>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903" y="2411760"/>
            <a:ext cx="6534457" cy="46085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65366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16632" y="107504"/>
            <a:ext cx="6624736" cy="9110186"/>
          </a:xfrm>
          <a:prstGeom prst="rect">
            <a:avLst/>
          </a:prstGeom>
          <a:noFill/>
        </p:spPr>
        <p:txBody>
          <a:bodyPr wrap="square" rtlCol="1">
            <a:spAutoFit/>
          </a:bodyPr>
          <a:lstStyle/>
          <a:p>
            <a:pPr algn="just"/>
            <a:r>
              <a:rPr lang="ar-IQ" sz="2400" b="1" u="sng" dirty="0">
                <a:latin typeface="Times New Roman"/>
                <a:ea typeface="Times New Roman"/>
                <a:cs typeface="Arial"/>
              </a:rPr>
              <a:t>الشبكة الاندوبلازمية</a:t>
            </a:r>
            <a:r>
              <a:rPr lang="ar-IQ" sz="2800" b="1" dirty="0">
                <a:latin typeface="Times New Roman"/>
                <a:ea typeface="Times New Roman"/>
                <a:cs typeface="Arial"/>
              </a:rPr>
              <a:t> :-</a:t>
            </a:r>
            <a:r>
              <a:rPr lang="ar-IQ" sz="2000" b="1" dirty="0">
                <a:latin typeface="Times New Roman"/>
                <a:ea typeface="Times New Roman"/>
                <a:cs typeface="Arial"/>
              </a:rPr>
              <a:t> </a:t>
            </a:r>
            <a:r>
              <a:rPr lang="ar-IQ" sz="2400" dirty="0">
                <a:latin typeface="Times New Roman"/>
                <a:ea typeface="Times New Roman"/>
                <a:cs typeface="Arial"/>
              </a:rPr>
              <a:t>توجد في </a:t>
            </a:r>
            <a:r>
              <a:rPr lang="ar-IQ" sz="2400" dirty="0" smtClean="0">
                <a:latin typeface="Times New Roman"/>
                <a:ea typeface="Times New Roman"/>
                <a:cs typeface="Arial"/>
              </a:rPr>
              <a:t>السيتوبلازم </a:t>
            </a:r>
            <a:r>
              <a:rPr lang="ar-IQ" sz="2400" dirty="0">
                <a:latin typeface="Times New Roman"/>
                <a:ea typeface="Times New Roman"/>
                <a:cs typeface="Arial"/>
              </a:rPr>
              <a:t>شبكة من الاقنية والفجوات </a:t>
            </a:r>
            <a:r>
              <a:rPr lang="ar-IQ" sz="2400" dirty="0" smtClean="0">
                <a:latin typeface="Times New Roman"/>
                <a:ea typeface="Times New Roman"/>
                <a:cs typeface="Arial"/>
              </a:rPr>
              <a:t>المتصلة </a:t>
            </a:r>
            <a:r>
              <a:rPr lang="ar-IQ" sz="2400" dirty="0">
                <a:latin typeface="Times New Roman"/>
                <a:ea typeface="Times New Roman"/>
                <a:cs typeface="Arial"/>
              </a:rPr>
              <a:t>مع بعضها تسمى الشبكة الاندوبلازمية وتختلف أقطارها حسب الحالة الوظيفية ونوع الخلايا وغالبا </a:t>
            </a:r>
            <a:r>
              <a:rPr lang="ar-IQ" sz="2400" dirty="0" smtClean="0">
                <a:latin typeface="Times New Roman"/>
                <a:ea typeface="Times New Roman"/>
                <a:cs typeface="Arial"/>
              </a:rPr>
              <a:t>ما تكون </a:t>
            </a:r>
            <a:r>
              <a:rPr lang="ar-IQ" sz="2400" dirty="0">
                <a:latin typeface="Times New Roman"/>
                <a:ea typeface="Times New Roman"/>
                <a:cs typeface="Arial"/>
              </a:rPr>
              <a:t>موازيه لبعضها متفرقه شبه دوائر حول النواة ، وتحاط هذه الاقنية بغشاء له نفس التركيب الاساسي للغشاء البلازمي .</a:t>
            </a:r>
            <a:endParaRPr lang="en-US" dirty="0">
              <a:latin typeface="Times New Roman"/>
              <a:ea typeface="Times New Roman"/>
            </a:endParaRPr>
          </a:p>
          <a:p>
            <a:pPr algn="just"/>
            <a:r>
              <a:rPr lang="ar-IQ" sz="2400" dirty="0">
                <a:latin typeface="Times New Roman"/>
                <a:ea typeface="Times New Roman"/>
                <a:cs typeface="Arial"/>
              </a:rPr>
              <a:t>تحتوي الاغشية الاندوبلازمية على أنزيمات تقوم ببناء الكلايكوجين وصنع الكولسترول </a:t>
            </a:r>
            <a:r>
              <a:rPr lang="ar-IQ" sz="2400" dirty="0" smtClean="0">
                <a:latin typeface="Times New Roman"/>
                <a:ea typeface="Times New Roman"/>
                <a:cs typeface="Arial"/>
              </a:rPr>
              <a:t>والمواد </a:t>
            </a:r>
            <a:r>
              <a:rPr lang="ar-IQ" sz="2400" dirty="0">
                <a:latin typeface="Times New Roman"/>
                <a:ea typeface="Times New Roman"/>
                <a:cs typeface="Arial"/>
              </a:rPr>
              <a:t>الشحمية ، </a:t>
            </a:r>
            <a:r>
              <a:rPr lang="ar-IQ" sz="2400" b="1" dirty="0">
                <a:latin typeface="Times New Roman"/>
                <a:ea typeface="Times New Roman"/>
                <a:cs typeface="Arial"/>
              </a:rPr>
              <a:t>ومن أهم وظائف الشبكة الاندوبلازمية هو توصيل المواد عبر عضيات الخلية </a:t>
            </a:r>
            <a:r>
              <a:rPr lang="ar-IQ" sz="2400" b="1" dirty="0" smtClean="0">
                <a:latin typeface="Times New Roman"/>
                <a:ea typeface="Times New Roman"/>
                <a:cs typeface="Arial"/>
              </a:rPr>
              <a:t>المنتشرة </a:t>
            </a:r>
            <a:r>
              <a:rPr lang="ar-IQ" sz="2400" b="1" dirty="0">
                <a:latin typeface="Times New Roman"/>
                <a:ea typeface="Times New Roman"/>
                <a:cs typeface="Arial"/>
              </a:rPr>
              <a:t>في </a:t>
            </a:r>
            <a:r>
              <a:rPr lang="ar-IQ" sz="2400" b="1" dirty="0" smtClean="0">
                <a:latin typeface="Times New Roman"/>
                <a:ea typeface="Times New Roman"/>
                <a:cs typeface="Arial"/>
              </a:rPr>
              <a:t>السيتوبلازم </a:t>
            </a:r>
            <a:r>
              <a:rPr lang="ar-IQ" sz="2400" b="1" dirty="0">
                <a:latin typeface="Times New Roman"/>
                <a:ea typeface="Times New Roman"/>
                <a:cs typeface="Arial"/>
              </a:rPr>
              <a:t>من جهة ومن النواة الى خارج الخلية والعكس من جهة أخرى </a:t>
            </a:r>
            <a:r>
              <a:rPr lang="ar-IQ" sz="2400" b="1" dirty="0" smtClean="0">
                <a:latin typeface="Times New Roman"/>
                <a:ea typeface="Times New Roman"/>
                <a:cs typeface="Arial"/>
              </a:rPr>
              <a:t>.</a:t>
            </a:r>
          </a:p>
          <a:p>
            <a:pPr algn="just"/>
            <a:endParaRPr lang="en-US" sz="2000" dirty="0">
              <a:latin typeface="Times New Roman"/>
              <a:ea typeface="Times New Roman"/>
            </a:endParaRPr>
          </a:p>
          <a:p>
            <a:pPr algn="just"/>
            <a:r>
              <a:rPr lang="ar-IQ" sz="2400" b="1" dirty="0">
                <a:latin typeface="Times New Roman"/>
                <a:ea typeface="Times New Roman"/>
                <a:cs typeface="Arial"/>
              </a:rPr>
              <a:t>ا</a:t>
            </a:r>
            <a:r>
              <a:rPr lang="ar-IQ" sz="2400" b="1" u="sng" dirty="0">
                <a:latin typeface="Times New Roman"/>
                <a:ea typeface="Times New Roman"/>
                <a:cs typeface="Arial"/>
              </a:rPr>
              <a:t>لرايبوزمات</a:t>
            </a:r>
            <a:r>
              <a:rPr lang="ar-IQ" sz="2800" b="1" dirty="0">
                <a:latin typeface="Times New Roman"/>
                <a:ea typeface="Times New Roman"/>
                <a:cs typeface="Arial"/>
              </a:rPr>
              <a:t> :- </a:t>
            </a:r>
            <a:r>
              <a:rPr lang="ar-IQ" sz="2400" dirty="0">
                <a:latin typeface="Times New Roman"/>
                <a:ea typeface="Times New Roman"/>
                <a:cs typeface="Arial"/>
              </a:rPr>
              <a:t>وهي حبيبات دقيقة كروية الشكل </a:t>
            </a:r>
            <a:r>
              <a:rPr lang="ar-IQ" sz="2400" dirty="0" smtClean="0">
                <a:latin typeface="Times New Roman"/>
                <a:ea typeface="Times New Roman"/>
                <a:cs typeface="Arial"/>
              </a:rPr>
              <a:t>لا ترى </a:t>
            </a:r>
            <a:r>
              <a:rPr lang="ar-IQ" sz="2400" dirty="0">
                <a:latin typeface="Times New Roman"/>
                <a:ea typeface="Times New Roman"/>
                <a:cs typeface="Arial"/>
              </a:rPr>
              <a:t>الا تحت المجهر أو       ( الميكروسكوب الالكتروني ) وتوجد معلقة بالشبكة الاندوبلازمية أو حرة في </a:t>
            </a:r>
            <a:r>
              <a:rPr lang="ar-IQ" sz="2400" dirty="0" smtClean="0">
                <a:latin typeface="Times New Roman"/>
                <a:ea typeface="Times New Roman"/>
                <a:cs typeface="Arial"/>
              </a:rPr>
              <a:t>السيتوبلازم </a:t>
            </a:r>
            <a:r>
              <a:rPr lang="ar-IQ" sz="2400" dirty="0">
                <a:latin typeface="Times New Roman"/>
                <a:ea typeface="Times New Roman"/>
                <a:cs typeface="Arial"/>
              </a:rPr>
              <a:t>، لها أهمية في</a:t>
            </a:r>
            <a:r>
              <a:rPr lang="ar-IQ" sz="2400" b="1" dirty="0">
                <a:latin typeface="Times New Roman"/>
                <a:ea typeface="Times New Roman"/>
                <a:cs typeface="Arial"/>
              </a:rPr>
              <a:t> بناء وتكوين البروتينات بالخلية .</a:t>
            </a:r>
            <a:endParaRPr lang="en-US" dirty="0">
              <a:latin typeface="Times New Roman"/>
              <a:ea typeface="Times New Roman"/>
            </a:endParaRPr>
          </a:p>
          <a:p>
            <a:r>
              <a:rPr lang="ar-IQ" sz="2400" dirty="0">
                <a:latin typeface="Times New Roman"/>
                <a:ea typeface="Times New Roman"/>
                <a:cs typeface="Arial"/>
              </a:rPr>
              <a:t> </a:t>
            </a:r>
            <a:r>
              <a:rPr lang="ar-IQ" sz="2400" b="1" u="sng" dirty="0" smtClean="0">
                <a:latin typeface="Times New Roman"/>
                <a:ea typeface="Times New Roman"/>
                <a:cs typeface="Arial"/>
              </a:rPr>
              <a:t>أجسام </a:t>
            </a:r>
            <a:r>
              <a:rPr lang="ar-IQ" sz="2400" b="1" u="sng" dirty="0">
                <a:latin typeface="Times New Roman"/>
                <a:ea typeface="Times New Roman"/>
                <a:cs typeface="Arial"/>
              </a:rPr>
              <a:t>كولجي</a:t>
            </a:r>
            <a:r>
              <a:rPr lang="ar-IQ" sz="2800" b="1" dirty="0">
                <a:latin typeface="Times New Roman"/>
                <a:ea typeface="Times New Roman"/>
                <a:cs typeface="Arial"/>
              </a:rPr>
              <a:t> :-  </a:t>
            </a:r>
            <a:r>
              <a:rPr lang="ar-IQ" sz="2400" dirty="0">
                <a:latin typeface="Times New Roman"/>
                <a:ea typeface="Times New Roman"/>
                <a:cs typeface="Arial"/>
              </a:rPr>
              <a:t>سميت بذلك نسبة الى مكتشفها</a:t>
            </a:r>
            <a:r>
              <a:rPr lang="ar-IQ" sz="2400" b="1" dirty="0">
                <a:latin typeface="Times New Roman"/>
                <a:ea typeface="Times New Roman"/>
                <a:cs typeface="Arial"/>
              </a:rPr>
              <a:t> </a:t>
            </a:r>
            <a:r>
              <a:rPr lang="ar-IQ" sz="2400" dirty="0">
                <a:latin typeface="Times New Roman"/>
                <a:ea typeface="Times New Roman"/>
                <a:cs typeface="Arial"/>
              </a:rPr>
              <a:t>العالم الايطالي </a:t>
            </a:r>
            <a:r>
              <a:rPr lang="en-US" sz="2400" dirty="0">
                <a:latin typeface="Arial"/>
                <a:ea typeface="Times New Roman"/>
              </a:rPr>
              <a:t>Camilo</a:t>
            </a:r>
            <a:r>
              <a:rPr lang="en-US" sz="2400" dirty="0">
                <a:latin typeface="Arial"/>
                <a:ea typeface="Times New Roman"/>
              </a:rPr>
              <a:t> Golgi </a:t>
            </a:r>
            <a:r>
              <a:rPr lang="ar-IQ" sz="2400" dirty="0">
                <a:latin typeface="Times New Roman"/>
                <a:ea typeface="Times New Roman"/>
                <a:cs typeface="Arial"/>
              </a:rPr>
              <a:t> عام 1898م وتظهر أجسام كولجي على شكل حويصلات </a:t>
            </a:r>
            <a:r>
              <a:rPr lang="ar-IQ" sz="2400" dirty="0" smtClean="0">
                <a:latin typeface="Times New Roman"/>
                <a:ea typeface="Times New Roman"/>
                <a:cs typeface="Arial"/>
              </a:rPr>
              <a:t>مضغوطة </a:t>
            </a:r>
            <a:r>
              <a:rPr lang="ar-IQ" sz="2400" dirty="0">
                <a:latin typeface="Times New Roman"/>
                <a:ea typeface="Times New Roman"/>
                <a:cs typeface="Arial"/>
              </a:rPr>
              <a:t>من وسطها وتتصل بعضها ببعض بواسطة خيوط تسمى الخيوط الشبكية ، وأهم وظائفها </a:t>
            </a:r>
            <a:r>
              <a:rPr lang="ar-IQ" sz="2400" b="1" dirty="0">
                <a:latin typeface="Times New Roman"/>
                <a:ea typeface="Times New Roman"/>
                <a:cs typeface="Arial"/>
              </a:rPr>
              <a:t>تكوين الانزيمات والهرمونات .</a:t>
            </a:r>
            <a:endParaRPr lang="en-US" dirty="0">
              <a:latin typeface="Times New Roman"/>
              <a:ea typeface="Times New Roman"/>
            </a:endParaRPr>
          </a:p>
          <a:p>
            <a:pPr algn="just"/>
            <a:r>
              <a:rPr lang="ar-IQ" sz="2400" b="1" u="sng" dirty="0">
                <a:latin typeface="Times New Roman"/>
                <a:ea typeface="Times New Roman"/>
                <a:cs typeface="Arial"/>
              </a:rPr>
              <a:t>الاجسام المركزية</a:t>
            </a:r>
            <a:r>
              <a:rPr lang="ar-IQ" sz="2800" b="1" dirty="0">
                <a:latin typeface="Times New Roman"/>
                <a:ea typeface="Times New Roman"/>
                <a:cs typeface="Arial"/>
              </a:rPr>
              <a:t> :- </a:t>
            </a:r>
            <a:r>
              <a:rPr lang="ar-IQ" sz="2400" dirty="0">
                <a:latin typeface="Times New Roman"/>
                <a:ea typeface="Times New Roman"/>
                <a:cs typeface="Arial"/>
              </a:rPr>
              <a:t>هي أقسام </a:t>
            </a:r>
            <a:r>
              <a:rPr lang="ar-IQ" sz="2400" dirty="0" smtClean="0">
                <a:latin typeface="Times New Roman"/>
                <a:ea typeface="Times New Roman"/>
                <a:cs typeface="Arial"/>
              </a:rPr>
              <a:t>سيتوبلازم </a:t>
            </a:r>
            <a:r>
              <a:rPr lang="ar-IQ" sz="2400" dirty="0">
                <a:latin typeface="Times New Roman"/>
                <a:ea typeface="Times New Roman"/>
                <a:cs typeface="Arial"/>
              </a:rPr>
              <a:t>أسطوانية الشكل توجد بالقرب من النواة ولها علاقة مباشره بانقسام الخلية </a:t>
            </a:r>
            <a:r>
              <a:rPr lang="ar-IQ" sz="2400" b="1" dirty="0">
                <a:latin typeface="Times New Roman"/>
                <a:ea typeface="Times New Roman"/>
                <a:cs typeface="Arial"/>
              </a:rPr>
              <a:t>وفصل مجموعتي صبغيات الخلية</a:t>
            </a:r>
            <a:r>
              <a:rPr lang="ar-IQ" sz="2400" dirty="0">
                <a:latin typeface="Times New Roman"/>
                <a:ea typeface="Times New Roman"/>
                <a:cs typeface="Arial"/>
              </a:rPr>
              <a:t> .</a:t>
            </a:r>
            <a:endParaRPr lang="en-US" dirty="0">
              <a:effectLst/>
              <a:latin typeface="Times New Roman"/>
              <a:ea typeface="Times New Roman"/>
            </a:endParaRPr>
          </a:p>
        </p:txBody>
      </p:sp>
    </p:spTree>
    <p:extLst>
      <p:ext uri="{BB962C8B-B14F-4D97-AF65-F5344CB8AC3E}">
        <p14:creationId xmlns:p14="http://schemas.microsoft.com/office/powerpoint/2010/main" val="104501570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88640" y="-36512"/>
            <a:ext cx="6552728" cy="9025548"/>
          </a:xfrm>
          <a:prstGeom prst="rect">
            <a:avLst/>
          </a:prstGeom>
          <a:noFill/>
        </p:spPr>
        <p:txBody>
          <a:bodyPr wrap="square" rtlCol="1">
            <a:spAutoFit/>
          </a:bodyPr>
          <a:lstStyle/>
          <a:p>
            <a:endParaRPr lang="ar-IQ" sz="1050" dirty="0"/>
          </a:p>
          <a:p>
            <a:pPr algn="just"/>
            <a:r>
              <a:rPr lang="ar-IQ" sz="2400" b="1" dirty="0" smtClean="0"/>
              <a:t> </a:t>
            </a:r>
            <a:r>
              <a:rPr lang="ar-IQ" sz="2400" b="1" u="sng" dirty="0">
                <a:latin typeface="Times New Roman"/>
                <a:ea typeface="Times New Roman"/>
                <a:cs typeface="Arial"/>
              </a:rPr>
              <a:t>الميتوكندريا</a:t>
            </a:r>
            <a:r>
              <a:rPr lang="ar-IQ" sz="2800" b="1" dirty="0">
                <a:latin typeface="Times New Roman"/>
                <a:ea typeface="Times New Roman"/>
                <a:cs typeface="Arial"/>
              </a:rPr>
              <a:t> :-</a:t>
            </a:r>
            <a:r>
              <a:rPr lang="ar-IQ" sz="2000" dirty="0">
                <a:latin typeface="Times New Roman"/>
                <a:ea typeface="Times New Roman"/>
                <a:cs typeface="Arial"/>
              </a:rPr>
              <a:t> </a:t>
            </a:r>
            <a:r>
              <a:rPr lang="ar-IQ" sz="2400" dirty="0">
                <a:latin typeface="Times New Roman"/>
                <a:ea typeface="Times New Roman"/>
                <a:cs typeface="Arial"/>
              </a:rPr>
              <a:t>هي أحد عضيات الخلية التي ليس لها شكل ثابت وذلك يشير الى أن شكلها قد يتغير حسب الحالة الفسيولوجية للخلية ، وتحتوي الميتوكندريا على مواد الطاقة اللازمة للخلية </a:t>
            </a:r>
            <a:r>
              <a:rPr lang="ar-IQ" sz="2400" dirty="0" smtClean="0">
                <a:latin typeface="Times New Roman"/>
                <a:ea typeface="Times New Roman"/>
                <a:cs typeface="Arial"/>
              </a:rPr>
              <a:t>كالمواد </a:t>
            </a:r>
            <a:r>
              <a:rPr lang="ar-IQ" sz="2400" dirty="0">
                <a:latin typeface="Times New Roman"/>
                <a:ea typeface="Times New Roman"/>
                <a:cs typeface="Arial"/>
              </a:rPr>
              <a:t>الزلالية </a:t>
            </a:r>
            <a:r>
              <a:rPr lang="ar-IQ" sz="2400" dirty="0" smtClean="0">
                <a:latin typeface="Times New Roman"/>
                <a:ea typeface="Times New Roman"/>
                <a:cs typeface="Arial"/>
              </a:rPr>
              <a:t>الذائبة </a:t>
            </a:r>
            <a:r>
              <a:rPr lang="ar-IQ" sz="2400" dirty="0">
                <a:latin typeface="Times New Roman"/>
                <a:ea typeface="Times New Roman"/>
                <a:cs typeface="Arial"/>
              </a:rPr>
              <a:t>والمواد </a:t>
            </a:r>
            <a:r>
              <a:rPr lang="ar-IQ" sz="2400" dirty="0" smtClean="0">
                <a:latin typeface="Times New Roman"/>
                <a:ea typeface="Times New Roman"/>
                <a:cs typeface="Arial"/>
              </a:rPr>
              <a:t>الدهنية والفسفورية </a:t>
            </a:r>
            <a:r>
              <a:rPr lang="ar-IQ" sz="2400" dirty="0">
                <a:latin typeface="Times New Roman"/>
                <a:ea typeface="Times New Roman"/>
                <a:cs typeface="Arial"/>
              </a:rPr>
              <a:t>وغيرها ، لذا يطلق عليها </a:t>
            </a:r>
            <a:r>
              <a:rPr lang="ar-IQ" sz="2400" b="1" dirty="0">
                <a:latin typeface="Times New Roman"/>
                <a:ea typeface="Times New Roman"/>
                <a:cs typeface="Arial"/>
              </a:rPr>
              <a:t>مخازن الطاقة .</a:t>
            </a:r>
            <a:endParaRPr lang="en-US" dirty="0">
              <a:latin typeface="Times New Roman"/>
              <a:ea typeface="Times New Roman"/>
            </a:endParaRPr>
          </a:p>
          <a:p>
            <a:endParaRPr lang="en-US" dirty="0">
              <a:latin typeface="Times New Roman"/>
              <a:ea typeface="Times New Roman"/>
            </a:endParaRPr>
          </a:p>
          <a:p>
            <a:pPr algn="just"/>
            <a:r>
              <a:rPr lang="ar-IQ" sz="2400" b="1" u="sng" dirty="0">
                <a:latin typeface="Times New Roman"/>
                <a:ea typeface="Times New Roman"/>
                <a:cs typeface="Arial"/>
              </a:rPr>
              <a:t>الفجوات الخلوية</a:t>
            </a:r>
            <a:r>
              <a:rPr lang="ar-IQ" sz="2800" b="1" dirty="0">
                <a:latin typeface="Times New Roman"/>
                <a:ea typeface="Times New Roman"/>
                <a:cs typeface="Arial"/>
              </a:rPr>
              <a:t> :- </a:t>
            </a:r>
            <a:r>
              <a:rPr lang="ar-IQ" sz="2400" dirty="0">
                <a:latin typeface="Times New Roman"/>
                <a:ea typeface="Times New Roman"/>
                <a:cs typeface="Arial"/>
              </a:rPr>
              <a:t>وهي عبارة عن فجوات صغيره الحجم تحتوي على العصير الخلوي الذي يتركب من الاملاح المعدنية والمواد السكرية وبعض الاحماض العضوية ومواد دهنية ومواد بروتينية ذائبه ومواد صبغية ، ولهذا فأن الفجوات الخلوية يمكن </a:t>
            </a:r>
            <a:r>
              <a:rPr lang="ar-IQ" sz="2400" dirty="0" smtClean="0">
                <a:latin typeface="Times New Roman"/>
                <a:ea typeface="Times New Roman"/>
                <a:cs typeface="Arial"/>
              </a:rPr>
              <a:t>اعتبارها </a:t>
            </a:r>
            <a:r>
              <a:rPr lang="ar-IQ" sz="2400" b="1" dirty="0">
                <a:latin typeface="Times New Roman"/>
                <a:ea typeface="Times New Roman"/>
                <a:cs typeface="Arial"/>
              </a:rPr>
              <a:t>مخازن مؤقتة لتجميع نفايات الخلية .</a:t>
            </a:r>
            <a:endParaRPr lang="en-US" dirty="0">
              <a:latin typeface="Times New Roman"/>
              <a:ea typeface="Times New Roman"/>
            </a:endParaRPr>
          </a:p>
          <a:p>
            <a:endParaRPr lang="en-US" dirty="0">
              <a:latin typeface="Times New Roman"/>
              <a:ea typeface="Times New Roman"/>
            </a:endParaRPr>
          </a:p>
          <a:p>
            <a:pPr algn="just"/>
            <a:r>
              <a:rPr lang="ar-IQ" sz="2400" b="1" u="sng" dirty="0">
                <a:latin typeface="Times New Roman"/>
                <a:ea typeface="Times New Roman"/>
                <a:cs typeface="Arial"/>
              </a:rPr>
              <a:t>النواة</a:t>
            </a:r>
            <a:r>
              <a:rPr lang="ar-IQ" sz="2800" b="1" dirty="0">
                <a:latin typeface="Times New Roman"/>
                <a:ea typeface="Times New Roman"/>
                <a:cs typeface="Arial"/>
              </a:rPr>
              <a:t> :- </a:t>
            </a:r>
            <a:r>
              <a:rPr lang="ar-IQ" sz="2400" dirty="0">
                <a:latin typeface="Times New Roman"/>
                <a:ea typeface="Times New Roman"/>
                <a:cs typeface="Arial"/>
              </a:rPr>
              <a:t>وهي أبرز مكونات الخلية وتقع غالبا في منتصف الخلية والنواة هي مركز نشاط الخلية ومركز </a:t>
            </a:r>
            <a:r>
              <a:rPr lang="ar-IQ" sz="2400" dirty="0" smtClean="0">
                <a:latin typeface="Times New Roman"/>
                <a:ea typeface="Times New Roman"/>
                <a:cs typeface="Arial"/>
              </a:rPr>
              <a:t>انقسامها </a:t>
            </a:r>
            <a:r>
              <a:rPr lang="ar-IQ" sz="2400" dirty="0">
                <a:latin typeface="Times New Roman"/>
                <a:ea typeface="Times New Roman"/>
                <a:cs typeface="Arial"/>
              </a:rPr>
              <a:t>، كما إنها </a:t>
            </a:r>
            <a:r>
              <a:rPr lang="ar-IQ" sz="2400" b="1" dirty="0">
                <a:latin typeface="Times New Roman"/>
                <a:ea typeface="Times New Roman"/>
                <a:cs typeface="Arial"/>
              </a:rPr>
              <a:t>تحمل وتنقل الصفات الوراثية من جيل الى جيل .</a:t>
            </a:r>
            <a:endParaRPr lang="en-US" dirty="0">
              <a:latin typeface="Times New Roman"/>
              <a:ea typeface="Times New Roman"/>
            </a:endParaRPr>
          </a:p>
          <a:p>
            <a:pPr algn="just"/>
            <a:r>
              <a:rPr lang="ar-IQ" sz="2400" dirty="0">
                <a:latin typeface="Times New Roman"/>
                <a:ea typeface="Times New Roman"/>
                <a:cs typeface="Arial"/>
              </a:rPr>
              <a:t>ولا يمكن الاستغناء لا النواة عن </a:t>
            </a:r>
            <a:r>
              <a:rPr lang="ar-IQ" sz="2400" dirty="0" smtClean="0">
                <a:latin typeface="Times New Roman"/>
                <a:ea typeface="Times New Roman"/>
                <a:cs typeface="Arial"/>
              </a:rPr>
              <a:t>السيتوبلازم </a:t>
            </a:r>
            <a:r>
              <a:rPr lang="ar-IQ" sz="2400" dirty="0">
                <a:latin typeface="Times New Roman"/>
                <a:ea typeface="Times New Roman"/>
                <a:cs typeface="Arial"/>
              </a:rPr>
              <a:t>ولا </a:t>
            </a:r>
            <a:r>
              <a:rPr lang="ar-IQ" sz="2400" dirty="0" smtClean="0">
                <a:latin typeface="Times New Roman"/>
                <a:ea typeface="Times New Roman"/>
                <a:cs typeface="Arial"/>
              </a:rPr>
              <a:t>السيتوبلازم </a:t>
            </a:r>
            <a:r>
              <a:rPr lang="ar-IQ" sz="2400" dirty="0">
                <a:latin typeface="Times New Roman"/>
                <a:ea typeface="Times New Roman"/>
                <a:cs typeface="Arial"/>
              </a:rPr>
              <a:t>عن النواة لوجود توازن بين النواة </a:t>
            </a:r>
            <a:r>
              <a:rPr lang="ar-IQ" sz="2400" dirty="0" smtClean="0">
                <a:latin typeface="Times New Roman"/>
                <a:ea typeface="Times New Roman"/>
                <a:cs typeface="Arial"/>
              </a:rPr>
              <a:t>والسيتوبلازم .</a:t>
            </a:r>
            <a:endParaRPr lang="ar-IQ" dirty="0" smtClean="0">
              <a:latin typeface="Times New Roman"/>
              <a:ea typeface="Times New Roman"/>
            </a:endParaRPr>
          </a:p>
          <a:p>
            <a:pPr algn="just"/>
            <a:endParaRPr lang="en-US" dirty="0">
              <a:latin typeface="Times New Roman"/>
              <a:ea typeface="Times New Roman"/>
            </a:endParaRPr>
          </a:p>
          <a:p>
            <a:pPr algn="just"/>
            <a:r>
              <a:rPr lang="ar-IQ" sz="2400" dirty="0">
                <a:latin typeface="Times New Roman"/>
                <a:ea typeface="Times New Roman"/>
                <a:cs typeface="Arial"/>
              </a:rPr>
              <a:t>_ يحيط بالنواة غشاء ذو طبقتين .</a:t>
            </a:r>
            <a:endParaRPr lang="en-US" dirty="0">
              <a:latin typeface="Times New Roman"/>
              <a:ea typeface="Times New Roman"/>
            </a:endParaRPr>
          </a:p>
          <a:p>
            <a:pPr algn="just"/>
            <a:r>
              <a:rPr lang="ar-IQ" sz="2400" dirty="0">
                <a:latin typeface="Times New Roman"/>
                <a:ea typeface="Times New Roman"/>
                <a:cs typeface="Arial"/>
              </a:rPr>
              <a:t>_ يوجد في النواة كتلة حبيبية تدعى </a:t>
            </a:r>
            <a:r>
              <a:rPr lang="ar-IQ" sz="2400" b="1" dirty="0">
                <a:latin typeface="Times New Roman"/>
                <a:ea typeface="Times New Roman"/>
                <a:cs typeface="Arial"/>
              </a:rPr>
              <a:t>النوية</a:t>
            </a:r>
            <a:r>
              <a:rPr lang="ar-IQ" sz="2400" dirty="0">
                <a:latin typeface="Times New Roman"/>
                <a:ea typeface="Times New Roman"/>
                <a:cs typeface="Arial"/>
              </a:rPr>
              <a:t> .</a:t>
            </a:r>
            <a:endParaRPr lang="en-US" dirty="0">
              <a:latin typeface="Times New Roman"/>
              <a:ea typeface="Times New Roman"/>
            </a:endParaRPr>
          </a:p>
          <a:p>
            <a:pPr algn="just"/>
            <a:r>
              <a:rPr lang="ar-IQ" sz="2400" dirty="0">
                <a:latin typeface="Times New Roman"/>
                <a:ea typeface="Times New Roman"/>
                <a:cs typeface="Arial"/>
              </a:rPr>
              <a:t>_ النواة خالية تقريبا ً من الانزيمات الهوائية والتنفسية .</a:t>
            </a:r>
            <a:endParaRPr lang="en-US" dirty="0">
              <a:latin typeface="Times New Roman"/>
              <a:ea typeface="Times New Roman"/>
            </a:endParaRPr>
          </a:p>
          <a:p>
            <a:pPr algn="just"/>
            <a:r>
              <a:rPr lang="ar-IQ" sz="2400" dirty="0">
                <a:latin typeface="Times New Roman"/>
                <a:ea typeface="Times New Roman"/>
                <a:cs typeface="Arial"/>
              </a:rPr>
              <a:t>_ النوية خالية من أي غشاء .</a:t>
            </a:r>
            <a:endParaRPr lang="en-US" dirty="0">
              <a:latin typeface="Times New Roman"/>
              <a:ea typeface="Times New Roman"/>
            </a:endParaRPr>
          </a:p>
          <a:p>
            <a:pPr algn="just"/>
            <a:r>
              <a:rPr lang="ar-IQ" sz="2400" dirty="0">
                <a:latin typeface="Times New Roman"/>
                <a:ea typeface="Times New Roman"/>
                <a:cs typeface="Arial"/>
              </a:rPr>
              <a:t>_ الغشاء النووي يحمل عدد من الثقوب التي لها دور في نقل المواد من الخلية الى </a:t>
            </a:r>
            <a:r>
              <a:rPr lang="ar-IQ" sz="2400" dirty="0" smtClean="0">
                <a:latin typeface="Times New Roman"/>
                <a:ea typeface="Times New Roman"/>
                <a:cs typeface="Arial"/>
              </a:rPr>
              <a:t>السيتوبلازم </a:t>
            </a:r>
            <a:r>
              <a:rPr lang="ar-IQ" sz="2400" dirty="0">
                <a:latin typeface="Times New Roman"/>
                <a:ea typeface="Times New Roman"/>
                <a:cs typeface="Arial"/>
              </a:rPr>
              <a:t>.</a:t>
            </a:r>
            <a:endParaRPr lang="en-US" dirty="0">
              <a:effectLst/>
              <a:latin typeface="Times New Roman"/>
              <a:ea typeface="Times New Roman"/>
            </a:endParaRPr>
          </a:p>
        </p:txBody>
      </p:sp>
    </p:spTree>
    <p:extLst>
      <p:ext uri="{BB962C8B-B14F-4D97-AF65-F5344CB8AC3E}">
        <p14:creationId xmlns:p14="http://schemas.microsoft.com/office/powerpoint/2010/main" val="427511273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0" y="107504"/>
            <a:ext cx="6723366" cy="896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1456400"/>
      </p:ext>
    </p:extLst>
  </p:cSld>
  <p:clrMapOvr>
    <a:masterClrMapping/>
  </p:clrMapOvr>
  <mc:AlternateContent xmlns:mc="http://schemas.openxmlformats.org/markup-compatibility/2006" xmlns:p14="http://schemas.microsoft.com/office/powerpoint/2010/main">
    <mc:Choice Requires="p14">
      <p:transition>
        <p14:flip dir="l"/>
      </p:transition>
    </mc:Choice>
    <mc:Fallback xmlns="">
      <p:transition>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دبوس تثبيت">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حيوية">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170</TotalTime>
  <Words>602</Words>
  <Application>Microsoft Office PowerPoint</Application>
  <PresentationFormat>عرض على الشاشة (3:4)‏</PresentationFormat>
  <Paragraphs>73</Paragraphs>
  <Slides>9</Slides>
  <Notes>0</Notes>
  <HiddenSlides>0</HiddenSlides>
  <MMClips>0</MMClips>
  <ScaleCrop>false</ScaleCrop>
  <HeadingPairs>
    <vt:vector size="4" baseType="variant">
      <vt:variant>
        <vt:lpstr>نسق</vt:lpstr>
      </vt:variant>
      <vt:variant>
        <vt:i4>1</vt:i4>
      </vt:variant>
      <vt:variant>
        <vt:lpstr>عناوين الشرائح</vt:lpstr>
      </vt:variant>
      <vt:variant>
        <vt:i4>9</vt:i4>
      </vt:variant>
    </vt:vector>
  </HeadingPairs>
  <TitlesOfParts>
    <vt:vector size="10" baseType="lpstr">
      <vt:lpstr>حيوية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 pavilion dv6</dc:creator>
  <cp:lastModifiedBy>Maher</cp:lastModifiedBy>
  <cp:revision>18</cp:revision>
  <dcterms:created xsi:type="dcterms:W3CDTF">2012-03-07T17:45:39Z</dcterms:created>
  <dcterms:modified xsi:type="dcterms:W3CDTF">2019-02-28T13:46:07Z</dcterms:modified>
</cp:coreProperties>
</file>