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88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DB2AA9-D813-FF43-9F05-00E4CB1DA91A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2EDC82-B3E9-5F44-A5D2-38973428EC0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مفاهيم أساسية في القياس والتقويم</a:t>
            </a:r>
            <a:endParaRPr lang="ar-IQ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IQ" sz="2800" dirty="0" smtClean="0"/>
              <a:t>اعداد الطلبة </a:t>
            </a:r>
            <a:endParaRPr lang="ar-IQ" sz="2800" dirty="0"/>
          </a:p>
          <a:p>
            <a:r>
              <a:rPr lang="ar-IQ" sz="2800" dirty="0"/>
              <a:t>1-  علي كريم علي ابو الليل </a:t>
            </a:r>
          </a:p>
          <a:p>
            <a:r>
              <a:rPr lang="ar-IQ" sz="2800" dirty="0"/>
              <a:t>2 – علي ابراهيم جاسب</a:t>
            </a:r>
          </a:p>
          <a:p>
            <a:r>
              <a:rPr lang="ar-IQ" sz="2800" dirty="0"/>
              <a:t>3 – زينب نايل عبد الوهاب </a:t>
            </a:r>
          </a:p>
          <a:p>
            <a:r>
              <a:rPr lang="ar-IQ" sz="2800" dirty="0"/>
              <a:t>4 – صبحة </a:t>
            </a:r>
            <a:r>
              <a:rPr lang="ar-IQ" sz="2800" dirty="0" smtClean="0"/>
              <a:t>عدنان شاهر</a:t>
            </a:r>
          </a:p>
          <a:p>
            <a:r>
              <a:rPr lang="ar-IQ" sz="2800" dirty="0" smtClean="0"/>
              <a:t>5- صفا كاظم </a:t>
            </a:r>
            <a:r>
              <a:rPr lang="ar-IQ" sz="2800" dirty="0"/>
              <a:t>غازي </a:t>
            </a:r>
          </a:p>
          <a:p>
            <a:endParaRPr lang="ar-IQ" sz="2800" dirty="0"/>
          </a:p>
          <a:p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07714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DCCF0F-7480-1949-AEFD-DD079A158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028" y="1474334"/>
            <a:ext cx="10510099" cy="3935865"/>
          </a:xfrm>
        </p:spPr>
        <p:txBody>
          <a:bodyPr>
            <a:normAutofit/>
          </a:bodyPr>
          <a:lstStyle/>
          <a:p>
            <a:r>
              <a:rPr lang="ar-AE" sz="2000" dirty="0"/>
              <a:t>*</a:t>
            </a:r>
            <a:r>
              <a:rPr lang="ar-AE" sz="2000" dirty="0" smtClean="0"/>
              <a:t>م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A29FCEF-D132-2243-8E1F-9D9950BA9C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AE" sz="3200" b="1" dirty="0"/>
              <a:t>*مفهوم </a:t>
            </a:r>
            <a:r>
              <a:rPr lang="ar-AE" sz="3200" b="1" dirty="0" smtClean="0"/>
              <a:t>القياس</a:t>
            </a:r>
            <a:endParaRPr lang="ar-IQ" sz="3200" b="1" dirty="0" smtClean="0"/>
          </a:p>
          <a:p>
            <a:r>
              <a:rPr lang="ar-AE" sz="3200" b="1" dirty="0" smtClean="0"/>
              <a:t>هو </a:t>
            </a:r>
            <a:r>
              <a:rPr lang="ar-AE" sz="3200" b="1" dirty="0"/>
              <a:t>اعطاء تقدير كمّي لصفة او لخاصية معينة عن طريق مقارنتها بوحدة متفق </a:t>
            </a:r>
            <a:r>
              <a:rPr lang="ar-AE" sz="3200" b="1" dirty="0" err="1"/>
              <a:t>عليها.على</a:t>
            </a:r>
            <a:r>
              <a:rPr lang="ar-AE" sz="3200" b="1" dirty="0"/>
              <a:t> سبيل المثال في عمليّة قياس وزن شخصٍ ما </a:t>
            </a:r>
            <a:r>
              <a:rPr lang="ar-AE" sz="3200" b="1" dirty="0" err="1" smtClean="0"/>
              <a:t>بواس</a:t>
            </a:r>
            <a:r>
              <a:rPr lang="ar-IQ" sz="3200" b="1" dirty="0" smtClean="0"/>
              <a:t>ط</a:t>
            </a:r>
            <a:r>
              <a:rPr lang="ar-AE" sz="3200" b="1" dirty="0" smtClean="0"/>
              <a:t>ة </a:t>
            </a:r>
            <a:r>
              <a:rPr lang="ar-AE" sz="3200" b="1" dirty="0"/>
              <a:t>الميزان , هذا يعني اعطاء الوزن </a:t>
            </a:r>
            <a:r>
              <a:rPr lang="ar-AE" sz="3200" b="1" dirty="0" smtClean="0"/>
              <a:t>الحقيقي</a:t>
            </a:r>
            <a:r>
              <a:rPr lang="ar-IQ" sz="3200" dirty="0"/>
              <a:t> للشخص باستخدام اداة القياس وهي الميزان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3037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مفهوم التقويم</a:t>
            </a:r>
            <a:endParaRPr lang="ar-IQ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0" y="1305584"/>
            <a:ext cx="12192000" cy="5552415"/>
          </a:xfrm>
        </p:spPr>
        <p:txBody>
          <a:bodyPr>
            <a:normAutofit/>
          </a:bodyPr>
          <a:lstStyle/>
          <a:p>
            <a:pPr algn="l"/>
            <a:r>
              <a:rPr lang="ar-IQ" dirty="0" smtClean="0"/>
              <a:t>*</a:t>
            </a:r>
            <a:endParaRPr lang="ar-IQ" sz="3000" dirty="0"/>
          </a:p>
        </p:txBody>
      </p:sp>
      <p:sp>
        <p:nvSpPr>
          <p:cNvPr id="4" name="مستطيل 3"/>
          <p:cNvSpPr/>
          <p:nvPr/>
        </p:nvSpPr>
        <p:spPr>
          <a:xfrm>
            <a:off x="2895600" y="2679192"/>
            <a:ext cx="647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000" dirty="0"/>
              <a:t>مفهوم التّقويم  </a:t>
            </a:r>
          </a:p>
          <a:p>
            <a:pPr algn="r"/>
            <a:r>
              <a:rPr lang="ar-IQ" sz="2000" dirty="0"/>
              <a:t>هو الحكم على مدى تحقّق الأهداف التي بذل الشخص جهداً لتحقيقها من خلال وسائل مختلفة.*</a:t>
            </a:r>
          </a:p>
          <a:p>
            <a:pPr algn="r"/>
            <a:r>
              <a:rPr lang="ar-IQ" sz="2000" dirty="0"/>
              <a:t>أهداف التّقويم</a:t>
            </a:r>
          </a:p>
          <a:p>
            <a:pPr algn="r"/>
            <a:r>
              <a:rPr lang="ar-IQ" sz="2000" dirty="0"/>
              <a:t> 1- المساعدة في تشخيص صعوبات التّعلّم عند المتعلمين.</a:t>
            </a:r>
          </a:p>
          <a:p>
            <a:pPr algn="r"/>
            <a:r>
              <a:rPr lang="ar-IQ" sz="2000" dirty="0"/>
              <a:t>2 مساعدة المعلم على إعداد تقارير دوريّة منتظمة عن مدى تقدّم المتعلم دراسيّاً.</a:t>
            </a:r>
          </a:p>
          <a:p>
            <a:pPr algn="r"/>
            <a:endParaRPr lang="ar-IQ" sz="2000" dirty="0"/>
          </a:p>
          <a:p>
            <a:pPr algn="r"/>
            <a:r>
              <a:rPr lang="ar-IQ" sz="2000" dirty="0"/>
              <a:t>. 3 - توجيه المعلمين محو تحقيق الأهداف التربوية</a:t>
            </a:r>
          </a:p>
          <a:p>
            <a:pPr algn="r"/>
            <a:r>
              <a:rPr lang="ar-IQ" sz="2000" dirty="0"/>
              <a:t>. 4-مساعدة المعلم في معرفة جوانب النمو لدى المتعلمين.</a:t>
            </a:r>
          </a:p>
          <a:p>
            <a:pPr algn="r"/>
            <a:r>
              <a:rPr lang="ar-IQ" sz="2000" dirty="0"/>
              <a:t>5-.مساعدة المعلم على جمع البيانات التي تبين درجة التقدم الحاصل </a:t>
            </a:r>
            <a:r>
              <a:rPr lang="ar-IQ" sz="2000" dirty="0" smtClean="0"/>
              <a:t>للتلاميذ</a:t>
            </a:r>
            <a:r>
              <a:rPr lang="ar-IQ" sz="2000" dirty="0"/>
              <a:t> </a:t>
            </a:r>
            <a:r>
              <a:rPr lang="ar-IQ" sz="2000" dirty="0" smtClean="0"/>
              <a:t>المنهج</a:t>
            </a:r>
          </a:p>
          <a:p>
            <a:pPr algn="r"/>
            <a:r>
              <a:rPr lang="ar-IQ" sz="2000" dirty="0" smtClean="0"/>
              <a:t>.6- يهتمّ </a:t>
            </a:r>
            <a:r>
              <a:rPr lang="ar-IQ" sz="2000" dirty="0"/>
              <a:t>التقويم في امداد المتعلمين بطرق متنوّعة تساعدهم في الاستذكار و التحصيل</a:t>
            </a:r>
            <a:br>
              <a:rPr lang="ar-IQ" sz="2000" dirty="0"/>
            </a:b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17321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أنواع التقويم</a:t>
            </a:r>
            <a:endParaRPr lang="ar-IQ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ar-IQ" sz="2400" dirty="0" smtClean="0"/>
              <a:t>*أنواع التّقويم </a:t>
            </a:r>
          </a:p>
          <a:p>
            <a:r>
              <a:rPr lang="ar-IQ" sz="2400" dirty="0" smtClean="0"/>
              <a:t>للتّقويم </a:t>
            </a:r>
            <a:r>
              <a:rPr lang="ar-IQ" sz="2400" dirty="0"/>
              <a:t>أنواعٍ و أشكال عدّة يتم تصنيفها بحسب </a:t>
            </a:r>
            <a:r>
              <a:rPr lang="ar-IQ" sz="2400" dirty="0" smtClean="0"/>
              <a:t>..</a:t>
            </a:r>
          </a:p>
          <a:p>
            <a:r>
              <a:rPr lang="ar-IQ" sz="2400" dirty="0" smtClean="0"/>
              <a:t>-</a:t>
            </a:r>
            <a:r>
              <a:rPr lang="ar-IQ" sz="2400" dirty="0"/>
              <a:t>أوّلاً/ حسب توقيت التّقويم : ويشمل </a:t>
            </a:r>
            <a:endParaRPr lang="ar-IQ" sz="2400" dirty="0" smtClean="0"/>
          </a:p>
          <a:p>
            <a:r>
              <a:rPr lang="ar-IQ" sz="2400" dirty="0" smtClean="0"/>
              <a:t>أ </a:t>
            </a:r>
            <a:r>
              <a:rPr lang="ar-IQ" sz="2400" dirty="0"/>
              <a:t>_ التّقويم </a:t>
            </a:r>
            <a:r>
              <a:rPr lang="ar-IQ" sz="2400" dirty="0" err="1"/>
              <a:t>المبدأي</a:t>
            </a:r>
            <a:r>
              <a:rPr lang="ar-IQ" sz="2400" dirty="0"/>
              <a:t>/ يتم قبل بداية أي برنامج تعليمي بغرض الحكم على مستوى الاشخاص و معرفة </a:t>
            </a:r>
            <a:r>
              <a:rPr lang="ar-IQ" sz="2400" dirty="0" smtClean="0"/>
              <a:t>مستوياتهم</a:t>
            </a:r>
          </a:p>
          <a:p>
            <a:r>
              <a:rPr lang="ar-IQ" sz="2400" dirty="0" smtClean="0"/>
              <a:t>.</a:t>
            </a:r>
            <a:r>
              <a:rPr lang="ar-IQ" sz="2400" dirty="0"/>
              <a:t>ب _ التّقويم التكويني/ يتم اثناء عملية التدريس </a:t>
            </a:r>
            <a:r>
              <a:rPr lang="ar-IQ" sz="2400" dirty="0" smtClean="0"/>
              <a:t>بغرض</a:t>
            </a:r>
            <a:r>
              <a:rPr lang="ar-IQ" sz="2400" dirty="0"/>
              <a:t> معرفة مدى وصول الافراد الى مستوى معين</a:t>
            </a:r>
            <a:r>
              <a:rPr lang="ar-IQ" sz="2400" dirty="0" smtClean="0"/>
              <a:t>.</a:t>
            </a:r>
          </a:p>
          <a:p>
            <a:r>
              <a:rPr lang="ar-IQ" sz="2400" dirty="0" smtClean="0"/>
              <a:t>ج </a:t>
            </a:r>
            <a:r>
              <a:rPr lang="ar-IQ" sz="2400" dirty="0"/>
              <a:t>_  التّقويم الختامي / وهو الاختبارات النهائية التي تؤدي الى الحكم على مدى نجاح الافراد او اخفاقهم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06203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ar-IQ" sz="2000" dirty="0" smtClean="0"/>
              <a:t>. </a:t>
            </a:r>
            <a:r>
              <a:rPr lang="ar-IQ" sz="2800" dirty="0"/>
              <a:t>-ثانياً/ حسب محتوى التّقويم :  ويشمل </a:t>
            </a:r>
            <a:endParaRPr lang="ar-IQ" sz="2800" dirty="0" smtClean="0"/>
          </a:p>
          <a:p>
            <a:r>
              <a:rPr lang="ar-IQ" sz="2800" dirty="0" smtClean="0"/>
              <a:t>أ </a:t>
            </a:r>
            <a:r>
              <a:rPr lang="ar-IQ" sz="2800" dirty="0"/>
              <a:t>_  التقويم الذاتي/ وهو التقويم القائم على استخدام المقاييس الذاتية فقط فيجمع البيانات , مثل استخدام المقابلة الشخصية او الاختبارات الشفهية</a:t>
            </a:r>
            <a:r>
              <a:rPr lang="ar-IQ" sz="2800" dirty="0" smtClean="0"/>
              <a:t>.</a:t>
            </a:r>
          </a:p>
          <a:p>
            <a:r>
              <a:rPr lang="ar-IQ" sz="2800" dirty="0" smtClean="0"/>
              <a:t>ب </a:t>
            </a:r>
            <a:r>
              <a:rPr lang="ar-IQ" sz="2800" dirty="0"/>
              <a:t>_ التقويم الموضوعي/وهو ذلك التقويم القائم على استخدام مقاييس موضوعية في جمع البيانات  عن الموضوع , ويعتبر هذا التقويم (الموضوعي) أفضل من التقويم الذاتي</a:t>
            </a:r>
            <a:r>
              <a:rPr lang="ar-IQ" sz="2800" dirty="0" smtClean="0"/>
              <a:t>.</a:t>
            </a:r>
          </a:p>
          <a:p>
            <a:r>
              <a:rPr lang="ar-IQ" sz="2800" dirty="0" smtClean="0"/>
              <a:t>-</a:t>
            </a:r>
            <a:r>
              <a:rPr lang="ar-IQ" sz="2800" dirty="0"/>
              <a:t>ثالثاً/ حسب شكل تطبيق التقويم : ويشمل </a:t>
            </a:r>
            <a:endParaRPr lang="ar-IQ" sz="2800" dirty="0" smtClean="0"/>
          </a:p>
          <a:p>
            <a:r>
              <a:rPr lang="ar-IQ" sz="2800" dirty="0" smtClean="0"/>
              <a:t>أ </a:t>
            </a:r>
            <a:r>
              <a:rPr lang="ar-IQ" sz="2800" dirty="0"/>
              <a:t>_ التقويم الجماعي/ وهو التقويم الذي يحدد قيمة الجهد المبذول في جماعة معينة , كمجموعة طلاب في صف بمرحلة </a:t>
            </a:r>
            <a:r>
              <a:rPr lang="ar-IQ" sz="2800" dirty="0" err="1"/>
              <a:t>معينة.ب</a:t>
            </a:r>
            <a:r>
              <a:rPr lang="ar-IQ" sz="2800" dirty="0"/>
              <a:t> _ التقويم الفردي/ ويساعد في تقييم الطلاب بشكل فردي , أي كلّ طالب بشكل منفصل عن </a:t>
            </a:r>
            <a:r>
              <a:rPr lang="ar-IQ" sz="2800" dirty="0" smtClean="0"/>
              <a:t>الآخر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61020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chemeClr val="accent4"/>
                </a:solidFill>
              </a:rPr>
              <a:t>مراحل عملية التقويم</a:t>
            </a:r>
            <a:endParaRPr lang="ar-IQ" dirty="0">
              <a:solidFill>
                <a:schemeClr val="accent4"/>
              </a:solidFill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ar-IQ" sz="2000" dirty="0" smtClean="0"/>
          </a:p>
          <a:p>
            <a:r>
              <a:rPr lang="ar-IQ" sz="2800" dirty="0" smtClean="0"/>
              <a:t> 1-. </a:t>
            </a:r>
            <a:r>
              <a:rPr lang="ar-IQ" sz="2800" dirty="0"/>
              <a:t>تحديد و اختيار الخبرات و المواقف التربوية التي يجب أن يمر بها التلميذ لإتاحة فرصة التعبير عن نوع السلوك الذي تتضمنه الأهداف </a:t>
            </a:r>
            <a:r>
              <a:rPr lang="ar-IQ" sz="2800" dirty="0" smtClean="0"/>
              <a:t>التربوية</a:t>
            </a:r>
          </a:p>
          <a:p>
            <a:r>
              <a:rPr lang="ar-IQ" sz="2800" dirty="0"/>
              <a:t>2</a:t>
            </a:r>
            <a:r>
              <a:rPr lang="ar-IQ" sz="2800" dirty="0" smtClean="0"/>
              <a:t>. </a:t>
            </a:r>
            <a:r>
              <a:rPr lang="ar-IQ" sz="2800" dirty="0"/>
              <a:t>اختيار وسائل التقويم و اعدادها</a:t>
            </a:r>
            <a:r>
              <a:rPr lang="ar-IQ" sz="2800" dirty="0" smtClean="0"/>
              <a:t>.</a:t>
            </a:r>
          </a:p>
          <a:p>
            <a:r>
              <a:rPr lang="ar-IQ" sz="2800" dirty="0" smtClean="0"/>
              <a:t> 3- ترجمة الأهداف التربوية الى أهداف قصيرة الأمد , يمكن تقويمها بسهولة.</a:t>
            </a:r>
          </a:p>
          <a:p>
            <a:r>
              <a:rPr lang="ar-IQ" sz="2800" dirty="0"/>
              <a:t> </a:t>
            </a:r>
            <a:r>
              <a:rPr lang="ar-IQ" sz="2800" dirty="0" smtClean="0"/>
              <a:t>4-</a:t>
            </a:r>
            <a:r>
              <a:rPr lang="ar-IQ" sz="2800" dirty="0" smtClean="0"/>
              <a:t> </a:t>
            </a:r>
            <a:r>
              <a:rPr lang="ar-IQ" sz="2800" dirty="0"/>
              <a:t>تطبيق وسائل التقويم و التعرف على النتائج وتحليلها</a:t>
            </a:r>
            <a:r>
              <a:rPr lang="ar-IQ" sz="2800" dirty="0" smtClean="0"/>
              <a:t>.</a:t>
            </a:r>
          </a:p>
          <a:p>
            <a:r>
              <a:rPr lang="ar-IQ" sz="2800" dirty="0"/>
              <a:t> </a:t>
            </a:r>
            <a:r>
              <a:rPr lang="ar-IQ" sz="2800" dirty="0" smtClean="0"/>
              <a:t>5-</a:t>
            </a:r>
            <a:r>
              <a:rPr lang="ar-IQ" sz="2800" dirty="0" smtClean="0"/>
              <a:t> </a:t>
            </a:r>
            <a:r>
              <a:rPr lang="ar-IQ" sz="2800" dirty="0"/>
              <a:t>مقارنة نتائج التقويم بالأهداف التربوية للمدرسة , للتأكد من تحقيق الأهداف</a:t>
            </a:r>
          </a:p>
          <a:p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66621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800" dirty="0" smtClean="0">
                <a:solidFill>
                  <a:schemeClr val="bg2"/>
                </a:solidFill>
              </a:rPr>
              <a:t> </a:t>
            </a:r>
            <a:r>
              <a:rPr lang="ar-IQ" sz="4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أهمية التقويم في مجال التربية و </a:t>
            </a:r>
            <a:r>
              <a:rPr lang="ar-IQ" sz="4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التعليم </a:t>
            </a:r>
            <a:r>
              <a:rPr lang="ar-IQ" sz="2800" dirty="0">
                <a:solidFill>
                  <a:schemeClr val="accent4"/>
                </a:solidFill>
              </a:rPr>
              <a:t/>
            </a:r>
            <a:br>
              <a:rPr lang="ar-IQ" sz="2800" dirty="0">
                <a:solidFill>
                  <a:schemeClr val="accent4"/>
                </a:solidFill>
              </a:rPr>
            </a:br>
            <a:endParaRPr lang="ar-IQ" sz="2800" dirty="0">
              <a:solidFill>
                <a:schemeClr val="accent4"/>
              </a:solidFill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IQ" sz="11200" dirty="0" smtClean="0">
                <a:solidFill>
                  <a:schemeClr val="bg1"/>
                </a:solidFill>
              </a:rPr>
              <a:t>1</a:t>
            </a:r>
            <a:r>
              <a:rPr lang="ar-IQ" sz="11200" dirty="0" smtClean="0"/>
              <a:t>- </a:t>
            </a:r>
            <a:r>
              <a:rPr lang="ar-IQ" sz="11200" dirty="0"/>
              <a:t>يحدد التقويم اتجاه المدرسة في تحقيق أهدافها ومدى التقدم الذي أحرزته في هذا </a:t>
            </a:r>
            <a:r>
              <a:rPr lang="ar-IQ" sz="11200" dirty="0" smtClean="0"/>
              <a:t>الاتجاه </a:t>
            </a:r>
            <a:r>
              <a:rPr lang="ar-IQ" sz="11200" dirty="0"/>
              <a:t/>
            </a:r>
            <a:br>
              <a:rPr lang="ar-IQ" sz="11200" dirty="0"/>
            </a:br>
            <a:r>
              <a:rPr lang="ar-IQ" sz="11200" dirty="0" smtClean="0"/>
              <a:t>.2-  </a:t>
            </a:r>
            <a:r>
              <a:rPr lang="ar-IQ" sz="11200" dirty="0"/>
              <a:t>يشخص التقويم و يعالج أوجه القصور و الصعوبات التي تواجه كل من الطلاب و </a:t>
            </a:r>
            <a:r>
              <a:rPr lang="ar-IQ" sz="11200" dirty="0" smtClean="0"/>
              <a:t>المعلمين.</a:t>
            </a:r>
          </a:p>
          <a:p>
            <a:r>
              <a:rPr lang="ar-IQ" sz="11200" dirty="0" smtClean="0"/>
              <a:t>3-. </a:t>
            </a:r>
            <a:r>
              <a:rPr lang="ar-IQ" sz="11200" dirty="0"/>
              <a:t>يحفز التلاميذ على التعلم من خلال مساعدتهم في المواقف التعليمية </a:t>
            </a:r>
            <a:r>
              <a:rPr lang="ar-IQ" sz="11200" dirty="0" smtClean="0"/>
              <a:t>المختلفة.</a:t>
            </a:r>
            <a:r>
              <a:rPr lang="ar-IQ" sz="11200" dirty="0"/>
              <a:t/>
            </a:r>
            <a:br>
              <a:rPr lang="ar-IQ" sz="11200" dirty="0"/>
            </a:br>
            <a:endParaRPr lang="ar-IQ" sz="11200" dirty="0"/>
          </a:p>
        </p:txBody>
      </p:sp>
    </p:spTree>
    <p:extLst>
      <p:ext uri="{BB962C8B-B14F-4D97-AF65-F5344CB8AC3E}">
        <p14:creationId xmlns:p14="http://schemas.microsoft.com/office/powerpoint/2010/main" val="2412059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456</Words>
  <Application>Microsoft Office PowerPoint</Application>
  <PresentationFormat>ملء الشاشة</PresentationFormat>
  <Paragraphs>44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4" baseType="lpstr">
      <vt:lpstr>Arial</vt:lpstr>
      <vt:lpstr>Calibri</vt:lpstr>
      <vt:lpstr>Constantia</vt:lpstr>
      <vt:lpstr>Majalla UI</vt:lpstr>
      <vt:lpstr>Traditional Arabic</vt:lpstr>
      <vt:lpstr>Wingdings 2</vt:lpstr>
      <vt:lpstr>تدفق</vt:lpstr>
      <vt:lpstr>مفاهيم أساسية في القياس والتقويم</vt:lpstr>
      <vt:lpstr>*م </vt:lpstr>
      <vt:lpstr>مفهوم التقويم</vt:lpstr>
      <vt:lpstr>أنواع التقويم</vt:lpstr>
      <vt:lpstr>عرض تقديمي في PowerPoint</vt:lpstr>
      <vt:lpstr>مراحل عملية التقويم</vt:lpstr>
      <vt:lpstr> أهمية التقويم في مجال التربية و التعليم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الاول</dc:title>
  <dc:creator>Ali Kareem</dc:creator>
  <cp:lastModifiedBy>dr.reaad</cp:lastModifiedBy>
  <cp:revision>12</cp:revision>
  <dcterms:created xsi:type="dcterms:W3CDTF">2019-02-22T18:16:11Z</dcterms:created>
  <dcterms:modified xsi:type="dcterms:W3CDTF">2019-03-01T16:46:58Z</dcterms:modified>
</cp:coreProperties>
</file>