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63" r:id="rId2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78B1-71DA-4E05-9442-D4F6BB16C8D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4FA8-2D14-4C57-93F6-03C0FB5911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3429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78B1-71DA-4E05-9442-D4F6BB16C8D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4FA8-2D14-4C57-93F6-03C0FB5911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762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78B1-71DA-4E05-9442-D4F6BB16C8D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4FA8-2D14-4C57-93F6-03C0FB5911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1810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78B1-71DA-4E05-9442-D4F6BB16C8D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4FA8-2D14-4C57-93F6-03C0FB5911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325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78B1-71DA-4E05-9442-D4F6BB16C8D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4FA8-2D14-4C57-93F6-03C0FB5911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7207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78B1-71DA-4E05-9442-D4F6BB16C8D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4FA8-2D14-4C57-93F6-03C0FB5911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5376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78B1-71DA-4E05-9442-D4F6BB16C8D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4FA8-2D14-4C57-93F6-03C0FB5911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3981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78B1-71DA-4E05-9442-D4F6BB16C8D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4FA8-2D14-4C57-93F6-03C0FB5911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177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78B1-71DA-4E05-9442-D4F6BB16C8D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4FA8-2D14-4C57-93F6-03C0FB5911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293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78B1-71DA-4E05-9442-D4F6BB16C8D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4FA8-2D14-4C57-93F6-03C0FB5911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4657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78B1-71DA-4E05-9442-D4F6BB16C8D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4FA8-2D14-4C57-93F6-03C0FB5911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7784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F78B1-71DA-4E05-9442-D4F6BB16C8D5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C4FA8-2D14-4C57-93F6-03C0FB5911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059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08482" y="983514"/>
            <a:ext cx="7777642" cy="2617489"/>
          </a:xfrm>
        </p:spPr>
        <p:txBody>
          <a:bodyPr>
            <a:normAutofit fontScale="90000"/>
          </a:bodyPr>
          <a:lstStyle/>
          <a:p>
            <a:r>
              <a:rPr lang="ar-IQ" dirty="0"/>
              <a:t>محاضرات طرائق تدريس عامة</a:t>
            </a:r>
            <a:r>
              <a:rPr lang="en-US" dirty="0"/>
              <a:t/>
            </a:r>
            <a:br>
              <a:rPr lang="en-US" dirty="0"/>
            </a:br>
            <a:r>
              <a:rPr lang="ar-IQ" dirty="0"/>
              <a:t>        لطلبة صفوف الثالث قسم العلوم</a:t>
            </a:r>
            <a:r>
              <a:rPr lang="en-US" dirty="0"/>
              <a:t/>
            </a:r>
            <a:br>
              <a:rPr lang="en-US" dirty="0"/>
            </a:br>
            <a:r>
              <a:rPr lang="ar-IQ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الدكتورة بتول محمد جاسم </a:t>
            </a:r>
            <a:r>
              <a:rPr lang="ar-IQ" dirty="0" err="1"/>
              <a:t>الدايني</a:t>
            </a:r>
            <a:endParaRPr lang="en-US" dirty="0"/>
          </a:p>
          <a:p>
            <a:r>
              <a:rPr lang="ar-IQ" dirty="0"/>
              <a:t>استاذ في طرائق تدريس علوم الحياة</a:t>
            </a:r>
          </a:p>
        </p:txBody>
      </p:sp>
    </p:spTree>
    <p:extLst>
      <p:ext uri="{BB962C8B-B14F-4D97-AF65-F5344CB8AC3E}">
        <p14:creationId xmlns:p14="http://schemas.microsoft.com/office/powerpoint/2010/main" val="1193961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u="sng" dirty="0"/>
              <a:t>بعض طرائق التدريس: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u="sng" dirty="0"/>
              <a:t>اولا/ طريقة الالقاء:</a:t>
            </a:r>
            <a:endParaRPr lang="en-US" dirty="0"/>
          </a:p>
          <a:p>
            <a:r>
              <a:rPr lang="ar-IQ" b="1" u="sng" dirty="0"/>
              <a:t>صور الطريق </a:t>
            </a:r>
            <a:r>
              <a:rPr lang="ar-IQ" b="1" u="sng" dirty="0" err="1"/>
              <a:t>الالقائية</a:t>
            </a:r>
            <a:r>
              <a:rPr lang="ar-IQ" b="1" u="sng" dirty="0"/>
              <a:t>:</a:t>
            </a:r>
            <a:endParaRPr lang="en-US" dirty="0"/>
          </a:p>
          <a:p>
            <a:r>
              <a:rPr lang="ar-IQ" b="1" dirty="0" smtClean="0"/>
              <a:t>أ-المحاضرة </a:t>
            </a:r>
          </a:p>
          <a:p>
            <a:r>
              <a:rPr lang="ar-IQ" b="1" dirty="0" smtClean="0"/>
              <a:t>ب-الشرح </a:t>
            </a:r>
          </a:p>
          <a:p>
            <a:r>
              <a:rPr lang="ar-IQ" b="1" dirty="0" smtClean="0"/>
              <a:t>ج-الوصف </a:t>
            </a:r>
          </a:p>
          <a:p>
            <a:r>
              <a:rPr lang="ar-IQ" b="1" dirty="0" smtClean="0"/>
              <a:t>د-القصص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84718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u="sng" dirty="0"/>
              <a:t>ثانيا :طريقة المناقشة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1-الندوة</a:t>
            </a:r>
            <a:endParaRPr lang="en-US" dirty="0"/>
          </a:p>
          <a:p>
            <a:r>
              <a:rPr lang="ar-IQ" b="1" dirty="0"/>
              <a:t>2-حلقة المناقشة</a:t>
            </a:r>
            <a:endParaRPr lang="en-US" dirty="0"/>
          </a:p>
          <a:p>
            <a:r>
              <a:rPr lang="ar-IQ" b="1" dirty="0"/>
              <a:t>3-المناقشة الثنائية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1636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1035496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ar-IQ" b="1" u="sng" dirty="0"/>
              <a:t>ثالثا طريقة الاستجواب</a:t>
            </a:r>
            <a:r>
              <a:rPr lang="en-US" dirty="0"/>
              <a:t/>
            </a:r>
            <a:br>
              <a:rPr lang="en-US" dirty="0"/>
            </a:br>
            <a:r>
              <a:rPr lang="ar-IQ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الاسئلة الموضوعية</a:t>
            </a:r>
          </a:p>
          <a:p>
            <a:r>
              <a:rPr lang="ar-IQ" dirty="0" smtClean="0"/>
              <a:t>الاسئلة </a:t>
            </a:r>
            <a:r>
              <a:rPr lang="ar-IQ" dirty="0" err="1" smtClean="0"/>
              <a:t>المقالية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25348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u="sng" dirty="0"/>
              <a:t>رابعا طريقة حل المشكلات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خطواتها</a:t>
            </a:r>
          </a:p>
          <a:p>
            <a:r>
              <a:rPr lang="ar-IQ" dirty="0" smtClean="0"/>
              <a:t>1-الشعور بالمشكلة</a:t>
            </a:r>
          </a:p>
          <a:p>
            <a:r>
              <a:rPr lang="ar-IQ" dirty="0" smtClean="0"/>
              <a:t>2-تحديد المشكلة وتوضيحها</a:t>
            </a:r>
          </a:p>
          <a:p>
            <a:r>
              <a:rPr lang="ar-IQ" dirty="0" smtClean="0"/>
              <a:t>3-جمع المعلومات حول المشكلة</a:t>
            </a:r>
          </a:p>
          <a:p>
            <a:r>
              <a:rPr lang="ar-IQ" dirty="0" smtClean="0"/>
              <a:t>4-وضع الفرضيات</a:t>
            </a:r>
          </a:p>
          <a:p>
            <a:r>
              <a:rPr lang="ar-IQ" dirty="0" smtClean="0"/>
              <a:t>5-اختبار صحة الفرضيات </a:t>
            </a:r>
          </a:p>
          <a:p>
            <a:r>
              <a:rPr lang="ar-IQ" dirty="0" smtClean="0"/>
              <a:t>6-الوصول الى الاستنتاج والتعميم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63103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u="sng" dirty="0"/>
              <a:t>مفهوم الاهداف التربوية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تنمية شخصية المتعلم تنمية شاملة في جميع جوانبها المعرفية </a:t>
            </a:r>
            <a:r>
              <a:rPr lang="ar-IQ" dirty="0" err="1" smtClean="0"/>
              <a:t>المهارية</a:t>
            </a:r>
            <a:r>
              <a:rPr lang="ar-IQ" dirty="0" smtClean="0"/>
              <a:t> الوجدانية من اجل اعداد جيل واع قادر على حل مشكلاته بنفسه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88510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/>
              <a:t>مصادر اشتقاق اهداف تدريس العلوم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1-البيئة </a:t>
            </a:r>
            <a:r>
              <a:rPr lang="ar-IQ" b="1" dirty="0"/>
              <a:t>المحلية</a:t>
            </a:r>
            <a:endParaRPr lang="en-US" dirty="0"/>
          </a:p>
          <a:p>
            <a:r>
              <a:rPr lang="ar-IQ" b="1" dirty="0"/>
              <a:t> </a:t>
            </a:r>
            <a:endParaRPr lang="en-US" dirty="0"/>
          </a:p>
          <a:p>
            <a:r>
              <a:rPr lang="ar-IQ" b="1" dirty="0"/>
              <a:t>2-التطور العلمي والتقني</a:t>
            </a:r>
            <a:endParaRPr lang="en-US" dirty="0"/>
          </a:p>
          <a:p>
            <a:r>
              <a:rPr lang="ar-IQ" b="1" dirty="0"/>
              <a:t> </a:t>
            </a:r>
            <a:endParaRPr lang="en-US" dirty="0"/>
          </a:p>
          <a:p>
            <a:r>
              <a:rPr lang="ar-IQ" b="1" dirty="0"/>
              <a:t>3-خصائص المتعلم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81099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dirty="0"/>
              <a:t>تصنيف الاهداف التربوية على اساس سلوك المتعلم</a:t>
            </a:r>
            <a:r>
              <a:rPr lang="en-US" dirty="0"/>
              <a:t/>
            </a:r>
            <a:br>
              <a:rPr lang="en-US" dirty="0"/>
            </a:br>
            <a:r>
              <a:rPr lang="ar-IQ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u="sng" dirty="0"/>
              <a:t>1</a:t>
            </a:r>
            <a:r>
              <a:rPr lang="ar-IQ" b="1" dirty="0"/>
              <a:t>-المجال المعرفي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ar-IQ" b="1" dirty="0"/>
              <a:t>2-المجال </a:t>
            </a:r>
            <a:r>
              <a:rPr lang="ar-IQ" b="1" dirty="0" err="1"/>
              <a:t>المهاري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ar-IQ" b="1" dirty="0"/>
              <a:t>3- المجال الوجداني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49351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b="1" u="sng" dirty="0"/>
              <a:t> </a:t>
            </a:r>
            <a:r>
              <a:rPr lang="ar-IQ" b="1" dirty="0" smtClean="0"/>
              <a:t> الاهداف العامة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1-مساعدة المتعلمين على تقدير عظمة الخالق في خلقه الكون</a:t>
            </a:r>
          </a:p>
          <a:p>
            <a:r>
              <a:rPr lang="ar-IQ" dirty="0" smtClean="0"/>
              <a:t>2-مساعدة المتعلمين على اكساب الحقائق العلمية</a:t>
            </a:r>
          </a:p>
          <a:p>
            <a:r>
              <a:rPr lang="ar-IQ" dirty="0" smtClean="0"/>
              <a:t>3-</a:t>
            </a:r>
            <a:r>
              <a:rPr lang="ar-IQ" dirty="0" smtClean="0"/>
              <a:t>مساعدة المتعلمين على اكساب المهارات العملية </a:t>
            </a:r>
          </a:p>
          <a:p>
            <a:r>
              <a:rPr lang="ar-IQ" dirty="0" smtClean="0"/>
              <a:t>4-</a:t>
            </a:r>
            <a:r>
              <a:rPr lang="ar-IQ" dirty="0" smtClean="0"/>
              <a:t>مساعدة المتعلمين على اكساب المفاهيم العلمية</a:t>
            </a:r>
          </a:p>
          <a:p>
            <a:r>
              <a:rPr lang="ar-IQ" dirty="0" smtClean="0"/>
              <a:t>5-</a:t>
            </a:r>
            <a:r>
              <a:rPr lang="ar-IQ" dirty="0" smtClean="0"/>
              <a:t>مساعدة المتعلمين على اكساب عمليات العلم</a:t>
            </a:r>
          </a:p>
          <a:p>
            <a:r>
              <a:rPr lang="ar-IQ" dirty="0" smtClean="0"/>
              <a:t>6-</a:t>
            </a:r>
            <a:r>
              <a:rPr lang="ar-IQ" dirty="0" smtClean="0"/>
              <a:t>مساعدة المتعلمين على اكساب الميول العلمية</a:t>
            </a:r>
            <a:endParaRPr lang="ar-IQ" dirty="0" smtClean="0"/>
          </a:p>
          <a:p>
            <a:r>
              <a:rPr lang="ar-IQ" dirty="0" smtClean="0"/>
              <a:t>7-</a:t>
            </a:r>
            <a:r>
              <a:rPr lang="ar-IQ" dirty="0" smtClean="0"/>
              <a:t>مساعدة المتعلمين على اكساب الاتجاهات العلمية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91991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/>
              <a:t>شروط صياغة الهدف السلوكي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1-ان يكتب بلغة سلوك التلميذ وليس المعلم </a:t>
            </a:r>
          </a:p>
          <a:p>
            <a:r>
              <a:rPr lang="ar-IQ" dirty="0" smtClean="0"/>
              <a:t>2-ان تتضمن عبارة فعل مضارع يصف بدقة نوع السلوك المطلوب من التلميذ، بحيث يكون السلوك  قابل للقياس والملاحظة</a:t>
            </a:r>
          </a:p>
          <a:p>
            <a:r>
              <a:rPr lang="ar-IQ" dirty="0" smtClean="0"/>
              <a:t>3-ان تتضمن عبارة الهدف الزمن والظرف لتحقيق الهدف</a:t>
            </a:r>
          </a:p>
          <a:p>
            <a:r>
              <a:rPr lang="ar-IQ" dirty="0" smtClean="0"/>
              <a:t>4-ان تحتوي عبارة الهدف معايير الاداء او الحد الادنى </a:t>
            </a:r>
            <a:r>
              <a:rPr lang="ar-IQ" dirty="0" err="1" smtClean="0"/>
              <a:t>للاداء</a:t>
            </a:r>
            <a:r>
              <a:rPr lang="ar-IQ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4316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u="sng" dirty="0"/>
              <a:t>فوائد  الاهداف السلوكية: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/>
              <a:t>1-تساعد المعلم في وضع خطة يومية لدرسه يستطيع الاعتماد عليها في عملية التعلم والتعليم.</a:t>
            </a:r>
            <a:endParaRPr lang="en-US" dirty="0"/>
          </a:p>
          <a:p>
            <a:r>
              <a:rPr lang="ar-IQ" dirty="0"/>
              <a:t>2-تساعد المعلم على تصميم الاختبارات التي يعطيها لتلاميذ.</a:t>
            </a:r>
            <a:endParaRPr lang="en-US" dirty="0"/>
          </a:p>
          <a:p>
            <a:r>
              <a:rPr lang="ar-IQ" dirty="0"/>
              <a:t>3- تساعد المعلم على اختيار افضل الوسائل والانشطة واساليب التدريس الملائمة لكل هدف.</a:t>
            </a:r>
            <a:endParaRPr lang="en-US" dirty="0"/>
          </a:p>
          <a:p>
            <a:r>
              <a:rPr lang="ar-IQ" dirty="0"/>
              <a:t>4-تساعد المعلم على تجزئة المادة الدراسية يمكن تدريسها بفاعلية ونشاط.</a:t>
            </a:r>
            <a:endParaRPr lang="en-US" dirty="0"/>
          </a:p>
          <a:p>
            <a:r>
              <a:rPr lang="ar-IQ" dirty="0"/>
              <a:t>5-تساعد المعلم على ترجمة الاهداف الصفية وتطبيقها بشكل فاعل.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0558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u="sng" dirty="0"/>
              <a:t>مفهوم التدريس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/>
              <a:t>الاتجاه التقليدي</a:t>
            </a:r>
            <a:r>
              <a:rPr lang="ar-IQ" dirty="0"/>
              <a:t> ينظر الى التدريس على انه مجرد اعطاء معلومات واكساب معارف للتلاميذ.</a:t>
            </a:r>
            <a:endParaRPr lang="en-US" dirty="0"/>
          </a:p>
          <a:p>
            <a:r>
              <a:rPr lang="ar-IQ" b="1" dirty="0"/>
              <a:t>الاتجاه التقدمي</a:t>
            </a:r>
            <a:r>
              <a:rPr lang="ar-IQ" dirty="0"/>
              <a:t> ،اصبحت النظرة الى التدريس تعرف بانها :كل الجهود المبذولة من المعلم من اجل مساعدة التلاميذ على النمو المتكامل كل وفق ظروفه واستعداداته وامكاناته 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68108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u="sng" dirty="0"/>
              <a:t>التخطيط للتدريس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هو عملية  وضع اطار نظري دقيق لتنفيذ الاجراءات وهي عملية مهمة وتأخذ الاولوية  في العملية التعليمية -التعلمية وذلك لان نجاح المهمة التعليمية يعتمد على مدى دقة التخطيط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88437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u="sng" dirty="0"/>
              <a:t>اهمية التخطيط للتدريس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1-وضع </a:t>
            </a:r>
            <a:r>
              <a:rPr lang="ar-IQ" dirty="0"/>
              <a:t>الاهداف التربوية  موضع التطبيق من خلال الخطط الدراسية المتنوعة.</a:t>
            </a:r>
            <a:endParaRPr lang="en-US" dirty="0"/>
          </a:p>
          <a:p>
            <a:r>
              <a:rPr lang="ar-IQ" dirty="0"/>
              <a:t>2-يهيىء للمدرس فرصا جيدة لاستمرار نموه المهني.</a:t>
            </a:r>
            <a:endParaRPr lang="en-US" dirty="0"/>
          </a:p>
          <a:p>
            <a:r>
              <a:rPr lang="ar-IQ" dirty="0"/>
              <a:t>3-تجنب الاهدار في العملية التعليمية من حيث الوقت والجهد والمال </a:t>
            </a:r>
            <a:endParaRPr lang="en-US" dirty="0"/>
          </a:p>
          <a:p>
            <a:r>
              <a:rPr lang="ar-IQ" dirty="0"/>
              <a:t>4-اعطاء فرص مناسبة لكل طالب بأن يحقق أهدافه ورغباته.</a:t>
            </a:r>
            <a:endParaRPr lang="en-US" dirty="0"/>
          </a:p>
          <a:p>
            <a:r>
              <a:rPr lang="ar-IQ" dirty="0"/>
              <a:t>5-تساعد المعلم اختيار اساليب التقويم المناسبة لتحصيل 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30217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u="sng" dirty="0"/>
              <a:t>انواع الخطط الدراسية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err="1" smtClean="0"/>
              <a:t>اولا:االخطة</a:t>
            </a:r>
            <a:r>
              <a:rPr lang="ar-IQ" b="1" dirty="0" smtClean="0"/>
              <a:t> </a:t>
            </a:r>
            <a:r>
              <a:rPr lang="ar-IQ" b="1" dirty="0"/>
              <a:t>السنوية</a:t>
            </a:r>
            <a:endParaRPr lang="en-US" dirty="0"/>
          </a:p>
          <a:p>
            <a:r>
              <a:rPr lang="ar-IQ" b="1" dirty="0"/>
              <a:t> </a:t>
            </a:r>
            <a:endParaRPr lang="en-US" dirty="0"/>
          </a:p>
          <a:p>
            <a:r>
              <a:rPr lang="ar-IQ" b="1" dirty="0"/>
              <a:t>ثانيا </a:t>
            </a:r>
            <a:r>
              <a:rPr lang="ar-IQ" b="1" dirty="0" smtClean="0"/>
              <a:t>:الخطة </a:t>
            </a:r>
            <a:r>
              <a:rPr lang="ar-IQ" b="1" dirty="0"/>
              <a:t>الوحدات</a:t>
            </a:r>
            <a:endParaRPr lang="en-US" dirty="0"/>
          </a:p>
          <a:p>
            <a:r>
              <a:rPr lang="ar-IQ" b="1" dirty="0"/>
              <a:t> </a:t>
            </a:r>
            <a:endParaRPr lang="en-US" dirty="0"/>
          </a:p>
          <a:p>
            <a:r>
              <a:rPr lang="ar-IQ" b="1" dirty="0"/>
              <a:t>ثالثا </a:t>
            </a:r>
            <a:r>
              <a:rPr lang="ar-IQ" b="1" dirty="0" smtClean="0"/>
              <a:t>:الخطة </a:t>
            </a:r>
            <a:r>
              <a:rPr lang="ar-IQ" b="1" dirty="0"/>
              <a:t>اليومية</a:t>
            </a:r>
            <a:endParaRPr lang="en-US" dirty="0"/>
          </a:p>
          <a:p>
            <a:r>
              <a:rPr lang="ar-IQ" b="1" dirty="0"/>
              <a:t> 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250009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23315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287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/>
              <a:t>اتجاهات تحديد معنى التدريس</a:t>
            </a:r>
            <a:r>
              <a:rPr lang="ar-IQ" dirty="0"/>
              <a:t>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r>
              <a:rPr lang="ar-IQ" dirty="0"/>
              <a:t>1-النظر الى التدريس على انه عملية نقل معلومات من المعلم للتلاميذ.</a:t>
            </a:r>
            <a:endParaRPr lang="en-US" dirty="0"/>
          </a:p>
          <a:p>
            <a:r>
              <a:rPr lang="ar-IQ" dirty="0"/>
              <a:t>2- النظر الى التدريس على انه احداث او تسير التعلم.</a:t>
            </a:r>
            <a:endParaRPr lang="en-US" dirty="0"/>
          </a:p>
          <a:p>
            <a:r>
              <a:rPr lang="ar-IQ" dirty="0"/>
              <a:t>3- النظر الى التدريس على انه نشاط دينامي ذي ثلاث عناصر معلم –التلميذ-المادة التعليمية</a:t>
            </a:r>
            <a:endParaRPr lang="en-US" dirty="0"/>
          </a:p>
          <a:p>
            <a:r>
              <a:rPr lang="ar-IQ" dirty="0"/>
              <a:t>4- النظر الى التدريس على انه حدث يتم في شروط معينة بين عناصر التدريس الثلاثة</a:t>
            </a:r>
            <a:endParaRPr lang="en-US" dirty="0"/>
          </a:p>
          <a:p>
            <a:r>
              <a:rPr lang="ar-IQ" dirty="0"/>
              <a:t>5- النظر الى التدريس على انه عملية اتصال انساني</a:t>
            </a:r>
            <a:endParaRPr lang="en-US" dirty="0"/>
          </a:p>
          <a:p>
            <a:r>
              <a:rPr lang="ar-IQ" dirty="0"/>
              <a:t>6- النظر الى التدريس على انه نشاط عملي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56238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7- </a:t>
            </a:r>
            <a:r>
              <a:rPr lang="ar-IQ" dirty="0"/>
              <a:t>النظر الى التدريس على انه منظومة من العلاقات والتفاعلات الدينامية لعدد من العناصر والمكونات</a:t>
            </a:r>
            <a:endParaRPr lang="en-US" dirty="0"/>
          </a:p>
          <a:p>
            <a:r>
              <a:rPr lang="ar-IQ" dirty="0"/>
              <a:t>8- النظر الى التدريس على انه عملية صنع القرار</a:t>
            </a:r>
            <a:endParaRPr lang="en-US" dirty="0"/>
          </a:p>
          <a:p>
            <a:r>
              <a:rPr lang="ar-IQ" dirty="0"/>
              <a:t>9- النظر الى التدريس على انه مهنة يمارسها من يعلمون التلاميذ    </a:t>
            </a:r>
            <a:endParaRPr lang="en-US" dirty="0"/>
          </a:p>
          <a:p>
            <a:r>
              <a:rPr lang="ar-IQ" dirty="0"/>
              <a:t>10- النظر الى التدريس على انه مجال معرفي منظم</a:t>
            </a:r>
            <a:endParaRPr lang="en-US" dirty="0"/>
          </a:p>
          <a:p>
            <a:r>
              <a:rPr lang="ar-IQ" b="1" u="sng" dirty="0" smtClean="0"/>
              <a:t> 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30076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u="sng" dirty="0"/>
              <a:t>التدريس كعلم وفن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92500"/>
          </a:bodyPr>
          <a:lstStyle/>
          <a:p>
            <a:r>
              <a:rPr lang="ar-IQ" dirty="0"/>
              <a:t>-التدريس عملية ذات ابعاد ثلاثة (مدرس –تلميذ-خبرة تربوية)</a:t>
            </a:r>
            <a:endParaRPr lang="en-US" dirty="0"/>
          </a:p>
          <a:p>
            <a:r>
              <a:rPr lang="ar-IQ" dirty="0"/>
              <a:t>2-التدريس سلوك اجتماعي لا ينشا من فراغ ،ولكن يتضمن تفاعلا بين المعلم والتلميذ والخبرة </a:t>
            </a:r>
            <a:endParaRPr lang="en-US" dirty="0"/>
          </a:p>
          <a:p>
            <a:r>
              <a:rPr lang="ar-IQ" dirty="0"/>
              <a:t>3- التدريس سلوك يمكن ملاحظة وقياسه وبالتالي يمكن ضبطه وتقويمه وتحسينه،</a:t>
            </a:r>
            <a:endParaRPr lang="en-US" dirty="0"/>
          </a:p>
          <a:p>
            <a:r>
              <a:rPr lang="ar-IQ" dirty="0"/>
              <a:t>4-يشتمل التدريس على بعد انساني يتمثل في التفاعل بين المعلم والتلميذ  </a:t>
            </a:r>
            <a:endParaRPr lang="en-US" dirty="0"/>
          </a:p>
          <a:p>
            <a:r>
              <a:rPr lang="ar-IQ" dirty="0"/>
              <a:t>5- التدريس عملية حركية </a:t>
            </a:r>
            <a:endParaRPr lang="en-US" dirty="0"/>
          </a:p>
          <a:p>
            <a:r>
              <a:rPr lang="ar-IQ" dirty="0"/>
              <a:t>6- التدريس عملية اتصال وسيلتها الرئيسية اللغة ،مما يتطلب من المعلم استخدام لغة التواصل اللفظي والغير اللفظي من اللمس والنظر والصمت والاشارة والايماءة وغير ذلك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94518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u="sng" dirty="0"/>
              <a:t>الفرق بين التعليم والتعلم والتدريس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/>
              <a:t>التعليم</a:t>
            </a:r>
            <a:r>
              <a:rPr lang="ar-IQ" dirty="0"/>
              <a:t> يقصد به عملية مقصودة  تتم داخل المدرسة او خارجها في اي وقت ويقوم بها المعلم او غير المعلم.</a:t>
            </a:r>
            <a:endParaRPr lang="en-US" dirty="0"/>
          </a:p>
          <a:p>
            <a:r>
              <a:rPr lang="ar-IQ" b="1" dirty="0"/>
              <a:t>التدريس</a:t>
            </a:r>
            <a:r>
              <a:rPr lang="ar-IQ" dirty="0"/>
              <a:t> هو نشاط هادف يرمي الى احداث </a:t>
            </a:r>
            <a:r>
              <a:rPr lang="ar-IQ" dirty="0" smtClean="0"/>
              <a:t>تأثير </a:t>
            </a:r>
            <a:r>
              <a:rPr lang="ar-IQ" dirty="0"/>
              <a:t>في شخصية التلميذ ويعد هذا النشاط وسيلة غايتها التعلم المرغوب </a:t>
            </a:r>
            <a:endParaRPr lang="ar-IQ" dirty="0" smtClean="0"/>
          </a:p>
          <a:p>
            <a:r>
              <a:rPr lang="ar-IQ" b="1" dirty="0"/>
              <a:t>التعلم</a:t>
            </a:r>
            <a:r>
              <a:rPr lang="ar-IQ" dirty="0"/>
              <a:t> هو تغير نسبي في سلوك المتعلم نتيجة مروره بخبرة او نشاط ذاتي وهو عملية مقصودة او غير مقصودة 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68379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u="sng" dirty="0"/>
              <a:t>طريقة التدريس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ar-IQ" dirty="0"/>
              <a:t> وفي ضوء ما سبق يمكن القول بأن طريقة التدريس تشير الى مجموعة من الخطوات التي يتبعها المعلم داخل الصف من اجل تحقيق اهداف الدرس. </a:t>
            </a:r>
            <a:endParaRPr lang="en-US" dirty="0"/>
          </a:p>
          <a:p>
            <a:r>
              <a:rPr lang="ar-IQ" b="1" dirty="0"/>
              <a:t> 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01356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u="sng" dirty="0"/>
              <a:t>اهمية طرائق التدريس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-</a:t>
            </a:r>
            <a:r>
              <a:rPr lang="ar-IQ" dirty="0" err="1"/>
              <a:t>المعلم:حيث</a:t>
            </a:r>
            <a:r>
              <a:rPr lang="ar-IQ" dirty="0"/>
              <a:t> ان طرائق التدريس بأنواعها المتعددة تساعده للوصول الى اهدافه بوضوح مقتصدا في الوقت والجهد.</a:t>
            </a:r>
            <a:endParaRPr lang="en-US" dirty="0"/>
          </a:p>
          <a:p>
            <a:r>
              <a:rPr lang="ar-IQ" dirty="0"/>
              <a:t>2-المتعلم:حيث تتيح له امكانية متابعة المادة الدراسية وتوفر له فرصة الانتقال المنظم من موضوع الى اخر.</a:t>
            </a:r>
            <a:endParaRPr lang="en-US" dirty="0"/>
          </a:p>
          <a:p>
            <a:r>
              <a:rPr lang="ar-IQ" dirty="0"/>
              <a:t>3-المادة الدراسية: حيث تنبثق اهميتها للمادة الدراسية كون الهدف من التعليم هو نقل المعلومات والمعارف والمهارات الى المتعلمين بهدف تنمية شخصيتهم.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33509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u="sng" dirty="0"/>
              <a:t>العوامل المؤثرة في اختيار طريقة التدريس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1-اعداد </a:t>
            </a:r>
            <a:r>
              <a:rPr lang="ar-IQ" dirty="0" smtClean="0"/>
              <a:t>المعلم</a:t>
            </a:r>
          </a:p>
          <a:p>
            <a:r>
              <a:rPr lang="ar-IQ" dirty="0"/>
              <a:t>2-مستوى التلاميذ الثقافي ونضجهم </a:t>
            </a:r>
            <a:r>
              <a:rPr lang="ar-IQ" dirty="0" smtClean="0"/>
              <a:t>النفسي </a:t>
            </a:r>
          </a:p>
          <a:p>
            <a:r>
              <a:rPr lang="ar-IQ" dirty="0"/>
              <a:t>3-الاهداف التعليمية المنشودة: </a:t>
            </a:r>
            <a:endParaRPr lang="ar-IQ" dirty="0" smtClean="0"/>
          </a:p>
          <a:p>
            <a:r>
              <a:rPr lang="ar-IQ" dirty="0"/>
              <a:t>4-طبيعة المادة </a:t>
            </a:r>
            <a:r>
              <a:rPr lang="ar-IQ" dirty="0" smtClean="0"/>
              <a:t>الدراسية</a:t>
            </a:r>
          </a:p>
          <a:p>
            <a:r>
              <a:rPr lang="ar-IQ" dirty="0"/>
              <a:t>5-توافر مستلزمات الطريقة: </a:t>
            </a:r>
            <a:endParaRPr lang="ar-IQ" dirty="0" smtClean="0"/>
          </a:p>
          <a:p>
            <a:r>
              <a:rPr lang="ar-IQ" dirty="0"/>
              <a:t>6-اتساع المنهج وعدد الساعات المخصصة للمادة </a:t>
            </a:r>
            <a:endParaRPr lang="ar-IQ" dirty="0" smtClean="0"/>
          </a:p>
          <a:p>
            <a:r>
              <a:rPr lang="ar-IQ" dirty="0"/>
              <a:t>7-اساليب التقويم المتبعة: </a:t>
            </a:r>
            <a:r>
              <a:rPr lang="ar-IQ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7178375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784</Words>
  <Application>Microsoft Office PowerPoint</Application>
  <PresentationFormat>عرض على الشاشة (3:4)‏</PresentationFormat>
  <Paragraphs>114</Paragraphs>
  <Slides>24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نسق Office</vt:lpstr>
      <vt:lpstr>محاضرات طرائق تدريس عامة         لطلبة صفوف الثالث قسم العلوم   </vt:lpstr>
      <vt:lpstr>مفهوم التدريس </vt:lpstr>
      <vt:lpstr>اتجاهات تحديد معنى التدريس </vt:lpstr>
      <vt:lpstr>عرض تقديمي في PowerPoint</vt:lpstr>
      <vt:lpstr>التدريس كعلم وفن </vt:lpstr>
      <vt:lpstr>الفرق بين التعليم والتعلم والتدريس  </vt:lpstr>
      <vt:lpstr>طريقة التدريس </vt:lpstr>
      <vt:lpstr>اهمية طرائق التدريس</vt:lpstr>
      <vt:lpstr>العوامل المؤثرة في اختيار طريقة التدريس </vt:lpstr>
      <vt:lpstr>بعض طرائق التدريس: </vt:lpstr>
      <vt:lpstr>ثانيا :طريقة المناقشة  </vt:lpstr>
      <vt:lpstr>ثالثا طريقة الاستجواب   </vt:lpstr>
      <vt:lpstr>رابعا طريقة حل المشكلات </vt:lpstr>
      <vt:lpstr>مفهوم الاهداف التربوية </vt:lpstr>
      <vt:lpstr>مصادر اشتقاق اهداف تدريس العلوم</vt:lpstr>
      <vt:lpstr>تصنيف الاهداف التربوية على اساس سلوك المتعلم   </vt:lpstr>
      <vt:lpstr>  الاهداف العامة</vt:lpstr>
      <vt:lpstr>شروط صياغة الهدف السلوكي </vt:lpstr>
      <vt:lpstr>فوائد  الاهداف السلوكية: </vt:lpstr>
      <vt:lpstr>التخطيط للتدريس</vt:lpstr>
      <vt:lpstr>اهمية التخطيط للتدريس </vt:lpstr>
      <vt:lpstr>انواع الخطط الدراسية </vt:lpstr>
      <vt:lpstr>عرض تقديمي في PowerPoint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طرائق تدريس عامة         لطلبة صفوف الثالث قسم العلوم   </dc:title>
  <dc:creator>DR.Ahmed Saker 2o1O</dc:creator>
  <cp:lastModifiedBy>DR.Ahmed Saker 2o1O</cp:lastModifiedBy>
  <cp:revision>20</cp:revision>
  <dcterms:created xsi:type="dcterms:W3CDTF">2019-02-06T14:58:41Z</dcterms:created>
  <dcterms:modified xsi:type="dcterms:W3CDTF">2019-02-06T16:09:47Z</dcterms:modified>
</cp:coreProperties>
</file>