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A75D8A6-29E9-4976-8960-D2394628A222}" type="datetimeFigureOut">
              <a:rPr lang="en-US" smtClean="0"/>
              <a:t>2/18/2019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257655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2/18/2019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313445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2/18/2019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706660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2/18/2019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21175655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2/18/2019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793192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2/18/2019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5043196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75D8A6-29E9-4976-8960-D2394628A222}" type="datetimeFigureOut">
              <a:rPr lang="en-US" smtClean="0"/>
              <a:t>2/18/2019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4987361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75D8A6-29E9-4976-8960-D2394628A222}" type="datetimeFigureOut">
              <a:rPr lang="en-US" smtClean="0"/>
              <a:t>2/18/2019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536073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75D8A6-29E9-4976-8960-D2394628A222}" type="datetimeFigureOut">
              <a:rPr lang="en-US" smtClean="0"/>
              <a:t>2/18/2019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599779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2/18/2019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067813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A75D8A6-29E9-4976-8960-D2394628A222}" type="datetimeFigureOut">
              <a:rPr lang="en-US" smtClean="0"/>
              <a:t>2/18/2019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716957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A75D8A6-29E9-4976-8960-D2394628A222}" type="datetimeFigureOut">
              <a:rPr lang="en-US" smtClean="0"/>
              <a:t>2/18/2019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749319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A75D8A6-29E9-4976-8960-D2394628A222}" type="datetimeFigureOut">
              <a:rPr lang="en-US" smtClean="0"/>
              <a:t>2/18/2019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678820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5D8A6-29E9-4976-8960-D2394628A222}" type="datetimeFigureOut">
              <a:rPr lang="en-US" smtClean="0"/>
              <a:t>2/18/2019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2927146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75D8A6-29E9-4976-8960-D2394628A222}" type="datetimeFigureOut">
              <a:rPr lang="en-US" smtClean="0"/>
              <a:t>2/18/2019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45561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75D8A6-29E9-4976-8960-D2394628A222}" type="datetimeFigureOut">
              <a:rPr lang="en-US" smtClean="0"/>
              <a:t>2/18/2019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681439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A75D8A6-29E9-4976-8960-D2394628A222}" type="datetimeFigureOut">
              <a:rPr lang="en-US" smtClean="0"/>
              <a:t>2/18/2019</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9E1D5346-1FE1-4948-96C3-834AD9F8E1D0}" type="slidenum">
              <a:rPr lang="en-US" smtClean="0"/>
              <a:t>‹#›</a:t>
            </a:fld>
            <a:endParaRPr lang="en-US"/>
          </a:p>
        </p:txBody>
      </p:sp>
    </p:spTree>
    <p:extLst>
      <p:ext uri="{BB962C8B-B14F-4D97-AF65-F5344CB8AC3E}">
        <p14:creationId xmlns:p14="http://schemas.microsoft.com/office/powerpoint/2010/main" val="375470284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135292"/>
            <a:ext cx="7766936" cy="2071932"/>
          </a:xfrm>
        </p:spPr>
        <p:txBody>
          <a:bodyPr/>
          <a:lstStyle/>
          <a:p>
            <a:pPr algn="ctr"/>
            <a:r>
              <a:rPr lang="ar-SA" sz="6600" dirty="0">
                <a:latin typeface="Traditional Arabic" panose="02010000000000000000" pitchFamily="2" charset="-78"/>
                <a:ea typeface="Times New Roman" panose="02020603050405020304" pitchFamily="18" charset="0"/>
                <a:cs typeface="PT Bold Heading" panose="00000400000000000000" pitchFamily="2" charset="-78"/>
              </a:rPr>
              <a:t>تغذية الطفل</a:t>
            </a:r>
            <a:endParaRPr lang="en-US" sz="6600" dirty="0"/>
          </a:p>
        </p:txBody>
      </p:sp>
      <p:sp>
        <p:nvSpPr>
          <p:cNvPr id="3" name="Subtitle 2"/>
          <p:cNvSpPr>
            <a:spLocks noGrp="1"/>
          </p:cNvSpPr>
          <p:nvPr>
            <p:ph type="subTitle" idx="1"/>
          </p:nvPr>
        </p:nvSpPr>
        <p:spPr>
          <a:xfrm>
            <a:off x="1507067" y="4050833"/>
            <a:ext cx="7766936" cy="1926886"/>
          </a:xfrm>
        </p:spPr>
        <p:txBody>
          <a:bodyPr>
            <a:normAutofit fontScale="62500" lnSpcReduction="20000"/>
          </a:bodyPr>
          <a:lstStyle/>
          <a:p>
            <a:pPr algn="ctr" rtl="1">
              <a:tabLst>
                <a:tab pos="2637155" algn="ctr"/>
                <a:tab pos="5274310" algn="r"/>
                <a:tab pos="457200" algn="l"/>
                <a:tab pos="2637155" algn="ctr"/>
                <a:tab pos="5274310" algn="r"/>
              </a:tabLst>
            </a:pPr>
            <a:r>
              <a:rPr lang="ar-SA" sz="6400" dirty="0">
                <a:latin typeface="Traditional Arabic" panose="02010000000000000000" pitchFamily="2" charset="-78"/>
                <a:ea typeface="Times New Roman" panose="02020603050405020304" pitchFamily="18" charset="0"/>
                <a:cs typeface="PT Bold Heading" panose="00000400000000000000" pitchFamily="2" charset="-78"/>
              </a:rPr>
              <a:t>الدكتورة</a:t>
            </a:r>
            <a:endParaRPr lang="en-US" sz="6400" dirty="0">
              <a:latin typeface="Calibri" panose="020F0502020204030204" pitchFamily="34" charset="0"/>
              <a:ea typeface="Times New Roman" panose="02020603050405020304" pitchFamily="18" charset="0"/>
              <a:cs typeface="Arial" panose="020B0604020202020204" pitchFamily="34" charset="0"/>
            </a:endParaRPr>
          </a:p>
          <a:p>
            <a:pPr algn="ctr" rtl="1">
              <a:tabLst>
                <a:tab pos="2637155" algn="ctr"/>
                <a:tab pos="5274310" algn="r"/>
                <a:tab pos="457200" algn="l"/>
                <a:tab pos="2637155" algn="ctr"/>
                <a:tab pos="5274310" algn="r"/>
              </a:tabLst>
            </a:pPr>
            <a:r>
              <a:rPr lang="ar-SA" sz="6400" dirty="0">
                <a:latin typeface="Traditional Arabic" panose="02010000000000000000" pitchFamily="2" charset="-78"/>
                <a:ea typeface="Times New Roman" panose="02020603050405020304" pitchFamily="18" charset="0"/>
                <a:cs typeface="PT Bold Heading" panose="00000400000000000000" pitchFamily="2" charset="-78"/>
              </a:rPr>
              <a:t>إيمان يونس إبراهيم </a:t>
            </a:r>
            <a:endParaRPr lang="en-US" sz="6400" dirty="0">
              <a:latin typeface="Calibri" panose="020F0502020204030204" pitchFamily="34" charset="0"/>
              <a:ea typeface="Times New Roman" panose="02020603050405020304" pitchFamily="18" charset="0"/>
              <a:cs typeface="Arial" panose="020B0604020202020204" pitchFamily="34" charset="0"/>
            </a:endParaRPr>
          </a:p>
          <a:p>
            <a:pPr algn="ctr" rtl="1">
              <a:tabLst>
                <a:tab pos="2637155" algn="ctr"/>
                <a:tab pos="5274310" algn="r"/>
                <a:tab pos="457200" algn="l"/>
                <a:tab pos="2637155" algn="ctr"/>
                <a:tab pos="5274310" algn="r"/>
              </a:tabLst>
            </a:pPr>
            <a:r>
              <a:rPr lang="ar-SA" sz="6400" dirty="0">
                <a:latin typeface="Traditional Arabic" panose="02010000000000000000" pitchFamily="2" charset="-78"/>
                <a:ea typeface="Times New Roman" panose="02020603050405020304" pitchFamily="18" charset="0"/>
                <a:cs typeface="PT Bold Heading" panose="00000400000000000000" pitchFamily="2" charset="-78"/>
              </a:rPr>
              <a:t> </a:t>
            </a:r>
            <a:endParaRPr lang="en-US" sz="6400" dirty="0">
              <a:latin typeface="Calibri" panose="020F0502020204030204" pitchFamily="34" charset="0"/>
              <a:ea typeface="Times New Roman" panose="02020603050405020304" pitchFamily="18" charset="0"/>
              <a:cs typeface="Arial" panose="020B0604020202020204" pitchFamily="34" charset="0"/>
            </a:endParaRPr>
          </a:p>
          <a:p>
            <a:endParaRPr lang="en-US" dirty="0"/>
          </a:p>
        </p:txBody>
      </p:sp>
    </p:spTree>
    <p:extLst>
      <p:ext uri="{BB962C8B-B14F-4D97-AF65-F5344CB8AC3E}">
        <p14:creationId xmlns:p14="http://schemas.microsoft.com/office/powerpoint/2010/main" val="5965803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50377"/>
            <a:ext cx="8596668" cy="5590986"/>
          </a:xfrm>
        </p:spPr>
        <p:txBody>
          <a:bodyPr>
            <a:normAutofit/>
          </a:bodyPr>
          <a:lstStyle/>
          <a:p>
            <a:pPr algn="just" rtl="1">
              <a:lnSpc>
                <a:spcPct val="115000"/>
              </a:lnSpc>
              <a:tabLst>
                <a:tab pos="104140" algn="l"/>
              </a:tabLst>
            </a:pPr>
            <a:r>
              <a:rPr lang="ar-IQ" sz="4000" b="1" dirty="0">
                <a:latin typeface="Calibri" panose="020F0502020204030204" pitchFamily="34" charset="0"/>
                <a:ea typeface="Times New Roman" panose="02020603050405020304" pitchFamily="18" charset="0"/>
                <a:cs typeface="Sakkal Majalla" panose="02000000000000000000" pitchFamily="2" charset="-78"/>
              </a:rPr>
              <a:t>الألياف الغذائية:</a:t>
            </a:r>
            <a:endParaRPr lang="en-US" sz="4000" dirty="0">
              <a:latin typeface="Calibri" panose="020F0502020204030204" pitchFamily="34" charset="0"/>
              <a:ea typeface="Times New Roman" panose="02020603050405020304" pitchFamily="18" charset="0"/>
              <a:cs typeface="Arial" panose="020B0604020202020204" pitchFamily="34" charset="0"/>
            </a:endParaRPr>
          </a:p>
          <a:p>
            <a:pPr lvl="0" algn="just" rtl="1">
              <a:lnSpc>
                <a:spcPct val="115000"/>
              </a:lnSpc>
              <a:buSzPts val="1000"/>
              <a:buFont typeface="Symbol" panose="05050102010706020507" pitchFamily="18" charset="2"/>
              <a:buChar char=""/>
              <a:tabLst>
                <a:tab pos="104140" algn="l"/>
              </a:tabLst>
            </a:pPr>
            <a:r>
              <a:rPr lang="ar-EG" sz="4000" dirty="0">
                <a:latin typeface="Calibri" panose="020F0502020204030204" pitchFamily="34" charset="0"/>
                <a:ea typeface="Times New Roman" panose="02020603050405020304" pitchFamily="18" charset="0"/>
                <a:cs typeface="Sakkal Majalla" panose="02000000000000000000" pitchFamily="2" charset="-78"/>
              </a:rPr>
              <a:t>هي الجزء من النبات الذي لا يهضم ولا يمتص بالدم.</a:t>
            </a:r>
            <a:endParaRPr lang="en-US" sz="4000" dirty="0">
              <a:latin typeface="Calibri" panose="020F0502020204030204" pitchFamily="34" charset="0"/>
              <a:ea typeface="Times New Roman" panose="02020603050405020304" pitchFamily="18" charset="0"/>
              <a:cs typeface="Arial" panose="020B0604020202020204" pitchFamily="34" charset="0"/>
            </a:endParaRPr>
          </a:p>
          <a:p>
            <a:pPr lvl="0" algn="just" rtl="1">
              <a:lnSpc>
                <a:spcPct val="115000"/>
              </a:lnSpc>
              <a:buSzPts val="1000"/>
              <a:buFont typeface="Symbol" panose="05050102010706020507" pitchFamily="18" charset="2"/>
              <a:buChar char=""/>
              <a:tabLst>
                <a:tab pos="104140" algn="l"/>
              </a:tabLst>
            </a:pPr>
            <a:r>
              <a:rPr lang="ar-EG" sz="4000" dirty="0">
                <a:latin typeface="Calibri" panose="020F0502020204030204" pitchFamily="34" charset="0"/>
                <a:ea typeface="Times New Roman" panose="02020603050405020304" pitchFamily="18" charset="0"/>
                <a:cs typeface="Sakkal Majalla" panose="02000000000000000000" pitchFamily="2" charset="-78"/>
              </a:rPr>
              <a:t>تختلف </a:t>
            </a:r>
            <a:r>
              <a:rPr lang="ar-EG" sz="4000" dirty="0" smtClean="0">
                <a:latin typeface="Calibri" panose="020F0502020204030204" pitchFamily="34" charset="0"/>
                <a:ea typeface="Times New Roman" panose="02020603050405020304" pitchFamily="18" charset="0"/>
                <a:cs typeface="Sakkal Majalla" panose="02000000000000000000" pitchFamily="2" charset="-78"/>
              </a:rPr>
              <a:t>الأطعمةمن</a:t>
            </a:r>
            <a:r>
              <a:rPr lang="ar-IQ" sz="4000" dirty="0" smtClean="0">
                <a:latin typeface="Calibri" panose="020F0502020204030204" pitchFamily="34" charset="0"/>
                <a:ea typeface="Times New Roman" panose="02020603050405020304" pitchFamily="18" charset="0"/>
                <a:cs typeface="Sakkal Majalla" panose="02000000000000000000" pitchFamily="2" charset="-78"/>
              </a:rPr>
              <a:t> </a:t>
            </a:r>
            <a:r>
              <a:rPr lang="ar-EG" sz="4000" dirty="0" smtClean="0">
                <a:latin typeface="Calibri" panose="020F0502020204030204" pitchFamily="34" charset="0"/>
                <a:ea typeface="Times New Roman" panose="02020603050405020304" pitchFamily="18" charset="0"/>
                <a:cs typeface="Sakkal Majalla" panose="02000000000000000000" pitchFamily="2" charset="-78"/>
              </a:rPr>
              <a:t>حيث</a:t>
            </a:r>
            <a:r>
              <a:rPr lang="ar-IQ" sz="4000" dirty="0" smtClean="0">
                <a:latin typeface="Calibri" panose="020F0502020204030204" pitchFamily="34" charset="0"/>
                <a:ea typeface="Times New Roman" panose="02020603050405020304" pitchFamily="18" charset="0"/>
                <a:cs typeface="Sakkal Majalla" panose="02000000000000000000" pitchFamily="2" charset="-78"/>
              </a:rPr>
              <a:t> </a:t>
            </a:r>
            <a:r>
              <a:rPr lang="ar-EG" sz="4000" dirty="0" smtClean="0">
                <a:latin typeface="Calibri" panose="020F0502020204030204" pitchFamily="34" charset="0"/>
                <a:ea typeface="Times New Roman" panose="02020603050405020304" pitchFamily="18" charset="0"/>
                <a:cs typeface="Sakkal Majalla" panose="02000000000000000000" pitchFamily="2" charset="-78"/>
              </a:rPr>
              <a:t>كمية</a:t>
            </a:r>
            <a:r>
              <a:rPr lang="ar-IQ" sz="4000" dirty="0" smtClean="0">
                <a:latin typeface="Calibri" panose="020F0502020204030204" pitchFamily="34" charset="0"/>
                <a:ea typeface="Times New Roman" panose="02020603050405020304" pitchFamily="18" charset="0"/>
                <a:cs typeface="Sakkal Majalla" panose="02000000000000000000" pitchFamily="2" charset="-78"/>
              </a:rPr>
              <a:t> </a:t>
            </a:r>
            <a:r>
              <a:rPr lang="ar-EG" sz="4000" dirty="0" smtClean="0">
                <a:latin typeface="Calibri" panose="020F0502020204030204" pitchFamily="34" charset="0"/>
                <a:ea typeface="Times New Roman" panose="02020603050405020304" pitchFamily="18" charset="0"/>
                <a:cs typeface="Sakkal Majalla" panose="02000000000000000000" pitchFamily="2" charset="-78"/>
              </a:rPr>
              <a:t>وأنواع</a:t>
            </a:r>
            <a:r>
              <a:rPr lang="ar-IQ" sz="4000" dirty="0" smtClean="0">
                <a:latin typeface="Calibri" panose="020F0502020204030204" pitchFamily="34" charset="0"/>
                <a:ea typeface="Times New Roman" panose="02020603050405020304" pitchFamily="18" charset="0"/>
                <a:cs typeface="Sakkal Majalla" panose="02000000000000000000" pitchFamily="2" charset="-78"/>
              </a:rPr>
              <a:t> </a:t>
            </a:r>
            <a:r>
              <a:rPr lang="ar-EG" sz="4000" dirty="0" smtClean="0">
                <a:latin typeface="Calibri" panose="020F0502020204030204" pitchFamily="34" charset="0"/>
                <a:ea typeface="Times New Roman" panose="02020603050405020304" pitchFamily="18" charset="0"/>
                <a:cs typeface="Sakkal Majalla" panose="02000000000000000000" pitchFamily="2" charset="-78"/>
              </a:rPr>
              <a:t>الألياف </a:t>
            </a:r>
            <a:r>
              <a:rPr lang="ar-EG" sz="4000" dirty="0">
                <a:latin typeface="Calibri" panose="020F0502020204030204" pitchFamily="34" charset="0"/>
                <a:ea typeface="Times New Roman" panose="02020603050405020304" pitchFamily="18" charset="0"/>
                <a:cs typeface="Sakkal Majalla" panose="02000000000000000000" pitchFamily="2" charset="-78"/>
              </a:rPr>
              <a:t>التي تحتويها.</a:t>
            </a:r>
            <a:endParaRPr lang="en-US" sz="4000" dirty="0">
              <a:latin typeface="Calibri" panose="020F0502020204030204" pitchFamily="34" charset="0"/>
              <a:ea typeface="Times New Roman" panose="02020603050405020304" pitchFamily="18" charset="0"/>
              <a:cs typeface="Arial" panose="020B0604020202020204" pitchFamily="34" charset="0"/>
            </a:endParaRPr>
          </a:p>
          <a:p>
            <a:pPr marL="13970" algn="just" rtl="1">
              <a:lnSpc>
                <a:spcPct val="115000"/>
              </a:lnSpc>
            </a:pPr>
            <a:r>
              <a:rPr lang="ar-EG" sz="4000" dirty="0" smtClean="0">
                <a:latin typeface="Calibri" panose="020F0502020204030204" pitchFamily="34" charset="0"/>
                <a:ea typeface="Times New Roman" panose="02020603050405020304" pitchFamily="18" charset="0"/>
                <a:cs typeface="Sakkal Majalla" panose="02000000000000000000" pitchFamily="2" charset="-78"/>
              </a:rPr>
              <a:t>من</a:t>
            </a:r>
            <a:r>
              <a:rPr lang="ar-IQ" sz="4000" smtClean="0">
                <a:latin typeface="Calibri" panose="020F0502020204030204" pitchFamily="34" charset="0"/>
                <a:ea typeface="Times New Roman" panose="02020603050405020304" pitchFamily="18" charset="0"/>
                <a:cs typeface="Sakkal Majalla" panose="02000000000000000000" pitchFamily="2" charset="-78"/>
              </a:rPr>
              <a:t> </a:t>
            </a:r>
            <a:r>
              <a:rPr lang="ar-EG" sz="4000" smtClean="0">
                <a:latin typeface="Calibri" panose="020F0502020204030204" pitchFamily="34" charset="0"/>
                <a:ea typeface="Times New Roman" panose="02020603050405020304" pitchFamily="18" charset="0"/>
                <a:cs typeface="Sakkal Majalla" panose="02000000000000000000" pitchFamily="2" charset="-78"/>
              </a:rPr>
              <a:t>المصادر </a:t>
            </a:r>
            <a:r>
              <a:rPr lang="ar-EG" sz="4000" dirty="0">
                <a:latin typeface="Calibri" panose="020F0502020204030204" pitchFamily="34" charset="0"/>
                <a:ea typeface="Times New Roman" panose="02020603050405020304" pitchFamily="18" charset="0"/>
                <a:cs typeface="Sakkal Majalla" panose="02000000000000000000" pitchFamily="2" charset="-78"/>
              </a:rPr>
              <a:t>الرئيسية للألياف الغذائية: الخضروات – الفاكهة – البقوليات – الحبوب كاملة القشرة</a:t>
            </a:r>
            <a:r>
              <a:rPr lang="ar-SA" sz="4000" dirty="0">
                <a:latin typeface="Calibri" panose="020F0502020204030204" pitchFamily="34" charset="0"/>
                <a:ea typeface="Times New Roman" panose="02020603050405020304" pitchFamily="18" charset="0"/>
                <a:cs typeface="Sakkal Majalla" panose="02000000000000000000" pitchFamily="2" charset="-78"/>
              </a:rPr>
              <a:t>.</a:t>
            </a:r>
            <a:endParaRPr lang="en-US" sz="4000" dirty="0">
              <a:latin typeface="Calibri" panose="020F0502020204030204" pitchFamily="34" charset="0"/>
              <a:ea typeface="Times New Roman" panose="02020603050405020304" pitchFamily="18" charset="0"/>
              <a:cs typeface="Arial" panose="020B0604020202020204" pitchFamily="34" charset="0"/>
            </a:endParaRPr>
          </a:p>
          <a:p>
            <a:endParaRPr lang="en-US" sz="4000" dirty="0"/>
          </a:p>
        </p:txBody>
      </p:sp>
    </p:spTree>
    <p:extLst>
      <p:ext uri="{BB962C8B-B14F-4D97-AF65-F5344CB8AC3E}">
        <p14:creationId xmlns:p14="http://schemas.microsoft.com/office/powerpoint/2010/main" val="3278801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68491"/>
            <a:ext cx="8596668" cy="5672872"/>
          </a:xfrm>
        </p:spPr>
        <p:txBody>
          <a:bodyPr>
            <a:normAutofit fontScale="92500" lnSpcReduction="20000"/>
          </a:bodyPr>
          <a:lstStyle/>
          <a:p>
            <a:pPr marL="13970" algn="just" rtl="1">
              <a:lnSpc>
                <a:spcPct val="115000"/>
              </a:lnSpc>
            </a:pPr>
            <a:r>
              <a:rPr lang="ar-SA" sz="3200" b="1" dirty="0">
                <a:latin typeface="Calibri" panose="020F0502020204030204" pitchFamily="34" charset="0"/>
                <a:ea typeface="Times New Roman" panose="02020603050405020304" pitchFamily="18" charset="0"/>
                <a:cs typeface="Sakkal Majalla" panose="02000000000000000000" pitchFamily="2" charset="-78"/>
              </a:rPr>
              <a:t>العناصر الغذائية: </a:t>
            </a:r>
            <a:endParaRPr lang="en-US" sz="2400" dirty="0">
              <a:latin typeface="Calibri" panose="020F0502020204030204" pitchFamily="34" charset="0"/>
              <a:ea typeface="Times New Roman" panose="02020603050405020304" pitchFamily="18" charset="0"/>
              <a:cs typeface="Arial" panose="020B0604020202020204" pitchFamily="34" charset="0"/>
            </a:endParaRPr>
          </a:p>
          <a:p>
            <a:pPr marL="13970" algn="just" rtl="1">
              <a:lnSpc>
                <a:spcPct val="115000"/>
              </a:lnSpc>
            </a:pPr>
            <a:r>
              <a:rPr lang="ar-SA" sz="3200" dirty="0">
                <a:latin typeface="Calibri" panose="020F0502020204030204" pitchFamily="34" charset="0"/>
                <a:ea typeface="Times New Roman" panose="02020603050405020304" pitchFamily="18" charset="0"/>
                <a:cs typeface="Sakkal Majalla" panose="02000000000000000000" pitchFamily="2" charset="-78"/>
              </a:rPr>
              <a:t>       </a:t>
            </a:r>
            <a:r>
              <a:rPr lang="ar-SA" sz="3200" b="1" dirty="0">
                <a:latin typeface="Calibri" panose="020F0502020204030204" pitchFamily="34" charset="0"/>
                <a:ea typeface="Times New Roman" panose="02020603050405020304" pitchFamily="18" charset="0"/>
                <a:cs typeface="Sakkal Majalla" panose="02000000000000000000" pitchFamily="2" charset="-78"/>
              </a:rPr>
              <a:t>إن الطاقة التي نستمدها من الغذاء أساسية في تدعيم القدرة على استمرار النشاط البدني، ويمكننا تقسيم الغذاء إلى ستة أنواع من العناصر الغذائية والتي يؤدي كل منها دوراً بارزاً في حياة الإنسان وهذه العناصر هي:</a:t>
            </a:r>
            <a:r>
              <a:rPr lang="en-US" sz="3200" b="1" dirty="0">
                <a:latin typeface="Sakkal Majalla" panose="02000000000000000000" pitchFamily="2" charset="-78"/>
                <a:ea typeface="Times New Roman" panose="02020603050405020304" pitchFamily="18" charset="0"/>
                <a:cs typeface="Arial" panose="020B0604020202020204" pitchFamily="34" charset="0"/>
              </a:rPr>
              <a:t> </a:t>
            </a:r>
            <a:endParaRPr lang="en-US" sz="2400" b="1" dirty="0">
              <a:latin typeface="Calibri" panose="020F0502020204030204" pitchFamily="34" charset="0"/>
              <a:ea typeface="Times New Roman" panose="02020603050405020304" pitchFamily="18" charset="0"/>
              <a:cs typeface="Arial" panose="020B0604020202020204" pitchFamily="34" charset="0"/>
            </a:endParaRPr>
          </a:p>
          <a:p>
            <a:pPr marL="13970" algn="just" rtl="1">
              <a:lnSpc>
                <a:spcPct val="115000"/>
              </a:lnSpc>
            </a:pPr>
            <a:r>
              <a:rPr lang="ar-SA" sz="3200" b="1" dirty="0">
                <a:latin typeface="Calibri" panose="020F0502020204030204" pitchFamily="34" charset="0"/>
                <a:ea typeface="Times New Roman" panose="02020603050405020304" pitchFamily="18" charset="0"/>
                <a:cs typeface="Sakkal Majalla" panose="02000000000000000000" pitchFamily="2" charset="-78"/>
              </a:rPr>
              <a:t>- الكربوهيدرات.</a:t>
            </a:r>
            <a:endParaRPr lang="en-US" sz="2400" b="1" dirty="0">
              <a:latin typeface="Calibri" panose="020F0502020204030204" pitchFamily="34" charset="0"/>
              <a:ea typeface="Times New Roman" panose="02020603050405020304" pitchFamily="18" charset="0"/>
              <a:cs typeface="Arial" panose="020B0604020202020204" pitchFamily="34" charset="0"/>
            </a:endParaRPr>
          </a:p>
          <a:p>
            <a:pPr marL="13970" algn="just" rtl="1">
              <a:lnSpc>
                <a:spcPct val="115000"/>
              </a:lnSpc>
            </a:pPr>
            <a:r>
              <a:rPr lang="ar-SA" sz="3200" b="1" dirty="0">
                <a:latin typeface="Calibri" panose="020F0502020204030204" pitchFamily="34" charset="0"/>
                <a:ea typeface="Times New Roman" panose="02020603050405020304" pitchFamily="18" charset="0"/>
                <a:cs typeface="Sakkal Majalla" panose="02000000000000000000" pitchFamily="2" charset="-78"/>
              </a:rPr>
              <a:t> - الدهون.</a:t>
            </a:r>
            <a:endParaRPr lang="en-US" sz="2400" b="1" dirty="0">
              <a:latin typeface="Calibri" panose="020F0502020204030204" pitchFamily="34" charset="0"/>
              <a:ea typeface="Times New Roman" panose="02020603050405020304" pitchFamily="18" charset="0"/>
              <a:cs typeface="Arial" panose="020B0604020202020204" pitchFamily="34" charset="0"/>
            </a:endParaRPr>
          </a:p>
          <a:p>
            <a:pPr marL="13970" algn="just" rtl="1">
              <a:lnSpc>
                <a:spcPct val="115000"/>
              </a:lnSpc>
            </a:pPr>
            <a:r>
              <a:rPr lang="ar-SA" sz="3200" b="1" dirty="0">
                <a:latin typeface="Calibri" panose="020F0502020204030204" pitchFamily="34" charset="0"/>
                <a:ea typeface="Times New Roman" panose="02020603050405020304" pitchFamily="18" charset="0"/>
                <a:cs typeface="Sakkal Majalla" panose="02000000000000000000" pitchFamily="2" charset="-78"/>
              </a:rPr>
              <a:t>- البروتين.</a:t>
            </a:r>
            <a:endParaRPr lang="en-US" sz="2400" b="1" dirty="0">
              <a:latin typeface="Calibri" panose="020F0502020204030204" pitchFamily="34" charset="0"/>
              <a:ea typeface="Times New Roman" panose="02020603050405020304" pitchFamily="18" charset="0"/>
              <a:cs typeface="Arial" panose="020B0604020202020204" pitchFamily="34" charset="0"/>
            </a:endParaRPr>
          </a:p>
          <a:p>
            <a:pPr marL="13970" algn="r" rtl="1">
              <a:lnSpc>
                <a:spcPct val="115000"/>
              </a:lnSpc>
            </a:pPr>
            <a:r>
              <a:rPr lang="ar-SA" sz="3200" b="1" dirty="0">
                <a:latin typeface="Calibri" panose="020F0502020204030204" pitchFamily="34" charset="0"/>
                <a:ea typeface="Times New Roman" panose="02020603050405020304" pitchFamily="18" charset="0"/>
                <a:cs typeface="Sakkal Majalla" panose="02000000000000000000" pitchFamily="2" charset="-78"/>
              </a:rPr>
              <a:t> -الفيتامينات</a:t>
            </a:r>
            <a:r>
              <a:rPr lang="ar-SA" sz="3200" b="1" dirty="0" smtClean="0">
                <a:latin typeface="Calibri" panose="020F0502020204030204" pitchFamily="34" charset="0"/>
                <a:ea typeface="Times New Roman" panose="02020603050405020304" pitchFamily="18" charset="0"/>
                <a:cs typeface="Sakkal Majalla" panose="02000000000000000000" pitchFamily="2" charset="-78"/>
              </a:rPr>
              <a:t>.</a:t>
            </a:r>
            <a:endParaRPr lang="ar-IQ" sz="3200" b="1" dirty="0" smtClean="0">
              <a:latin typeface="Calibri" panose="020F0502020204030204" pitchFamily="34" charset="0"/>
              <a:ea typeface="Times New Roman" panose="02020603050405020304" pitchFamily="18" charset="0"/>
              <a:cs typeface="Sakkal Majalla" panose="02000000000000000000" pitchFamily="2" charset="-78"/>
            </a:endParaRPr>
          </a:p>
          <a:p>
            <a:pPr marL="13970" algn="r" rtl="1">
              <a:lnSpc>
                <a:spcPct val="115000"/>
              </a:lnSpc>
            </a:pPr>
            <a:r>
              <a:rPr lang="en-US" sz="3200" b="1" dirty="0" smtClean="0">
                <a:latin typeface="Sakkal Majalla" panose="02000000000000000000" pitchFamily="2" charset="-78"/>
                <a:ea typeface="Times New Roman" panose="02020603050405020304" pitchFamily="18" charset="0"/>
                <a:cs typeface="Arial" panose="020B0604020202020204" pitchFamily="34" charset="0"/>
              </a:rPr>
              <a:t> </a:t>
            </a:r>
            <a:r>
              <a:rPr lang="en-US" sz="3200" b="1" dirty="0">
                <a:latin typeface="Sakkal Majalla" panose="02000000000000000000" pitchFamily="2" charset="-78"/>
                <a:ea typeface="Times New Roman" panose="02020603050405020304" pitchFamily="18" charset="0"/>
                <a:cs typeface="Arial" panose="020B0604020202020204" pitchFamily="34" charset="0"/>
              </a:rPr>
              <a:t>- </a:t>
            </a:r>
            <a:r>
              <a:rPr lang="ar-SA" sz="3200" b="1" dirty="0">
                <a:latin typeface="Calibri" panose="020F0502020204030204" pitchFamily="34" charset="0"/>
                <a:ea typeface="Times New Roman" panose="02020603050405020304" pitchFamily="18" charset="0"/>
                <a:cs typeface="Sakkal Majalla" panose="02000000000000000000" pitchFamily="2" charset="-78"/>
              </a:rPr>
              <a:t>المعادن.</a:t>
            </a:r>
            <a:endParaRPr lang="en-US" sz="2400" b="1" dirty="0">
              <a:latin typeface="Calibri" panose="020F0502020204030204" pitchFamily="34" charset="0"/>
              <a:ea typeface="Times New Roman" panose="02020603050405020304" pitchFamily="18" charset="0"/>
              <a:cs typeface="Arial" panose="020B0604020202020204" pitchFamily="34" charset="0"/>
            </a:endParaRPr>
          </a:p>
          <a:p>
            <a:pPr marL="13970" algn="just" rtl="1">
              <a:lnSpc>
                <a:spcPct val="115000"/>
              </a:lnSpc>
            </a:pPr>
            <a:r>
              <a:rPr lang="ar-SA" sz="3200" b="1" dirty="0">
                <a:latin typeface="Calibri" panose="020F0502020204030204" pitchFamily="34" charset="0"/>
                <a:ea typeface="Times New Roman" panose="02020603050405020304" pitchFamily="18" charset="0"/>
                <a:cs typeface="Sakkal Majalla" panose="02000000000000000000" pitchFamily="2" charset="-78"/>
              </a:rPr>
              <a:t> - الماء.</a:t>
            </a:r>
            <a:endParaRPr lang="en-US" sz="2400" b="1" dirty="0">
              <a:latin typeface="Calibri" panose="020F0502020204030204" pitchFamily="34" charset="0"/>
              <a:ea typeface="Times New Roman" panose="02020603050405020304" pitchFamily="18" charset="0"/>
              <a:cs typeface="Arial" panose="020B0604020202020204" pitchFamily="34" charset="0"/>
            </a:endParaRPr>
          </a:p>
          <a:p>
            <a:pPr algn="ctr" rtl="1">
              <a:lnSpc>
                <a:spcPct val="115000"/>
              </a:lnSpc>
            </a:pPr>
            <a:endParaRPr lang="en-US" sz="3200" b="1"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347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0540" y="450377"/>
            <a:ext cx="9244588" cy="5786650"/>
          </a:xfrm>
        </p:spPr>
        <p:txBody>
          <a:bodyPr>
            <a:normAutofit/>
          </a:bodyPr>
          <a:lstStyle/>
          <a:p>
            <a:pPr marL="13970" algn="just" rtl="1">
              <a:lnSpc>
                <a:spcPct val="115000"/>
              </a:lnSpc>
            </a:pPr>
            <a:r>
              <a:rPr lang="ar-EG" sz="3200" dirty="0">
                <a:latin typeface="Calibri" panose="020F0502020204030204" pitchFamily="34" charset="0"/>
                <a:ea typeface="Times New Roman" panose="02020603050405020304" pitchFamily="18" charset="0"/>
                <a:cs typeface="Sakkal Majalla" panose="02000000000000000000" pitchFamily="2" charset="-78"/>
              </a:rPr>
              <a:t> </a:t>
            </a:r>
            <a:r>
              <a:rPr lang="ar-IQ" sz="3200" dirty="0" smtClean="0">
                <a:latin typeface="Calibri" panose="020F0502020204030204" pitchFamily="34" charset="0"/>
                <a:ea typeface="Times New Roman" panose="02020603050405020304" pitchFamily="18" charset="0"/>
                <a:cs typeface="Sakkal Majalla" panose="02000000000000000000" pitchFamily="2" charset="-78"/>
              </a:rPr>
              <a:t>  </a:t>
            </a:r>
            <a:r>
              <a:rPr lang="ar-SA" sz="3200" b="1" dirty="0">
                <a:latin typeface="Calibri" panose="020F0502020204030204" pitchFamily="34" charset="0"/>
                <a:ea typeface="Times New Roman" panose="02020603050405020304" pitchFamily="18" charset="0"/>
                <a:cs typeface="Sakkal Majalla" panose="02000000000000000000" pitchFamily="2" charset="-78"/>
              </a:rPr>
              <a:t>الكربوهيدرات:</a:t>
            </a:r>
            <a:endParaRPr lang="en-US" sz="2400" dirty="0">
              <a:latin typeface="Calibri" panose="020F0502020204030204" pitchFamily="34" charset="0"/>
              <a:ea typeface="Times New Roman" panose="02020603050405020304" pitchFamily="18" charset="0"/>
              <a:cs typeface="Arial" panose="020B0604020202020204" pitchFamily="34" charset="0"/>
            </a:endParaRPr>
          </a:p>
          <a:p>
            <a:pPr marL="13970" algn="just" rtl="1">
              <a:lnSpc>
                <a:spcPct val="115000"/>
              </a:lnSpc>
            </a:pPr>
            <a:r>
              <a:rPr lang="ar-SA" sz="3200" dirty="0">
                <a:latin typeface="Calibri" panose="020F0502020204030204" pitchFamily="34" charset="0"/>
                <a:ea typeface="Times New Roman" panose="02020603050405020304" pitchFamily="18" charset="0"/>
                <a:cs typeface="Sakkal Majalla" panose="02000000000000000000" pitchFamily="2" charset="-78"/>
              </a:rPr>
              <a:t>    تُعد الكربوهيدرات المصدر الرئيسي للطاقة اللازمة للإنسان في جميع أنحاء العالم ممثلة في القمح والأرز والشعير والبطاطا، ويمكن بالنبات أن يكون الكربوهيدرات أثناء عملية التمثيل الضوئي وهي سلسلة من التفاعلات الكيميائية التي تتطلب وجود الكلوروفيل النباتي والطاقة من الشمس لتكوين الكربوهيدرات من ثاني أكسيد الكربون الجوي والماء الأرضي</a:t>
            </a:r>
            <a:r>
              <a:rPr lang="en-US" sz="3200" dirty="0">
                <a:latin typeface="Sakkal Majalla" panose="02000000000000000000" pitchFamily="2" charset="-78"/>
                <a:ea typeface="Times New Roman" panose="02020603050405020304" pitchFamily="18" charset="0"/>
                <a:cs typeface="Arial" panose="020B0604020202020204" pitchFamily="34" charset="0"/>
              </a:rPr>
              <a:t> .</a:t>
            </a:r>
            <a:endParaRPr lang="en-US" sz="2400" dirty="0">
              <a:latin typeface="Calibri" panose="020F0502020204030204" pitchFamily="34" charset="0"/>
              <a:ea typeface="Times New Roman" panose="02020603050405020304" pitchFamily="18" charset="0"/>
              <a:cs typeface="Arial" panose="020B0604020202020204" pitchFamily="34" charset="0"/>
            </a:endParaRPr>
          </a:p>
          <a:p>
            <a:pPr marL="13970" algn="just" rtl="1">
              <a:lnSpc>
                <a:spcPct val="115000"/>
              </a:lnSpc>
            </a:pPr>
            <a:r>
              <a:rPr lang="ar-SA" sz="3200" dirty="0">
                <a:latin typeface="Calibri" panose="020F0502020204030204" pitchFamily="34" charset="0"/>
                <a:ea typeface="Times New Roman" panose="02020603050405020304" pitchFamily="18" charset="0"/>
                <a:cs typeface="Sakkal Majalla" panose="02000000000000000000" pitchFamily="2" charset="-78"/>
              </a:rPr>
              <a:t>      توجد الكربوهيدرات بكميات كبيرة في النبات والحيوان وهي تلعب دوراً هاماً في العمليات التي تحدث في الكائنات الحية</a:t>
            </a:r>
            <a:r>
              <a:rPr lang="ar-IQ" sz="3200" dirty="0">
                <a:latin typeface="Calibri" panose="020F0502020204030204" pitchFamily="34" charset="0"/>
                <a:ea typeface="Times New Roman" panose="02020603050405020304" pitchFamily="18" charset="0"/>
                <a:cs typeface="Sakkal Majalla" panose="02000000000000000000" pitchFamily="2" charset="-78"/>
              </a:rPr>
              <a:t>.</a:t>
            </a:r>
            <a:r>
              <a:rPr lang="en-US" sz="3200" dirty="0">
                <a:latin typeface="Sakkal Majalla" panose="02000000000000000000" pitchFamily="2" charset="-78"/>
                <a:ea typeface="Times New Roman" panose="02020603050405020304" pitchFamily="18" charset="0"/>
                <a:cs typeface="Arial" panose="020B0604020202020204" pitchFamily="34" charset="0"/>
              </a:rPr>
              <a:t> </a:t>
            </a:r>
            <a:endParaRPr lang="en-US" sz="2400" dirty="0">
              <a:latin typeface="Calibri" panose="020F0502020204030204" pitchFamily="34" charset="0"/>
              <a:ea typeface="Times New Roman" panose="02020603050405020304" pitchFamily="18" charset="0"/>
              <a:cs typeface="Arial" panose="020B0604020202020204" pitchFamily="34" charset="0"/>
            </a:endParaRPr>
          </a:p>
          <a:p>
            <a:pPr algn="r"/>
            <a:r>
              <a:rPr lang="ar-IQ" sz="3200" dirty="0" smtClean="0">
                <a:latin typeface="Calibri" panose="020F0502020204030204" pitchFamily="34" charset="0"/>
                <a:ea typeface="Times New Roman" panose="02020603050405020304" pitchFamily="18" charset="0"/>
                <a:cs typeface="Sakkal Majalla" panose="02000000000000000000" pitchFamily="2" charset="-78"/>
              </a:rPr>
              <a:t>    </a:t>
            </a:r>
            <a:endParaRPr lang="ar-IQ" sz="3200" dirty="0" smtClean="0">
              <a:latin typeface="Calibri" panose="020F0502020204030204" pitchFamily="34" charset="0"/>
              <a:ea typeface="Times New Roman" panose="02020603050405020304" pitchFamily="18" charset="0"/>
              <a:cs typeface="Sakkal Majalla" panose="02000000000000000000" pitchFamily="2" charset="-78"/>
            </a:endParaRPr>
          </a:p>
        </p:txBody>
      </p:sp>
    </p:spTree>
    <p:extLst>
      <p:ext uri="{BB962C8B-B14F-4D97-AF65-F5344CB8AC3E}">
        <p14:creationId xmlns:p14="http://schemas.microsoft.com/office/powerpoint/2010/main" val="2422528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45911"/>
            <a:ext cx="8596668" cy="5495452"/>
          </a:xfrm>
        </p:spPr>
        <p:txBody>
          <a:bodyPr>
            <a:normAutofit fontScale="92500" lnSpcReduction="20000"/>
          </a:bodyPr>
          <a:lstStyle/>
          <a:p>
            <a:pPr algn="just" rtl="1">
              <a:lnSpc>
                <a:spcPct val="115000"/>
              </a:lnSpc>
            </a:pPr>
            <a:r>
              <a:rPr lang="ar-EG" sz="4000" dirty="0">
                <a:latin typeface="Calibri" panose="020F0502020204030204" pitchFamily="34" charset="0"/>
                <a:ea typeface="Times New Roman" panose="02020603050405020304" pitchFamily="18" charset="0"/>
                <a:cs typeface="Sakkal Majalla" panose="02000000000000000000" pitchFamily="2" charset="-78"/>
              </a:rPr>
              <a:t> </a:t>
            </a:r>
            <a:r>
              <a:rPr lang="ar-EG" sz="4000" b="1" dirty="0">
                <a:latin typeface="Calibri" panose="020F0502020204030204" pitchFamily="34" charset="0"/>
                <a:ea typeface="Times New Roman" panose="02020603050405020304" pitchFamily="18" charset="0"/>
                <a:cs typeface="Sakkal Majalla" panose="02000000000000000000" pitchFamily="2" charset="-78"/>
              </a:rPr>
              <a:t>الدهنيات:</a:t>
            </a:r>
            <a:endParaRPr lang="en-US" sz="32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EG" sz="4000" b="1" dirty="0">
                <a:latin typeface="Calibri" panose="020F0502020204030204" pitchFamily="34" charset="0"/>
                <a:ea typeface="Times New Roman" panose="02020603050405020304" pitchFamily="18" charset="0"/>
                <a:cs typeface="Sakkal Majalla" panose="02000000000000000000" pitchFamily="2" charset="-78"/>
              </a:rPr>
              <a:t>     </a:t>
            </a:r>
            <a:r>
              <a:rPr lang="ar-EG" sz="4000" b="1" dirty="0" smtClean="0">
                <a:latin typeface="Calibri" panose="020F0502020204030204" pitchFamily="34" charset="0"/>
                <a:ea typeface="Times New Roman" panose="02020603050405020304" pitchFamily="18" charset="0"/>
                <a:cs typeface="Sakkal Majalla" panose="02000000000000000000" pitchFamily="2" charset="-78"/>
              </a:rPr>
              <a:t>تعدالدهون </a:t>
            </a:r>
            <a:r>
              <a:rPr lang="ar-EG" sz="4000" b="1" dirty="0">
                <a:latin typeface="Calibri" panose="020F0502020204030204" pitchFamily="34" charset="0"/>
                <a:ea typeface="Times New Roman" panose="02020603050405020304" pitchFamily="18" charset="0"/>
                <a:cs typeface="Sakkal Majalla" panose="02000000000000000000" pitchFamily="2" charset="-78"/>
              </a:rPr>
              <a:t>من أهم مصادر الغذاء لتوفير الطاقة لجسم الإنسان لأنها تعد الأكثر تركيزاً في سعراتها الحرارية عن كل من البروتينات والكربوهيدرات, إذ </a:t>
            </a:r>
            <a:r>
              <a:rPr lang="ar-IQ" sz="4000" b="1" dirty="0" smtClean="0">
                <a:latin typeface="Calibri" panose="020F0502020204030204" pitchFamily="34" charset="0"/>
                <a:ea typeface="Times New Roman" panose="02020603050405020304" pitchFamily="18" charset="0"/>
                <a:cs typeface="Sakkal Majalla" panose="02000000000000000000" pitchFamily="2" charset="-78"/>
              </a:rPr>
              <a:t>ا</a:t>
            </a:r>
            <a:r>
              <a:rPr lang="ar-EG" sz="4000" b="1" dirty="0" smtClean="0">
                <a:latin typeface="Calibri" panose="020F0502020204030204" pitchFamily="34" charset="0"/>
                <a:ea typeface="Times New Roman" panose="02020603050405020304" pitchFamily="18" charset="0"/>
                <a:cs typeface="Sakkal Majalla" panose="02000000000000000000" pitchFamily="2" charset="-78"/>
              </a:rPr>
              <a:t>ن </a:t>
            </a:r>
            <a:r>
              <a:rPr lang="ar-EG" sz="4000" b="1" dirty="0">
                <a:latin typeface="Calibri" panose="020F0502020204030204" pitchFamily="34" charset="0"/>
                <a:ea typeface="Times New Roman" panose="02020603050405020304" pitchFamily="18" charset="0"/>
                <a:cs typeface="Sakkal Majalla" panose="02000000000000000000" pitchFamily="2" charset="-78"/>
              </a:rPr>
              <a:t>كل غرام من الدهون يولد أكثر من ضعف عدد السعرات الحرارية التي تنتج من كل من </a:t>
            </a:r>
            <a:r>
              <a:rPr lang="ar-EG" sz="4000" b="1" dirty="0" smtClean="0">
                <a:latin typeface="Calibri" panose="020F0502020204030204" pitchFamily="34" charset="0"/>
                <a:ea typeface="Times New Roman" panose="02020603050405020304" pitchFamily="18" charset="0"/>
                <a:cs typeface="Sakkal Majalla" panose="02000000000000000000" pitchFamily="2" charset="-78"/>
              </a:rPr>
              <a:t>البروتينات</a:t>
            </a:r>
            <a:r>
              <a:rPr lang="ar-IQ" sz="4000" b="1" dirty="0" smtClean="0">
                <a:latin typeface="Calibri" panose="020F0502020204030204" pitchFamily="34" charset="0"/>
                <a:ea typeface="Times New Roman" panose="02020603050405020304" pitchFamily="18" charset="0"/>
                <a:cs typeface="Sakkal Majalla" panose="02000000000000000000" pitchFamily="2" charset="-78"/>
              </a:rPr>
              <a:t> </a:t>
            </a:r>
            <a:r>
              <a:rPr lang="ar-EG" sz="4000" b="1" dirty="0" smtClean="0">
                <a:latin typeface="Calibri" panose="020F0502020204030204" pitchFamily="34" charset="0"/>
                <a:ea typeface="Times New Roman" panose="02020603050405020304" pitchFamily="18" charset="0"/>
                <a:cs typeface="Sakkal Majalla" panose="02000000000000000000" pitchFamily="2" charset="-78"/>
              </a:rPr>
              <a:t>والكربوهيدرات</a:t>
            </a:r>
            <a:r>
              <a:rPr lang="ar-EG" sz="4000" b="1" dirty="0">
                <a:latin typeface="Calibri" panose="020F0502020204030204" pitchFamily="34" charset="0"/>
                <a:ea typeface="Times New Roman" panose="02020603050405020304" pitchFamily="18" charset="0"/>
                <a:cs typeface="Sakkal Majalla" panose="02000000000000000000" pitchFamily="2" charset="-78"/>
              </a:rPr>
              <a:t>، ولذا نجد أن شعوب المناطق الباردة الطقس يستهلكون كمية أكبر من الدهون في غذائهم عن شعوب المناطق الحارة أو المعتدلة البرودة, وذلك لاحتياجهم إلى التدفئة من برودة الطقس.</a:t>
            </a:r>
            <a:endParaRPr lang="en-US" sz="3200" b="1" dirty="0">
              <a:latin typeface="Calibri" panose="020F0502020204030204" pitchFamily="34" charset="0"/>
              <a:ea typeface="Times New Roman" panose="02020603050405020304" pitchFamily="18" charset="0"/>
              <a:cs typeface="Arial" panose="020B0604020202020204" pitchFamily="34" charset="0"/>
            </a:endParaRPr>
          </a:p>
          <a:p>
            <a:pPr algn="r"/>
            <a:endParaRPr lang="en-US" sz="4000" b="1" dirty="0"/>
          </a:p>
        </p:txBody>
      </p:sp>
    </p:spTree>
    <p:extLst>
      <p:ext uri="{BB962C8B-B14F-4D97-AF65-F5344CB8AC3E}">
        <p14:creationId xmlns:p14="http://schemas.microsoft.com/office/powerpoint/2010/main" val="1662012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286603"/>
            <a:ext cx="8596668" cy="5754759"/>
          </a:xfrm>
        </p:spPr>
        <p:txBody>
          <a:bodyPr>
            <a:normAutofit fontScale="92500" lnSpcReduction="10000"/>
          </a:bodyPr>
          <a:lstStyle/>
          <a:p>
            <a:pPr algn="just" rtl="1">
              <a:lnSpc>
                <a:spcPct val="115000"/>
              </a:lnSpc>
            </a:pPr>
            <a:r>
              <a:rPr lang="ar-SA" sz="4000" b="1" dirty="0">
                <a:latin typeface="Calibri" panose="020F0502020204030204" pitchFamily="34" charset="0"/>
                <a:ea typeface="Times New Roman" panose="02020603050405020304" pitchFamily="18" charset="0"/>
                <a:cs typeface="Sakkal Majalla" panose="02000000000000000000" pitchFamily="2" charset="-78"/>
              </a:rPr>
              <a:t>البروتينات:</a:t>
            </a:r>
            <a:endParaRPr lang="en-US" sz="32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SA" sz="4000" dirty="0">
                <a:latin typeface="Calibri" panose="020F0502020204030204" pitchFamily="34" charset="0"/>
                <a:ea typeface="Times New Roman" panose="02020603050405020304" pitchFamily="18" charset="0"/>
                <a:cs typeface="Sakkal Majalla" panose="02000000000000000000" pitchFamily="2" charset="-78"/>
              </a:rPr>
              <a:t> </a:t>
            </a:r>
            <a:r>
              <a:rPr lang="ar-EG" sz="4000" dirty="0">
                <a:latin typeface="Calibri" panose="020F0502020204030204" pitchFamily="34" charset="0"/>
                <a:ea typeface="Times New Roman" panose="02020603050405020304" pitchFamily="18" charset="0"/>
                <a:cs typeface="Sakkal Majalla" panose="02000000000000000000" pitchFamily="2" charset="-78"/>
              </a:rPr>
              <a:t>وتوجد البروتينات بنسب متفاوتة في كل من المصادر الحيوانية للغذاء، وتتوافر البروتينات الحيوانية بنسب مرتفعة في كل من اللحوم والأسماك والطيور والبيض والحليب ومنتجاته، كما تتوافر في المصادر النباتية وذلك في كل من الفول والحمص والعدس والقمح والشعير والذرة و الأرز والفاصوليا والبازلاء الجافة والبطاطا واللوز والبندق والفستق والصنوبر إلا أن نسبة البروتين في الأغذية ذات المصدر الحيواني تكون أعلى من مثيلتها في المصادر النباتية.</a:t>
            </a:r>
            <a:endParaRPr lang="en-US" sz="3200" dirty="0">
              <a:latin typeface="Calibri" panose="020F0502020204030204" pitchFamily="34" charset="0"/>
              <a:ea typeface="Times New Roman" panose="02020603050405020304" pitchFamily="18" charset="0"/>
              <a:cs typeface="Arial" panose="020B0604020202020204" pitchFamily="34" charset="0"/>
            </a:endParaRPr>
          </a:p>
          <a:p>
            <a:pPr algn="r"/>
            <a:endParaRPr lang="en-US" sz="4000" b="1" dirty="0"/>
          </a:p>
        </p:txBody>
      </p:sp>
    </p:spTree>
    <p:extLst>
      <p:ext uri="{BB962C8B-B14F-4D97-AF65-F5344CB8AC3E}">
        <p14:creationId xmlns:p14="http://schemas.microsoft.com/office/powerpoint/2010/main" val="4121149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68741"/>
            <a:ext cx="8596668" cy="5372622"/>
          </a:xfrm>
        </p:spPr>
        <p:txBody>
          <a:bodyPr>
            <a:noAutofit/>
          </a:bodyPr>
          <a:lstStyle/>
          <a:p>
            <a:pPr marL="13970" algn="just" rtl="1">
              <a:lnSpc>
                <a:spcPct val="115000"/>
              </a:lnSpc>
              <a:tabLst>
                <a:tab pos="283845" algn="l"/>
              </a:tabLst>
            </a:pPr>
            <a:r>
              <a:rPr lang="ar-EG" sz="4000" b="1" dirty="0">
                <a:latin typeface="Calibri" panose="020F0502020204030204" pitchFamily="34" charset="0"/>
                <a:ea typeface="Times New Roman" panose="02020603050405020304" pitchFamily="18" charset="0"/>
                <a:cs typeface="Sakkal Majalla" panose="02000000000000000000" pitchFamily="2" charset="-78"/>
              </a:rPr>
              <a:t>الاحتياجات اليومية من البروتينات: </a:t>
            </a:r>
            <a:endParaRPr lang="en-US" sz="4000" b="1" dirty="0">
              <a:latin typeface="Calibri" panose="020F0502020204030204" pitchFamily="34" charset="0"/>
              <a:ea typeface="Times New Roman" panose="02020603050405020304" pitchFamily="18" charset="0"/>
              <a:cs typeface="Arial" panose="020B0604020202020204" pitchFamily="34" charset="0"/>
            </a:endParaRPr>
          </a:p>
          <a:p>
            <a:pPr marL="13970" algn="just" rtl="1">
              <a:lnSpc>
                <a:spcPct val="115000"/>
              </a:lnSpc>
            </a:pPr>
            <a:r>
              <a:rPr lang="ar-EG" sz="2800" dirty="0">
                <a:latin typeface="Calibri" panose="020F0502020204030204" pitchFamily="34" charset="0"/>
                <a:ea typeface="Times New Roman" panose="02020603050405020304" pitchFamily="18" charset="0"/>
                <a:cs typeface="Sakkal Majalla" panose="02000000000000000000" pitchFamily="2" charset="-78"/>
              </a:rPr>
              <a:t>     </a:t>
            </a:r>
            <a:r>
              <a:rPr lang="ar-EG" sz="3600" b="1" dirty="0" smtClean="0">
                <a:latin typeface="Calibri" panose="020F0502020204030204" pitchFamily="34" charset="0"/>
                <a:ea typeface="Times New Roman" panose="02020603050405020304" pitchFamily="18" charset="0"/>
                <a:cs typeface="Sakkal Majalla" panose="02000000000000000000" pitchFamily="2" charset="-78"/>
              </a:rPr>
              <a:t>تختلف</a:t>
            </a:r>
            <a:r>
              <a:rPr lang="ar-IQ" sz="3600" b="1" dirty="0" smtClean="0">
                <a:latin typeface="Calibri" panose="020F0502020204030204" pitchFamily="34" charset="0"/>
                <a:ea typeface="Times New Roman" panose="02020603050405020304" pitchFamily="18" charset="0"/>
                <a:cs typeface="Sakkal Majalla" panose="02000000000000000000" pitchFamily="2" charset="-78"/>
              </a:rPr>
              <a:t> </a:t>
            </a:r>
            <a:r>
              <a:rPr lang="ar-EG" sz="3600" b="1" dirty="0" smtClean="0">
                <a:latin typeface="Calibri" panose="020F0502020204030204" pitchFamily="34" charset="0"/>
                <a:ea typeface="Times New Roman" panose="02020603050405020304" pitchFamily="18" charset="0"/>
                <a:cs typeface="Sakkal Majalla" panose="02000000000000000000" pitchFamily="2" charset="-78"/>
              </a:rPr>
              <a:t>الآراء حول</a:t>
            </a:r>
            <a:r>
              <a:rPr lang="ar-IQ" sz="3600" b="1" dirty="0" smtClean="0">
                <a:latin typeface="Calibri" panose="020F0502020204030204" pitchFamily="34" charset="0"/>
                <a:ea typeface="Times New Roman" panose="02020603050405020304" pitchFamily="18" charset="0"/>
                <a:cs typeface="Sakkal Majalla" panose="02000000000000000000" pitchFamily="2" charset="-78"/>
              </a:rPr>
              <a:t> </a:t>
            </a:r>
            <a:r>
              <a:rPr lang="ar-EG" sz="3600" b="1" dirty="0" smtClean="0">
                <a:latin typeface="Calibri" panose="020F0502020204030204" pitchFamily="34" charset="0"/>
                <a:ea typeface="Times New Roman" panose="02020603050405020304" pitchFamily="18" charset="0"/>
                <a:cs typeface="Sakkal Majalla" panose="02000000000000000000" pitchFamily="2" charset="-78"/>
              </a:rPr>
              <a:t>تحديد الاحتياجات</a:t>
            </a:r>
            <a:r>
              <a:rPr lang="ar-IQ" sz="3600" b="1" dirty="0" smtClean="0">
                <a:latin typeface="Calibri" panose="020F0502020204030204" pitchFamily="34" charset="0"/>
                <a:ea typeface="Times New Roman" panose="02020603050405020304" pitchFamily="18" charset="0"/>
                <a:cs typeface="Sakkal Majalla" panose="02000000000000000000" pitchFamily="2" charset="-78"/>
              </a:rPr>
              <a:t> </a:t>
            </a:r>
            <a:r>
              <a:rPr lang="ar-EG" sz="3600" b="1" dirty="0" smtClean="0">
                <a:latin typeface="Calibri" panose="020F0502020204030204" pitchFamily="34" charset="0"/>
                <a:ea typeface="Times New Roman" panose="02020603050405020304" pitchFamily="18" charset="0"/>
                <a:cs typeface="Sakkal Majalla" panose="02000000000000000000" pitchFamily="2" charset="-78"/>
              </a:rPr>
              <a:t>اليومية </a:t>
            </a:r>
            <a:r>
              <a:rPr lang="ar-EG" sz="3600" b="1" dirty="0">
                <a:latin typeface="Calibri" panose="020F0502020204030204" pitchFamily="34" charset="0"/>
                <a:ea typeface="Times New Roman" panose="02020603050405020304" pitchFamily="18" charset="0"/>
                <a:cs typeface="Sakkal Majalla" panose="02000000000000000000" pitchFamily="2" charset="-78"/>
              </a:rPr>
              <a:t>من البروتينات في الغذاء, لارتباط ذلك بالعديد من المتغيرات التي أوضحناها من قبل في الاحتياجات </a:t>
            </a:r>
            <a:r>
              <a:rPr lang="ar-EG" sz="3600" b="1" dirty="0" smtClean="0">
                <a:latin typeface="Calibri" panose="020F0502020204030204" pitchFamily="34" charset="0"/>
                <a:ea typeface="Times New Roman" panose="02020603050405020304" pitchFamily="18" charset="0"/>
                <a:cs typeface="Sakkal Majalla" panose="02000000000000000000" pitchFamily="2" charset="-78"/>
              </a:rPr>
              <a:t>اليومية</a:t>
            </a:r>
            <a:r>
              <a:rPr lang="ar-IQ" sz="3600" b="1" dirty="0" smtClean="0">
                <a:latin typeface="Calibri" panose="020F0502020204030204" pitchFamily="34" charset="0"/>
                <a:ea typeface="Times New Roman" panose="02020603050405020304" pitchFamily="18" charset="0"/>
                <a:cs typeface="Sakkal Majalla" panose="02000000000000000000" pitchFamily="2" charset="-78"/>
              </a:rPr>
              <a:t> </a:t>
            </a:r>
            <a:r>
              <a:rPr lang="ar-EG" sz="3600" b="1" dirty="0" smtClean="0">
                <a:latin typeface="Calibri" panose="020F0502020204030204" pitchFamily="34" charset="0"/>
                <a:ea typeface="Times New Roman" panose="02020603050405020304" pitchFamily="18" charset="0"/>
                <a:cs typeface="Sakkal Majalla" panose="02000000000000000000" pitchFamily="2" charset="-78"/>
              </a:rPr>
              <a:t>من الدهون،إلا            </a:t>
            </a:r>
            <a:r>
              <a:rPr lang="ar-EG" sz="3600" b="1" dirty="0">
                <a:latin typeface="Calibri" panose="020F0502020204030204" pitchFamily="34" charset="0"/>
                <a:ea typeface="Times New Roman" panose="02020603050405020304" pitchFamily="18" charset="0"/>
                <a:cs typeface="Sakkal Majalla" panose="02000000000000000000" pitchFamily="2" charset="-78"/>
              </a:rPr>
              <a:t>(لان موترام) يرى أن يكون الحد الأدنى للاحتياجات اليومية من البروتينات يتراوح ما بين (21-65) غراماً, وذلك حتى يمكن المحافظة على التوازن النيتروجيني في الجسم.</a:t>
            </a:r>
            <a:endParaRPr lang="en-US" sz="3600" b="1" dirty="0">
              <a:latin typeface="Calibri" panose="020F0502020204030204" pitchFamily="34" charset="0"/>
              <a:ea typeface="Times New Roman" panose="02020603050405020304" pitchFamily="18" charset="0"/>
              <a:cs typeface="Arial" panose="020B0604020202020204" pitchFamily="34" charset="0"/>
            </a:endParaRPr>
          </a:p>
          <a:p>
            <a:pPr algn="r"/>
            <a:endParaRPr lang="en-US" sz="2800" b="1" dirty="0"/>
          </a:p>
        </p:txBody>
      </p:sp>
    </p:spTree>
    <p:extLst>
      <p:ext uri="{BB962C8B-B14F-4D97-AF65-F5344CB8AC3E}">
        <p14:creationId xmlns:p14="http://schemas.microsoft.com/office/powerpoint/2010/main" val="2446712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45911"/>
            <a:ext cx="8596668" cy="5495452"/>
          </a:xfrm>
        </p:spPr>
        <p:txBody>
          <a:bodyPr>
            <a:normAutofit/>
          </a:bodyPr>
          <a:lstStyle/>
          <a:p>
            <a:pPr algn="r" rtl="1"/>
            <a:r>
              <a:rPr lang="ar-SA" sz="3600" b="1" dirty="0"/>
              <a:t>الأملاح المعدنية:</a:t>
            </a:r>
            <a:endParaRPr lang="en-US" sz="3600" dirty="0"/>
          </a:p>
          <a:p>
            <a:pPr algn="r"/>
            <a:r>
              <a:rPr lang="ar-SA" sz="3600" dirty="0"/>
              <a:t>     </a:t>
            </a:r>
            <a:r>
              <a:rPr lang="ar-SA" sz="3600" dirty="0" smtClean="0"/>
              <a:t>يتركب </a:t>
            </a:r>
            <a:r>
              <a:rPr lang="ar-SA" sz="3600" dirty="0"/>
              <a:t>جسم الإنسان من عناصر مختلفة من المعادن، لذلك فهو بحاجة مستمرة إلى تلك العناصر الضرورية ويحصل الإنسان على  احتياجاته</a:t>
            </a:r>
            <a:r>
              <a:rPr lang="ar-EG" sz="3600" dirty="0"/>
              <a:t> منها عن طريق </a:t>
            </a:r>
            <a:r>
              <a:rPr lang="ar-SA" sz="3600" dirty="0"/>
              <a:t>الغذاء والماء </a:t>
            </a:r>
            <a:r>
              <a:rPr lang="ar-EG" sz="3600" dirty="0" smtClean="0"/>
              <a:t>و</a:t>
            </a:r>
            <a:r>
              <a:rPr lang="ar-SA" sz="3600" dirty="0"/>
              <a:t>الهواء و ما يمكن </a:t>
            </a:r>
            <a:r>
              <a:rPr lang="ar-EG" sz="3600" dirty="0"/>
              <a:t>تصنيعه داخل الجسم</a:t>
            </a:r>
            <a:r>
              <a:rPr lang="ar-SA" sz="3600" dirty="0"/>
              <a:t>.</a:t>
            </a:r>
            <a:r>
              <a:rPr lang="ar-SA" sz="3600" dirty="0" smtClean="0">
                <a:latin typeface="Calibri" panose="020F0502020204030204" pitchFamily="34" charset="0"/>
                <a:ea typeface="Times New Roman" panose="02020603050405020304" pitchFamily="18" charset="0"/>
                <a:cs typeface="Sakkal Majalla" panose="02000000000000000000" pitchFamily="2" charset="-78"/>
              </a:rPr>
              <a:t> </a:t>
            </a:r>
            <a:endParaRPr lang="en-US" sz="3600" b="1" dirty="0"/>
          </a:p>
        </p:txBody>
      </p:sp>
    </p:spTree>
    <p:extLst>
      <p:ext uri="{BB962C8B-B14F-4D97-AF65-F5344CB8AC3E}">
        <p14:creationId xmlns:p14="http://schemas.microsoft.com/office/powerpoint/2010/main" val="3665949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50377"/>
            <a:ext cx="8596668" cy="5590986"/>
          </a:xfrm>
        </p:spPr>
        <p:txBody>
          <a:bodyPr/>
          <a:lstStyle/>
          <a:p>
            <a:pPr algn="just" rtl="1">
              <a:lnSpc>
                <a:spcPct val="115000"/>
              </a:lnSpc>
            </a:pPr>
            <a:r>
              <a:rPr lang="ar-IQ" sz="2000" b="1" dirty="0">
                <a:latin typeface="Calibri" panose="020F0502020204030204" pitchFamily="34" charset="0"/>
                <a:ea typeface="Times New Roman" panose="02020603050405020304" pitchFamily="18" charset="0"/>
                <a:cs typeface="Sakkal Majalla" panose="02000000000000000000" pitchFamily="2" charset="-78"/>
              </a:rPr>
              <a:t>الفيتامينات:</a:t>
            </a:r>
            <a:endParaRPr lang="en-US" sz="2000" b="1"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SA" sz="2000" b="1" dirty="0">
                <a:latin typeface="Calibri" panose="020F0502020204030204" pitchFamily="34" charset="0"/>
                <a:ea typeface="Times New Roman" panose="02020603050405020304" pitchFamily="18" charset="0"/>
                <a:cs typeface="Sakkal Majalla" panose="02000000000000000000" pitchFamily="2" charset="-78"/>
              </a:rPr>
              <a:t>      هي عبارة عن مواد عضوية كيماوية تتواجد في الجسم بكميات ضئيلة</a:t>
            </a:r>
            <a:r>
              <a:rPr lang="ar-EG" sz="2000" b="1" dirty="0">
                <a:latin typeface="Calibri" panose="020F0502020204030204" pitchFamily="34" charset="0"/>
                <a:ea typeface="Times New Roman" panose="02020603050405020304" pitchFamily="18" charset="0"/>
                <a:cs typeface="Sakkal Majalla" panose="02000000000000000000" pitchFamily="2" charset="-78"/>
              </a:rPr>
              <a:t> و</a:t>
            </a:r>
            <a:r>
              <a:rPr lang="ar-SA" sz="2000" b="1" dirty="0">
                <a:latin typeface="Calibri" panose="020F0502020204030204" pitchFamily="34" charset="0"/>
                <a:ea typeface="Times New Roman" panose="02020603050405020304" pitchFamily="18" charset="0"/>
                <a:cs typeface="Sakkal Majalla" panose="02000000000000000000" pitchFamily="2" charset="-78"/>
              </a:rPr>
              <a:t>لا يستطيع </a:t>
            </a:r>
            <a:r>
              <a:rPr lang="ar-EG" sz="2000" b="1" dirty="0">
                <a:latin typeface="Calibri" panose="020F0502020204030204" pitchFamily="34" charset="0"/>
                <a:ea typeface="Times New Roman" panose="02020603050405020304" pitchFamily="18" charset="0"/>
                <a:cs typeface="Sakkal Majalla" panose="02000000000000000000" pitchFamily="2" charset="-78"/>
              </a:rPr>
              <a:t>الجسم</a:t>
            </a:r>
            <a:r>
              <a:rPr lang="ar-SA" sz="2000" b="1" dirty="0">
                <a:latin typeface="Calibri" panose="020F0502020204030204" pitchFamily="34" charset="0"/>
                <a:ea typeface="Times New Roman" panose="02020603050405020304" pitchFamily="18" charset="0"/>
                <a:cs typeface="Sakkal Majalla" panose="02000000000000000000" pitchFamily="2" charset="-78"/>
              </a:rPr>
              <a:t> تركيبها, لذا </a:t>
            </a:r>
            <a:r>
              <a:rPr lang="ar-EG" sz="2000" b="1" dirty="0">
                <a:latin typeface="Calibri" panose="020F0502020204030204" pitchFamily="34" charset="0"/>
                <a:ea typeface="Times New Roman" panose="02020603050405020304" pitchFamily="18" charset="0"/>
                <a:cs typeface="Sakkal Majalla" panose="02000000000000000000" pitchFamily="2" charset="-78"/>
              </a:rPr>
              <a:t>يجب</a:t>
            </a:r>
            <a:r>
              <a:rPr lang="ar-SA" sz="2000" b="1" dirty="0">
                <a:latin typeface="Calibri" panose="020F0502020204030204" pitchFamily="34" charset="0"/>
                <a:ea typeface="Times New Roman" panose="02020603050405020304" pitchFamily="18" charset="0"/>
                <a:cs typeface="Sakkal Majalla" panose="02000000000000000000" pitchFamily="2" charset="-78"/>
              </a:rPr>
              <a:t> الحصول عليها </a:t>
            </a:r>
            <a:r>
              <a:rPr lang="ar-EG" sz="2000" b="1" dirty="0">
                <a:latin typeface="Calibri" panose="020F0502020204030204" pitchFamily="34" charset="0"/>
                <a:ea typeface="Times New Roman" panose="02020603050405020304" pitchFamily="18" charset="0"/>
                <a:cs typeface="Sakkal Majalla" panose="02000000000000000000" pitchFamily="2" charset="-78"/>
              </a:rPr>
              <a:t>عن طريق الغذاء وقد يحتاج الأمر إلى إمداد الجسم ببعض الفيتامينات عن طرق الأدوية وهي ضرورية للحياة لأنها: </a:t>
            </a:r>
            <a:endParaRPr lang="en-US" sz="2000" b="1" dirty="0">
              <a:latin typeface="Calibri" panose="020F0502020204030204" pitchFamily="34" charset="0"/>
              <a:ea typeface="Times New Roman" panose="02020603050405020304" pitchFamily="18" charset="0"/>
              <a:cs typeface="Arial" panose="020B0604020202020204" pitchFamily="34" charset="0"/>
            </a:endParaRPr>
          </a:p>
          <a:p>
            <a:pPr marL="13970" algn="just" rtl="1">
              <a:lnSpc>
                <a:spcPct val="115000"/>
              </a:lnSpc>
            </a:pPr>
            <a:r>
              <a:rPr lang="ar-SA" sz="2000" b="1" dirty="0">
                <a:latin typeface="Calibri" panose="020F0502020204030204" pitchFamily="34" charset="0"/>
                <a:ea typeface="Times New Roman" panose="02020603050405020304" pitchFamily="18" charset="0"/>
                <a:cs typeface="Sakkal Majalla" panose="02000000000000000000" pitchFamily="2" charset="-78"/>
              </a:rPr>
              <a:t> - تساهم في إنتاج كريات الدم والهرمونات والأعصاب</a:t>
            </a:r>
            <a:r>
              <a:rPr lang="ar-EG" sz="2000" b="1" dirty="0">
                <a:latin typeface="Calibri" panose="020F0502020204030204" pitchFamily="34" charset="0"/>
                <a:ea typeface="Times New Roman" panose="02020603050405020304" pitchFamily="18" charset="0"/>
                <a:cs typeface="Sakkal Majalla" panose="02000000000000000000" pitchFamily="2" charset="-78"/>
              </a:rPr>
              <a:t>. </a:t>
            </a:r>
            <a:endParaRPr lang="en-US" sz="2000" b="1" dirty="0">
              <a:latin typeface="Calibri" panose="020F0502020204030204" pitchFamily="34" charset="0"/>
              <a:ea typeface="Times New Roman" panose="02020603050405020304" pitchFamily="18" charset="0"/>
              <a:cs typeface="Arial" panose="020B0604020202020204" pitchFamily="34" charset="0"/>
            </a:endParaRPr>
          </a:p>
          <a:p>
            <a:pPr marL="13970" algn="just" rtl="1">
              <a:lnSpc>
                <a:spcPct val="115000"/>
              </a:lnSpc>
            </a:pPr>
            <a:r>
              <a:rPr lang="ar-SA" sz="2000" b="1" dirty="0">
                <a:latin typeface="Calibri" panose="020F0502020204030204" pitchFamily="34" charset="0"/>
                <a:ea typeface="Times New Roman" panose="02020603050405020304" pitchFamily="18" charset="0"/>
                <a:cs typeface="Sakkal Majalla" panose="02000000000000000000" pitchFamily="2" charset="-78"/>
              </a:rPr>
              <a:t> - </a:t>
            </a:r>
            <a:r>
              <a:rPr lang="ar-EG" sz="2000" b="1" dirty="0">
                <a:latin typeface="Calibri" panose="020F0502020204030204" pitchFamily="34" charset="0"/>
                <a:ea typeface="Times New Roman" panose="02020603050405020304" pitchFamily="18" charset="0"/>
                <a:cs typeface="Sakkal Majalla" panose="02000000000000000000" pitchFamily="2" charset="-78"/>
              </a:rPr>
              <a:t>تبطل مفعول</a:t>
            </a:r>
            <a:r>
              <a:rPr lang="ar-SA" sz="2000" b="1" dirty="0">
                <a:latin typeface="Calibri" panose="020F0502020204030204" pitchFamily="34" charset="0"/>
                <a:ea typeface="Times New Roman" panose="02020603050405020304" pitchFamily="18" charset="0"/>
                <a:cs typeface="Sakkal Majalla" panose="02000000000000000000" pitchFamily="2" charset="-78"/>
              </a:rPr>
              <a:t> العناصر السامة بفضل خصائصها المضادة للتأكسد. </a:t>
            </a:r>
            <a:endParaRPr lang="en-US" sz="2000" b="1" dirty="0">
              <a:latin typeface="Calibri" panose="020F0502020204030204" pitchFamily="34" charset="0"/>
              <a:ea typeface="Times New Roman" panose="02020603050405020304" pitchFamily="18" charset="0"/>
              <a:cs typeface="Arial" panose="020B0604020202020204" pitchFamily="34" charset="0"/>
            </a:endParaRPr>
          </a:p>
          <a:p>
            <a:pPr marL="13970" algn="just" rtl="1">
              <a:lnSpc>
                <a:spcPct val="115000"/>
              </a:lnSpc>
            </a:pPr>
            <a:r>
              <a:rPr lang="ar-SA" sz="2000" b="1" dirty="0">
                <a:latin typeface="Calibri" panose="020F0502020204030204" pitchFamily="34" charset="0"/>
                <a:ea typeface="Times New Roman" panose="02020603050405020304" pitchFamily="18" charset="0"/>
                <a:cs typeface="Sakkal Majalla" panose="02000000000000000000" pitchFamily="2" charset="-78"/>
              </a:rPr>
              <a:t> - </a:t>
            </a:r>
            <a:r>
              <a:rPr lang="ar-EG" sz="2000" b="1" dirty="0">
                <a:latin typeface="Calibri" panose="020F0502020204030204" pitchFamily="34" charset="0"/>
                <a:ea typeface="Times New Roman" panose="02020603050405020304" pitchFamily="18" charset="0"/>
                <a:cs typeface="Sakkal Majalla" panose="02000000000000000000" pitchFamily="2" charset="-78"/>
              </a:rPr>
              <a:t>تساعد في إعادة بناء الأنسجة</a:t>
            </a:r>
            <a:r>
              <a:rPr lang="ar-SA" sz="2000" b="1" dirty="0">
                <a:latin typeface="Calibri" panose="020F0502020204030204" pitchFamily="34" charset="0"/>
                <a:ea typeface="Times New Roman" panose="02020603050405020304" pitchFamily="18" charset="0"/>
                <a:cs typeface="Sakkal Majalla" panose="02000000000000000000" pitchFamily="2" charset="-78"/>
              </a:rPr>
              <a:t> إذ تدخل في تركيب بعض أغشية الخلايا. </a:t>
            </a:r>
            <a:endParaRPr lang="en-US" sz="2000" b="1" dirty="0">
              <a:latin typeface="Calibri" panose="020F0502020204030204" pitchFamily="34" charset="0"/>
              <a:ea typeface="Times New Roman" panose="02020603050405020304" pitchFamily="18" charset="0"/>
              <a:cs typeface="Arial" panose="020B0604020202020204" pitchFamily="34" charset="0"/>
            </a:endParaRPr>
          </a:p>
          <a:p>
            <a:pPr marL="13970" algn="just" rtl="1">
              <a:lnSpc>
                <a:spcPct val="115000"/>
              </a:lnSpc>
            </a:pPr>
            <a:r>
              <a:rPr lang="ar-SA" sz="2000" b="1" dirty="0">
                <a:latin typeface="Calibri" panose="020F0502020204030204" pitchFamily="34" charset="0"/>
                <a:ea typeface="Times New Roman" panose="02020603050405020304" pitchFamily="18" charset="0"/>
                <a:cs typeface="Sakkal Majalla" panose="02000000000000000000" pitchFamily="2" charset="-78"/>
              </a:rPr>
              <a:t> - </a:t>
            </a:r>
            <a:r>
              <a:rPr lang="ar-EG" sz="2000" b="1" dirty="0">
                <a:latin typeface="Calibri" panose="020F0502020204030204" pitchFamily="34" charset="0"/>
                <a:ea typeface="Times New Roman" panose="02020603050405020304" pitchFamily="18" charset="0"/>
                <a:cs typeface="Sakkal Majalla" panose="02000000000000000000" pitchFamily="2" charset="-78"/>
              </a:rPr>
              <a:t>تزيد من مناعة الجسم و الوقاية من الأمراض. </a:t>
            </a:r>
            <a:endParaRPr lang="en-US" sz="2000" b="1" dirty="0">
              <a:latin typeface="Calibri" panose="020F0502020204030204" pitchFamily="34" charset="0"/>
              <a:ea typeface="Times New Roman" panose="02020603050405020304" pitchFamily="18" charset="0"/>
              <a:cs typeface="Arial" panose="020B0604020202020204" pitchFamily="34" charset="0"/>
            </a:endParaRPr>
          </a:p>
          <a:p>
            <a:pPr marL="13970" algn="just" rtl="1">
              <a:lnSpc>
                <a:spcPct val="115000"/>
              </a:lnSpc>
            </a:pPr>
            <a:r>
              <a:rPr lang="ar-EG" sz="2000" b="1" dirty="0">
                <a:latin typeface="Calibri" panose="020F0502020204030204" pitchFamily="34" charset="0"/>
                <a:ea typeface="Times New Roman" panose="02020603050405020304" pitchFamily="18" charset="0"/>
                <a:cs typeface="Sakkal Majalla" panose="02000000000000000000" pitchFamily="2" charset="-78"/>
              </a:rPr>
              <a:t> </a:t>
            </a:r>
            <a:r>
              <a:rPr lang="ar-SA" sz="2000" b="1" dirty="0">
                <a:latin typeface="Calibri" panose="020F0502020204030204" pitchFamily="34" charset="0"/>
                <a:ea typeface="Times New Roman" panose="02020603050405020304" pitchFamily="18" charset="0"/>
                <a:cs typeface="Sakkal Majalla" panose="02000000000000000000" pitchFamily="2" charset="-78"/>
              </a:rPr>
              <a:t>- ضرورية جداً لنمو الخلايا وعمل الأعضاء. </a:t>
            </a:r>
            <a:endParaRPr lang="en-US" sz="2000" b="1" dirty="0">
              <a:latin typeface="Calibri" panose="020F0502020204030204" pitchFamily="34" charset="0"/>
              <a:ea typeface="Times New Roman" panose="02020603050405020304" pitchFamily="18" charset="0"/>
              <a:cs typeface="Arial" panose="020B0604020202020204" pitchFamily="34" charset="0"/>
            </a:endParaRPr>
          </a:p>
          <a:p>
            <a:pPr marL="13970" algn="just" rtl="1">
              <a:lnSpc>
                <a:spcPct val="115000"/>
              </a:lnSpc>
            </a:pPr>
            <a:r>
              <a:rPr lang="ar-SA" sz="2000" b="1" dirty="0">
                <a:latin typeface="Calibri" panose="020F0502020204030204" pitchFamily="34" charset="0"/>
                <a:ea typeface="Times New Roman" panose="02020603050405020304" pitchFamily="18" charset="0"/>
                <a:cs typeface="Sakkal Majalla" panose="02000000000000000000" pitchFamily="2" charset="-78"/>
              </a:rPr>
              <a:t> -</a:t>
            </a:r>
            <a:r>
              <a:rPr lang="ar-EG" sz="2000" b="1" dirty="0">
                <a:latin typeface="Calibri" panose="020F0502020204030204" pitchFamily="34" charset="0"/>
                <a:ea typeface="Times New Roman" panose="02020603050405020304" pitchFamily="18" charset="0"/>
                <a:cs typeface="Sakkal Majalla" panose="02000000000000000000" pitchFamily="2" charset="-78"/>
              </a:rPr>
              <a:t> تساعد في </a:t>
            </a:r>
            <a:r>
              <a:rPr lang="ar-SA" sz="2000" b="1" dirty="0">
                <a:latin typeface="Calibri" panose="020F0502020204030204" pitchFamily="34" charset="0"/>
                <a:ea typeface="Times New Roman" panose="02020603050405020304" pitchFamily="18" charset="0"/>
                <a:cs typeface="Sakkal Majalla" panose="02000000000000000000" pitchFamily="2" charset="-78"/>
              </a:rPr>
              <a:t>تأخير </a:t>
            </a:r>
            <a:r>
              <a:rPr lang="ar-EG" sz="2000" b="1" dirty="0">
                <a:latin typeface="Calibri" panose="020F0502020204030204" pitchFamily="34" charset="0"/>
                <a:ea typeface="Times New Roman" panose="02020603050405020304" pitchFamily="18" charset="0"/>
                <a:cs typeface="Sakkal Majalla" panose="02000000000000000000" pitchFamily="2" charset="-78"/>
              </a:rPr>
              <a:t>علامات</a:t>
            </a:r>
            <a:r>
              <a:rPr lang="ar-SA" sz="2000" b="1" dirty="0">
                <a:latin typeface="Calibri" panose="020F0502020204030204" pitchFamily="34" charset="0"/>
                <a:ea typeface="Times New Roman" panose="02020603050405020304" pitchFamily="18" charset="0"/>
                <a:cs typeface="Sakkal Majalla" panose="02000000000000000000" pitchFamily="2" charset="-78"/>
              </a:rPr>
              <a:t> الشيخوخة</a:t>
            </a:r>
            <a:r>
              <a:rPr lang="ar-EG" sz="2000" b="1" dirty="0">
                <a:latin typeface="Calibri" panose="020F0502020204030204" pitchFamily="34" charset="0"/>
                <a:ea typeface="Times New Roman" panose="02020603050405020304" pitchFamily="18" charset="0"/>
                <a:cs typeface="Sakkal Majalla" panose="02000000000000000000" pitchFamily="2" charset="-78"/>
              </a:rPr>
              <a:t> والوقاية</a:t>
            </a:r>
            <a:r>
              <a:rPr lang="ar-SA" sz="2000" b="1" dirty="0">
                <a:latin typeface="Calibri" panose="020F0502020204030204" pitchFamily="34" charset="0"/>
                <a:ea typeface="Times New Roman" panose="02020603050405020304" pitchFamily="18" charset="0"/>
                <a:cs typeface="Sakkal Majalla" panose="02000000000000000000" pitchFamily="2" charset="-78"/>
              </a:rPr>
              <a:t> من </a:t>
            </a:r>
            <a:r>
              <a:rPr lang="ar-EG" sz="2000" b="1" dirty="0">
                <a:latin typeface="Calibri" panose="020F0502020204030204" pitchFamily="34" charset="0"/>
                <a:ea typeface="Times New Roman" panose="02020603050405020304" pitchFamily="18" charset="0"/>
                <a:cs typeface="Sakkal Majalla" panose="02000000000000000000" pitchFamily="2" charset="-78"/>
              </a:rPr>
              <a:t>أمراض القلب</a:t>
            </a:r>
            <a:r>
              <a:rPr lang="ar-SA" sz="2000" b="1" dirty="0">
                <a:latin typeface="Calibri" panose="020F0502020204030204" pitchFamily="34" charset="0"/>
                <a:ea typeface="Times New Roman" panose="02020603050405020304" pitchFamily="18" charset="0"/>
                <a:cs typeface="Sakkal Majalla" panose="02000000000000000000" pitchFamily="2" charset="-78"/>
              </a:rPr>
              <a:t> ومنع ظهور بعض  أنواع السرطانات أو التخفيف من حدتها. </a:t>
            </a:r>
            <a:endParaRPr lang="en-US" sz="2000" b="1" dirty="0">
              <a:latin typeface="Calibri" panose="020F0502020204030204" pitchFamily="34" charset="0"/>
              <a:ea typeface="Times New Roman" panose="02020603050405020304" pitchFamily="18" charset="0"/>
              <a:cs typeface="Arial" panose="020B0604020202020204" pitchFamily="34" charset="0"/>
            </a:endParaRPr>
          </a:p>
          <a:p>
            <a:endParaRPr lang="en-US" dirty="0"/>
          </a:p>
        </p:txBody>
      </p:sp>
    </p:spTree>
    <p:extLst>
      <p:ext uri="{BB962C8B-B14F-4D97-AF65-F5344CB8AC3E}">
        <p14:creationId xmlns:p14="http://schemas.microsoft.com/office/powerpoint/2010/main" val="1008187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09433"/>
            <a:ext cx="8596668" cy="5631929"/>
          </a:xfrm>
        </p:spPr>
        <p:txBody>
          <a:bodyPr>
            <a:normAutofit lnSpcReduction="10000"/>
          </a:bodyPr>
          <a:lstStyle/>
          <a:p>
            <a:pPr algn="just" rtl="1">
              <a:lnSpc>
                <a:spcPct val="115000"/>
              </a:lnSpc>
              <a:tabLst>
                <a:tab pos="104140" algn="l"/>
              </a:tabLst>
            </a:pPr>
            <a:r>
              <a:rPr lang="ar-IQ" sz="2400" b="1" dirty="0">
                <a:latin typeface="Calibri" panose="020F0502020204030204" pitchFamily="34" charset="0"/>
                <a:ea typeface="Times New Roman" panose="02020603050405020304" pitchFamily="18" charset="0"/>
                <a:cs typeface="Arial" panose="020B0604020202020204" pitchFamily="34" charset="0"/>
              </a:rPr>
              <a:t>الماء</a:t>
            </a:r>
            <a:r>
              <a:rPr lang="ar-IQ" sz="2400" b="1" dirty="0">
                <a:latin typeface="Calibri" panose="020F0502020204030204" pitchFamily="34" charset="0"/>
                <a:ea typeface="Times New Roman" panose="02020603050405020304" pitchFamily="18" charset="0"/>
                <a:cs typeface="Sakkal Majalla" panose="02000000000000000000" pitchFamily="2" charset="-78"/>
              </a:rPr>
              <a:t>:</a:t>
            </a:r>
            <a:endParaRPr lang="en-US" sz="2400" b="1"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tabLst>
                <a:tab pos="104140" algn="l"/>
              </a:tabLst>
            </a:pPr>
            <a:r>
              <a:rPr lang="ar-IQ" sz="2400" b="1" dirty="0">
                <a:latin typeface="Calibri" panose="020F0502020204030204" pitchFamily="34" charset="0"/>
                <a:ea typeface="Times New Roman" panose="02020603050405020304" pitchFamily="18" charset="0"/>
                <a:cs typeface="Sakkal Majalla" panose="02000000000000000000" pitchFamily="2" charset="-78"/>
              </a:rPr>
              <a:t> </a:t>
            </a:r>
            <a:r>
              <a:rPr lang="ar-SA" sz="2400" b="1" dirty="0" smtClean="0">
                <a:latin typeface="Calibri" panose="020F0502020204030204" pitchFamily="34" charset="0"/>
                <a:ea typeface="Times New Roman" panose="02020603050405020304" pitchFamily="18" charset="0"/>
                <a:cs typeface="Sakkal Majalla" panose="02000000000000000000" pitchFamily="2" charset="-78"/>
              </a:rPr>
              <a:t>يفقد </a:t>
            </a:r>
            <a:r>
              <a:rPr lang="ar-SA" sz="2400" b="1" dirty="0">
                <a:latin typeface="Calibri" panose="020F0502020204030204" pitchFamily="34" charset="0"/>
                <a:ea typeface="Times New Roman" panose="02020603050405020304" pitchFamily="18" charset="0"/>
                <a:cs typeface="Sakkal Majalla" panose="02000000000000000000" pitchFamily="2" charset="-78"/>
              </a:rPr>
              <a:t>الإنسان </a:t>
            </a:r>
            <a:r>
              <a:rPr lang="ar-EG" sz="2400" b="1" dirty="0">
                <a:latin typeface="Calibri" panose="020F0502020204030204" pitchFamily="34" charset="0"/>
                <a:ea typeface="Times New Roman" panose="02020603050405020304" pitchFamily="18" charset="0"/>
                <a:cs typeface="Sakkal Majalla" panose="02000000000000000000" pitchFamily="2" charset="-78"/>
              </a:rPr>
              <a:t>كمية كبيرة من </a:t>
            </a:r>
            <a:r>
              <a:rPr lang="ar-SA" sz="2400" b="1" dirty="0">
                <a:latin typeface="Calibri" panose="020F0502020204030204" pitchFamily="34" charset="0"/>
                <a:ea typeface="Times New Roman" panose="02020603050405020304" pitchFamily="18" charset="0"/>
                <a:cs typeface="Sakkal Majalla" panose="02000000000000000000" pitchFamily="2" charset="-78"/>
              </a:rPr>
              <a:t> الماء يوميا</a:t>
            </a:r>
            <a:r>
              <a:rPr lang="ar-EG" sz="2400" b="1" dirty="0">
                <a:latin typeface="Calibri" panose="020F0502020204030204" pitchFamily="34" charset="0"/>
                <a:ea typeface="Times New Roman" panose="02020603050405020304" pitchFamily="18" charset="0"/>
                <a:cs typeface="Sakkal Majalla" panose="02000000000000000000" pitchFamily="2" charset="-78"/>
              </a:rPr>
              <a:t>ً و</a:t>
            </a:r>
            <a:r>
              <a:rPr lang="ar-SA" sz="2400" b="1" dirty="0">
                <a:latin typeface="Calibri" panose="020F0502020204030204" pitchFamily="34" charset="0"/>
                <a:ea typeface="Times New Roman" panose="02020603050405020304" pitchFamily="18" charset="0"/>
                <a:cs typeface="Sakkal Majalla" panose="02000000000000000000" pitchFamily="2" charset="-78"/>
              </a:rPr>
              <a:t>تخرج من الجسم عن طريق:</a:t>
            </a:r>
            <a:endParaRPr lang="en-US" sz="2400" b="1"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tabLst>
                <a:tab pos="104140" algn="l"/>
              </a:tabLst>
            </a:pPr>
            <a:r>
              <a:rPr lang="ar-SA" sz="2400" b="1" dirty="0">
                <a:latin typeface="Calibri" panose="020F0502020204030204" pitchFamily="34" charset="0"/>
                <a:ea typeface="Times New Roman" panose="02020603050405020304" pitchFamily="18" charset="0"/>
                <a:cs typeface="Sakkal Majalla" panose="02000000000000000000" pitchFamily="2" charset="-78"/>
              </a:rPr>
              <a:t> </a:t>
            </a:r>
            <a:r>
              <a:rPr lang="ar-SA" sz="2400" b="1" dirty="0" smtClean="0">
                <a:latin typeface="Calibri" panose="020F0502020204030204" pitchFamily="34" charset="0"/>
                <a:ea typeface="Times New Roman" panose="02020603050405020304" pitchFamily="18" charset="0"/>
                <a:cs typeface="Sakkal Majalla" panose="02000000000000000000" pitchFamily="2" charset="-78"/>
              </a:rPr>
              <a:t>البول</a:t>
            </a:r>
            <a:r>
              <a:rPr lang="ar-SA" sz="2400" b="1" dirty="0">
                <a:latin typeface="Calibri" panose="020F0502020204030204" pitchFamily="34" charset="0"/>
                <a:ea typeface="Times New Roman" panose="02020603050405020304" pitchFamily="18" charset="0"/>
                <a:cs typeface="Sakkal Majalla" panose="02000000000000000000" pitchFamily="2" charset="-78"/>
              </a:rPr>
              <a:t>.</a:t>
            </a:r>
            <a:endParaRPr lang="en-US" sz="2400" b="1"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tabLst>
                <a:tab pos="104140" algn="l"/>
              </a:tabLst>
            </a:pPr>
            <a:r>
              <a:rPr lang="ar-SA" sz="2400" b="1" dirty="0" smtClean="0">
                <a:latin typeface="Calibri" panose="020F0502020204030204" pitchFamily="34" charset="0"/>
                <a:ea typeface="Times New Roman" panose="02020603050405020304" pitchFamily="18" charset="0"/>
                <a:cs typeface="Sakkal Majalla" panose="02000000000000000000" pitchFamily="2" charset="-78"/>
              </a:rPr>
              <a:t> </a:t>
            </a:r>
            <a:r>
              <a:rPr lang="ar-SA" sz="2400" b="1" dirty="0">
                <a:latin typeface="Calibri" panose="020F0502020204030204" pitchFamily="34" charset="0"/>
                <a:ea typeface="Times New Roman" panose="02020603050405020304" pitchFamily="18" charset="0"/>
                <a:cs typeface="Sakkal Majalla" panose="02000000000000000000" pitchFamily="2" charset="-78"/>
              </a:rPr>
              <a:t>التنفس " الزفير ". </a:t>
            </a:r>
            <a:endParaRPr lang="en-US" sz="2400" b="1"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tabLst>
                <a:tab pos="104140" algn="l"/>
              </a:tabLst>
            </a:pPr>
            <a:r>
              <a:rPr lang="ar-SA" sz="2400" b="1" dirty="0" smtClean="0">
                <a:latin typeface="Calibri" panose="020F0502020204030204" pitchFamily="34" charset="0"/>
                <a:ea typeface="Times New Roman" panose="02020603050405020304" pitchFamily="18" charset="0"/>
                <a:cs typeface="Sakkal Majalla" panose="02000000000000000000" pitchFamily="2" charset="-78"/>
              </a:rPr>
              <a:t> </a:t>
            </a:r>
            <a:r>
              <a:rPr lang="ar-SA" sz="2400" b="1" dirty="0">
                <a:latin typeface="Calibri" panose="020F0502020204030204" pitchFamily="34" charset="0"/>
                <a:ea typeface="Times New Roman" panose="02020603050405020304" pitchFamily="18" charset="0"/>
                <a:cs typeface="Sakkal Majalla" panose="02000000000000000000" pitchFamily="2" charset="-78"/>
              </a:rPr>
              <a:t>التبخر خلال الجلد " العرق”</a:t>
            </a:r>
            <a:r>
              <a:rPr lang="ar-EG" sz="2400" b="1" dirty="0">
                <a:latin typeface="Calibri" panose="020F0502020204030204" pitchFamily="34" charset="0"/>
                <a:ea typeface="Times New Roman" panose="02020603050405020304" pitchFamily="18" charset="0"/>
                <a:cs typeface="Sakkal Majalla" panose="02000000000000000000" pitchFamily="2" charset="-78"/>
              </a:rPr>
              <a:t>. </a:t>
            </a:r>
            <a:endParaRPr lang="en-US" sz="2400" b="1"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tabLst>
                <a:tab pos="104140" algn="l"/>
              </a:tabLst>
            </a:pPr>
            <a:r>
              <a:rPr lang="ar-SA" sz="2400" b="1" dirty="0" smtClean="0">
                <a:latin typeface="Calibri" panose="020F0502020204030204" pitchFamily="34" charset="0"/>
                <a:ea typeface="Times New Roman" panose="02020603050405020304" pitchFamily="18" charset="0"/>
                <a:cs typeface="Sakkal Majalla" panose="02000000000000000000" pitchFamily="2" charset="-78"/>
              </a:rPr>
              <a:t> </a:t>
            </a:r>
            <a:r>
              <a:rPr lang="ar-SA" sz="2400" b="1" dirty="0">
                <a:latin typeface="Calibri" panose="020F0502020204030204" pitchFamily="34" charset="0"/>
                <a:ea typeface="Times New Roman" panose="02020603050405020304" pitchFamily="18" charset="0"/>
                <a:cs typeface="Sakkal Majalla" panose="02000000000000000000" pitchFamily="2" charset="-78"/>
              </a:rPr>
              <a:t>يشكل الماء حوالي 60% من وزن جسم الإنسان. </a:t>
            </a:r>
            <a:endParaRPr lang="en-US" sz="2400" b="1"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tabLst>
                <a:tab pos="104140" algn="l"/>
              </a:tabLst>
            </a:pPr>
            <a:r>
              <a:rPr lang="ar-SA" sz="2400" b="1" dirty="0" smtClean="0">
                <a:latin typeface="Calibri" panose="020F0502020204030204" pitchFamily="34" charset="0"/>
                <a:ea typeface="Times New Roman" panose="02020603050405020304" pitchFamily="18" charset="0"/>
                <a:cs typeface="Sakkal Majalla" panose="02000000000000000000" pitchFamily="2" charset="-78"/>
              </a:rPr>
              <a:t> </a:t>
            </a:r>
            <a:r>
              <a:rPr lang="ar-SA" sz="2400" b="1" dirty="0">
                <a:latin typeface="Calibri" panose="020F0502020204030204" pitchFamily="34" charset="0"/>
                <a:ea typeface="Times New Roman" panose="02020603050405020304" pitchFamily="18" charset="0"/>
                <a:cs typeface="Sakkal Majalla" panose="02000000000000000000" pitchFamily="2" charset="-78"/>
              </a:rPr>
              <a:t>بسبب الفقد الدائم من الماء فلابد من تعويض هذا الفقد كل يوم ً في شكل </a:t>
            </a:r>
            <a:r>
              <a:rPr lang="ar-EG" sz="2400" b="1" dirty="0">
                <a:latin typeface="Calibri" panose="020F0502020204030204" pitchFamily="34" charset="0"/>
                <a:ea typeface="Times New Roman" panose="02020603050405020304" pitchFamily="18" charset="0"/>
                <a:cs typeface="Sakkal Majalla" panose="02000000000000000000" pitchFamily="2" charset="-78"/>
              </a:rPr>
              <a:t>سوائل                 وأطعمة</a:t>
            </a:r>
            <a:r>
              <a:rPr lang="ar-SA" sz="2400" b="1" dirty="0">
                <a:latin typeface="Calibri" panose="020F0502020204030204" pitchFamily="34" charset="0"/>
                <a:ea typeface="Times New Roman" panose="02020603050405020304" pitchFamily="18" charset="0"/>
                <a:cs typeface="Sakkal Majalla" panose="02000000000000000000" pitchFamily="2" charset="-78"/>
              </a:rPr>
              <a:t>. </a:t>
            </a:r>
            <a:endParaRPr lang="en-US" sz="2400" b="1"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tabLst>
                <a:tab pos="104140" algn="l"/>
              </a:tabLst>
            </a:pPr>
            <a:r>
              <a:rPr lang="ar-SA" sz="2400" b="1" dirty="0" smtClean="0">
                <a:latin typeface="Calibri" panose="020F0502020204030204" pitchFamily="34" charset="0"/>
                <a:ea typeface="Times New Roman" panose="02020603050405020304" pitchFamily="18" charset="0"/>
                <a:cs typeface="Sakkal Majalla" panose="02000000000000000000" pitchFamily="2" charset="-78"/>
              </a:rPr>
              <a:t>أثناء </a:t>
            </a:r>
            <a:r>
              <a:rPr lang="ar-SA" sz="2400" b="1" dirty="0">
                <a:latin typeface="Calibri" panose="020F0502020204030204" pitchFamily="34" charset="0"/>
                <a:ea typeface="Times New Roman" panose="02020603050405020304" pitchFamily="18" charset="0"/>
                <a:cs typeface="Sakkal Majalla" panose="02000000000000000000" pitchFamily="2" charset="-78"/>
              </a:rPr>
              <a:t>الطقس الحار أو التمرين يمكن أن يحتاج الجسم ضعف هذه الكمية</a:t>
            </a:r>
            <a:r>
              <a:rPr lang="ar-EG" sz="2400" b="1" dirty="0">
                <a:latin typeface="Calibri" panose="020F0502020204030204" pitchFamily="34" charset="0"/>
                <a:ea typeface="Times New Roman" panose="02020603050405020304" pitchFamily="18" charset="0"/>
                <a:cs typeface="Sakkal Majalla" panose="02000000000000000000" pitchFamily="2" charset="-78"/>
              </a:rPr>
              <a:t>. </a:t>
            </a:r>
            <a:endParaRPr lang="en-US" sz="2400" b="1"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tabLst>
                <a:tab pos="104140" algn="l"/>
              </a:tabLst>
            </a:pPr>
            <a:r>
              <a:rPr lang="ar-SA" sz="2400" b="1" dirty="0" smtClean="0">
                <a:latin typeface="Calibri" panose="020F0502020204030204" pitchFamily="34" charset="0"/>
                <a:ea typeface="Times New Roman" panose="02020603050405020304" pitchFamily="18" charset="0"/>
                <a:cs typeface="Sakkal Majalla" panose="02000000000000000000" pitchFamily="2" charset="-78"/>
              </a:rPr>
              <a:t>الكثير </a:t>
            </a:r>
            <a:r>
              <a:rPr lang="ar-SA" sz="2400" b="1" dirty="0">
                <a:latin typeface="Calibri" panose="020F0502020204030204" pitchFamily="34" charset="0"/>
                <a:ea typeface="Times New Roman" panose="02020603050405020304" pitchFamily="18" charset="0"/>
                <a:cs typeface="Sakkal Majalla" panose="02000000000000000000" pitchFamily="2" charset="-78"/>
              </a:rPr>
              <a:t>من الأطعمة تحتوى على كم هائل من الماء خاصة الفاكهة, ويكمل الماء والسوائل الأخرى الكمية التي يحتاجها الجسم. </a:t>
            </a:r>
            <a:endParaRPr lang="en-US" sz="2400" b="1" dirty="0">
              <a:latin typeface="Calibri" panose="020F0502020204030204" pitchFamily="34" charset="0"/>
              <a:ea typeface="Times New Roman" panose="02020603050405020304" pitchFamily="18" charset="0"/>
              <a:cs typeface="Arial" panose="020B0604020202020204" pitchFamily="34" charset="0"/>
            </a:endParaRPr>
          </a:p>
          <a:p>
            <a:endParaRPr lang="en-US" sz="2000" b="1" dirty="0"/>
          </a:p>
        </p:txBody>
      </p:sp>
    </p:spTree>
    <p:extLst>
      <p:ext uri="{BB962C8B-B14F-4D97-AF65-F5344CB8AC3E}">
        <p14:creationId xmlns:p14="http://schemas.microsoft.com/office/powerpoint/2010/main" val="410631695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24</TotalTime>
  <Words>606</Words>
  <Application>Microsoft Office PowerPoint</Application>
  <PresentationFormat>Widescreen</PresentationFormat>
  <Paragraphs>45</Paragraphs>
  <Slides>10</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10</vt:i4>
      </vt:variant>
    </vt:vector>
  </HeadingPairs>
  <TitlesOfParts>
    <vt:vector size="21" baseType="lpstr">
      <vt:lpstr>Arial</vt:lpstr>
      <vt:lpstr>Calibri</vt:lpstr>
      <vt:lpstr>PT Bold Heading</vt:lpstr>
      <vt:lpstr>Sakkal Majalla</vt:lpstr>
      <vt:lpstr>Symbol</vt:lpstr>
      <vt:lpstr>Tahoma</vt:lpstr>
      <vt:lpstr>Times New Roman</vt:lpstr>
      <vt:lpstr>Traditional Arabic</vt:lpstr>
      <vt:lpstr>Trebuchet MS</vt:lpstr>
      <vt:lpstr>Wingdings 3</vt:lpstr>
      <vt:lpstr>Facet</vt:lpstr>
      <vt:lpstr>تغذية الطفل</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تغذية الطفل</dc:title>
  <dc:creator>Amir Fadil</dc:creator>
  <cp:lastModifiedBy>Amir Fadil</cp:lastModifiedBy>
  <cp:revision>10</cp:revision>
  <dcterms:created xsi:type="dcterms:W3CDTF">2019-02-18T20:51:40Z</dcterms:created>
  <dcterms:modified xsi:type="dcterms:W3CDTF">2019-02-18T21:21:14Z</dcterms:modified>
</cp:coreProperties>
</file>