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894522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733051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97286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721191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757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276116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010422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731401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723268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250811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86622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076270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86309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195061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32020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39438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3297847533"/>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solidFill>
                  <a:srgbClr val="FF0000"/>
                </a:solidFill>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solidFill>
                <a:srgbClr val="FF0000"/>
              </a:solidFill>
            </a:endParaRPr>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a:bodyPr>
          <a:lstStyle/>
          <a:p>
            <a:pPr algn="just" rtl="1">
              <a:lnSpc>
                <a:spcPct val="115000"/>
              </a:lnSpc>
            </a:pPr>
            <a:r>
              <a:rPr lang="ar-IQ" sz="3600" b="1" dirty="0" smtClean="0">
                <a:solidFill>
                  <a:srgbClr val="FF0000"/>
                </a:solidFill>
                <a:latin typeface="Calibri" panose="020F0502020204030204" pitchFamily="34" charset="0"/>
                <a:ea typeface="Times New Roman" panose="02020603050405020304" pitchFamily="18" charset="0"/>
                <a:cs typeface="Sakkal Majalla" panose="02000000000000000000" pitchFamily="2" charset="-78"/>
              </a:rPr>
              <a:t>المشاكل الغذائية لطفل الروضة:</a:t>
            </a:r>
            <a:endParaRPr lang="en-US" sz="3600" dirty="0" smtClean="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200" dirty="0" smtClean="0">
                <a:latin typeface="Calibri" panose="020F0502020204030204" pitchFamily="34" charset="0"/>
                <a:ea typeface="Times New Roman" panose="02020603050405020304" pitchFamily="18" charset="0"/>
                <a:cs typeface="Sakkal Majalla" panose="02000000000000000000" pitchFamily="2" charset="-78"/>
              </a:rPr>
              <a:t>    إن اختلاف شهية الأطفال أو رغبتهم في تناول نوع معين من الطعام وكل التغيرات المتعلقة بالنواحي الغذائية للطفل تعتبر أموراً طبيعية إلا أنه هنالك بعض المشاكل الجادة والتي تستدعي علاجها بسرعة، أما المشاكل العامة التي لها علاقة بتغذية الطفل خلال هذه المرحلة فهي كالآتي:</a:t>
            </a:r>
            <a:endParaRPr lang="en-US" sz="2400" dirty="0" smtClean="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fontScale="85000" lnSpcReduction="20000"/>
          </a:bodyPr>
          <a:lstStyle/>
          <a:p>
            <a:pPr algn="just" rtl="1">
              <a:lnSpc>
                <a:spcPct val="115000"/>
              </a:lnSpc>
            </a:pPr>
            <a:r>
              <a:rPr lang="ar-EG" sz="3200" dirty="0">
                <a:solidFill>
                  <a:srgbClr val="FF0000"/>
                </a:solidFill>
                <a:latin typeface="Calibri" panose="020F0502020204030204" pitchFamily="34" charset="0"/>
                <a:ea typeface="Times New Roman" panose="02020603050405020304" pitchFamily="18" charset="0"/>
                <a:cs typeface="Sakkal Majalla" panose="02000000000000000000" pitchFamily="2" charset="-78"/>
              </a:rPr>
              <a:t> </a:t>
            </a:r>
            <a:r>
              <a:rPr lang="ar-IQ" sz="3500" b="1" dirty="0">
                <a:solidFill>
                  <a:srgbClr val="FF0000"/>
                </a:solidFill>
                <a:latin typeface="Calibri" panose="020F0502020204030204" pitchFamily="34" charset="0"/>
                <a:ea typeface="Times New Roman" panose="02020603050405020304" pitchFamily="18" charset="0"/>
                <a:cs typeface="Sakkal Majalla" panose="02000000000000000000" pitchFamily="2" charset="-78"/>
              </a:rPr>
              <a:t>السمنة:</a:t>
            </a:r>
            <a:endParaRPr lang="en-US" sz="35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500" dirty="0">
                <a:latin typeface="Calibri" panose="020F0502020204030204" pitchFamily="34" charset="0"/>
                <a:ea typeface="Times New Roman" panose="02020603050405020304" pitchFamily="18" charset="0"/>
                <a:cs typeface="Sakkal Majalla" panose="02000000000000000000" pitchFamily="2" charset="-78"/>
              </a:rPr>
              <a:t>    قد تبدأ السمنة منذ السنة الأولى من العمر وتستمر حتى سن البلوغ، وتعني السمنة زيادة كمية الدهون الجسمية حيث تتراكم الدهون بسبب الاستهلاك المرتفع للطاقة والتي تكون أكثر من حاجة الجسم اليومية.</a:t>
            </a:r>
            <a:endParaRPr lang="en-US" sz="35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500" dirty="0">
                <a:latin typeface="Calibri" panose="020F0502020204030204" pitchFamily="34" charset="0"/>
                <a:ea typeface="Times New Roman" panose="02020603050405020304" pitchFamily="18" charset="0"/>
                <a:cs typeface="Sakkal Majalla" panose="02000000000000000000" pitchFamily="2" charset="-78"/>
              </a:rPr>
              <a:t>    ولقد أوضحت دراسات كثيرة بأن الطفل البدين لا يتناول طعاماً أكثر من الطفل النحيف ولكن فعالياته الجسمية تكون اقل منه، ويمكن تعليم وتعويد الأطفال على تناول أطعمة مغذية غير مسببة للسمنة وذلك بإبعاد الأغذية المسببة لها عن متناول الطفل وتشجيعه على تناول أطعمة ذات قيمة غذائية أعلى ومنذ الطفولة المبكرة، وعندما تضطر الأم بإتباع منهج غذائي معين في تغذية طفلها فعليها أن تعتني عناية فائقة في إعداده وطريقة تقديمه لعدم إشعار الطفل باختلاف نوعية طعامه عن بقية الأطفال.</a:t>
            </a:r>
            <a:endParaRPr lang="en-US" sz="3500" dirty="0">
              <a:latin typeface="Calibri" panose="020F0502020204030204" pitchFamily="34" charset="0"/>
              <a:ea typeface="Times New Roman" panose="02020603050405020304" pitchFamily="18" charset="0"/>
              <a:cs typeface="Arial" panose="020B0604020202020204" pitchFamily="34" charset="0"/>
            </a:endParaRPr>
          </a:p>
          <a:p>
            <a:pPr algn="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just" rtl="1">
              <a:lnSpc>
                <a:spcPct val="115000"/>
              </a:lnSpc>
            </a:pPr>
            <a:r>
              <a:rPr lang="ar-IQ" sz="4000" b="1" dirty="0">
                <a:solidFill>
                  <a:srgbClr val="FF0000"/>
                </a:solidFill>
                <a:latin typeface="Calibri" panose="020F0502020204030204" pitchFamily="34" charset="0"/>
                <a:ea typeface="Times New Roman" panose="02020603050405020304" pitchFamily="18" charset="0"/>
                <a:cs typeface="Sakkal Majalla" panose="02000000000000000000" pitchFamily="2" charset="-78"/>
              </a:rPr>
              <a:t>تسوس الأسنان:</a:t>
            </a:r>
            <a:endParaRPr lang="en-US" sz="3200" b="1"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r" rtl="1"/>
            <a:r>
              <a:rPr lang="ar-IQ" sz="4000" dirty="0">
                <a:ea typeface="Times New Roman" panose="02020603050405020304" pitchFamily="18" charset="0"/>
                <a:cs typeface="Sakkal Majalla" panose="02000000000000000000" pitchFamily="2" charset="-78"/>
              </a:rPr>
              <a:t>      إن تسوس الأسنان هو احد المشاكل الشائعة فيما بين الأطفال وفي مختلف الأعمار وقد يتعلق جزء منها بالمستوى المعاشي للعائلة، حيث تساعد الوجبات الجيدة على تكوين أسنان قوية قادرة على مقاومة التسوس ومنع حدوثه، ويجب تشجيع الأطفال على استعمال فرشاة الأسنان وفي عمر مبكر حيث تساعد على التقليل من تسوس الأسنان،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 </a:t>
            </a: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92500"/>
          </a:bodyPr>
          <a:lstStyle/>
          <a:p>
            <a:pPr algn="just"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IQ" sz="4000" dirty="0">
                <a:latin typeface="Calibri" panose="020F0502020204030204" pitchFamily="34" charset="0"/>
                <a:ea typeface="Times New Roman" panose="02020603050405020304" pitchFamily="18" charset="0"/>
                <a:cs typeface="Sakkal Majalla" panose="02000000000000000000" pitchFamily="2" charset="-78"/>
              </a:rPr>
              <a:t>وقد يعتقد خطأ من قبل بعض العوائل بأن ارتفاع المستوى المالي للعائلة يؤدي إلى الإكثار من الكميات المقدمة للطفل من (الشوكولاتة) والحلويات الأخرى وذلك يؤدي إلى زيادة حالة التسوس ولذلك ينصح المختصون بالتغذية وأطباء الأسنان بتقليل الأغذية السكرية المقدمة للأطفال سواء فيما بين الوجبات أو بعد الوجبات مع ضرورة غسل الفم بالماء بعد تناولها مباشرة لأن بقاء جزء من السكر في الفم يساعد على نشاط عمل البكتريا التي لها تأثير كبير على تسوس الأسنان.  </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372622"/>
          </a:xfrm>
        </p:spPr>
        <p:txBody>
          <a:bodyPr>
            <a:noAutofit/>
          </a:bodyPr>
          <a:lstStyle/>
          <a:p>
            <a:pPr algn="just" rtl="1">
              <a:lnSpc>
                <a:spcPct val="115000"/>
              </a:lnSpc>
            </a:pPr>
            <a:r>
              <a:rPr lang="ar-IQ" sz="4000" b="1" dirty="0">
                <a:solidFill>
                  <a:srgbClr val="FF0000"/>
                </a:solidFill>
                <a:latin typeface="Calibri" panose="020F0502020204030204" pitchFamily="34" charset="0"/>
                <a:ea typeface="Times New Roman" panose="02020603050405020304" pitchFamily="18" charset="0"/>
                <a:cs typeface="Sakkal Majalla" panose="02000000000000000000" pitchFamily="2" charset="-78"/>
              </a:rPr>
              <a:t>الحساسية الغذائية:</a:t>
            </a:r>
            <a:endParaRPr lang="en-US" sz="40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إن مشكلة الحساسية الغذائية شائعة بين الأطفال الرضع ولكنها تقل مع تقدم العمر، وقد تستمر في بعض الأحيان وتزداد أحياناً أخرى.</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إن أعراض الحساسية الغذائية تتمثل في ظهور الطفح الجلدي والعطاس والسعال، ويمكن لبعض الأغذية أن تسبب الحساسية لدى بعض الأطفال وليس لكل الأطفال، أما أكثر الأغذية شيوعاً والتي يمكن أن تسبب الحساسية فهي (الشوكولاتة)، والبرتقال، والبقوليات، والسمك، ولحم البقر، والحبوب، وحليب الأبقار، والبيض، والموز.</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lstStyle/>
          <a:p>
            <a:pPr algn="just" rtl="1">
              <a:lnSpc>
                <a:spcPct val="115000"/>
              </a:lnSpc>
            </a:pPr>
            <a:r>
              <a:rPr lang="ar-SA" dirty="0">
                <a:latin typeface="Calibri" panose="020F0502020204030204" pitchFamily="34" charset="0"/>
                <a:ea typeface="Times New Roman" panose="02020603050405020304" pitchFamily="18" charset="0"/>
                <a:cs typeface="Sakkal Majalla" panose="02000000000000000000" pitchFamily="2" charset="-78"/>
              </a:rPr>
              <a:t> </a:t>
            </a:r>
            <a:r>
              <a:rPr lang="ar-IQ" sz="3600" dirty="0">
                <a:latin typeface="Calibri" panose="020F0502020204030204" pitchFamily="34" charset="0"/>
                <a:ea typeface="Times New Roman" panose="02020603050405020304" pitchFamily="18" charset="0"/>
                <a:cs typeface="Sakkal Majalla" panose="02000000000000000000" pitchFamily="2" charset="-78"/>
              </a:rPr>
              <a:t> </a:t>
            </a:r>
            <a:r>
              <a:rPr lang="ar-IQ" sz="4000" dirty="0">
                <a:latin typeface="Calibri" panose="020F0502020204030204" pitchFamily="34" charset="0"/>
                <a:ea typeface="Times New Roman" panose="02020603050405020304" pitchFamily="18" charset="0"/>
                <a:cs typeface="Sakkal Majalla" panose="02000000000000000000" pitchFamily="2" charset="-78"/>
              </a:rPr>
              <a:t>إذا اضطرت الأم إلى عدم تقديم بعض الوجبات التي تسبب الحساسية فيجب إفهام الطفل ضرورة عدم تناولها حتى يتم تجاوز حالة الحساسية ولكي لا يشعر بالاختلاف عن بقية الأطفال في الطعام الذي يتناوله.</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marL="0" indent="0" algn="ctr" rtl="1">
              <a:lnSpc>
                <a:spcPct val="115000"/>
              </a:lnSpc>
              <a:buNone/>
            </a:pPr>
            <a:endParaRPr lang="en-US" sz="3600" b="1" dirty="0"/>
          </a:p>
        </p:txBody>
      </p:sp>
    </p:spTree>
    <p:extLst>
      <p:ext uri="{BB962C8B-B14F-4D97-AF65-F5344CB8AC3E}">
        <p14:creationId xmlns:p14="http://schemas.microsoft.com/office/powerpoint/2010/main" val="36659492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TotalTime>
  <Words>434</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PT Bold Heading</vt:lpstr>
      <vt:lpstr>Sakkal Majalla</vt:lpstr>
      <vt:lpstr>Times New Roman</vt:lpstr>
      <vt:lpstr>Traditional Arabic</vt:lpstr>
      <vt:lpstr>Trebuchet MS</vt:lpstr>
      <vt:lpstr>Wingdings 3</vt:lpstr>
      <vt:lpstr>Facet</vt:lpstr>
      <vt:lpstr>تغذية الطفل</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7</cp:revision>
  <dcterms:created xsi:type="dcterms:W3CDTF">2019-02-18T20:51:40Z</dcterms:created>
  <dcterms:modified xsi:type="dcterms:W3CDTF">2019-02-19T20:08:14Z</dcterms:modified>
</cp:coreProperties>
</file>