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A75D8A6-29E9-4976-8960-D2394628A222}"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3894522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75D8A6-29E9-4976-8960-D2394628A222}"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2733051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75D8A6-29E9-4976-8960-D2394628A222}"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D5346-1FE1-4948-96C3-834AD9F8E1D0}"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5972868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75D8A6-29E9-4976-8960-D2394628A222}"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17211917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75D8A6-29E9-4976-8960-D2394628A222}"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D5346-1FE1-4948-96C3-834AD9F8E1D0}"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17570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75D8A6-29E9-4976-8960-D2394628A222}"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32761161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75D8A6-29E9-4976-8960-D2394628A222}"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10104223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75D8A6-29E9-4976-8960-D2394628A222}"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3731401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75D8A6-29E9-4976-8960-D2394628A222}"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1723268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75D8A6-29E9-4976-8960-D2394628A222}"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4250811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A75D8A6-29E9-4976-8960-D2394628A222}" type="datetimeFigureOut">
              <a:rPr lang="en-US" smtClean="0"/>
              <a:t>2/19/2019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3866221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A75D8A6-29E9-4976-8960-D2394628A222}" type="datetimeFigureOut">
              <a:rPr lang="en-US" smtClean="0"/>
              <a:t>2/19/2019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4076270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A75D8A6-29E9-4976-8960-D2394628A222}" type="datetimeFigureOut">
              <a:rPr lang="en-US" smtClean="0"/>
              <a:t>2/19/2019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863097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75D8A6-29E9-4976-8960-D2394628A222}" type="datetimeFigureOut">
              <a:rPr lang="en-US" smtClean="0"/>
              <a:t>2/19/2019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3195061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75D8A6-29E9-4976-8960-D2394628A222}" type="datetimeFigureOut">
              <a:rPr lang="en-US" smtClean="0"/>
              <a:t>2/19/2019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4132020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75D8A6-29E9-4976-8960-D2394628A222}" type="datetimeFigureOut">
              <a:rPr lang="en-US" smtClean="0"/>
              <a:t>2/19/2019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3394388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A75D8A6-29E9-4976-8960-D2394628A222}" type="datetimeFigureOut">
              <a:rPr lang="en-US" smtClean="0"/>
              <a:t>2/19/2019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E1D5346-1FE1-4948-96C3-834AD9F8E1D0}" type="slidenum">
              <a:rPr lang="en-US" smtClean="0"/>
              <a:t>‹#›</a:t>
            </a:fld>
            <a:endParaRPr lang="en-US"/>
          </a:p>
        </p:txBody>
      </p:sp>
    </p:spTree>
    <p:extLst>
      <p:ext uri="{BB962C8B-B14F-4D97-AF65-F5344CB8AC3E}">
        <p14:creationId xmlns:p14="http://schemas.microsoft.com/office/powerpoint/2010/main" val="3297847533"/>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40" r:id="rId12"/>
    <p:sldLayoutId id="2147483741" r:id="rId13"/>
    <p:sldLayoutId id="2147483742" r:id="rId14"/>
    <p:sldLayoutId id="2147483743" r:id="rId15"/>
    <p:sldLayoutId id="214748374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1135292"/>
            <a:ext cx="7766936" cy="2071932"/>
          </a:xfrm>
        </p:spPr>
        <p:txBody>
          <a:bodyPr/>
          <a:lstStyle/>
          <a:p>
            <a:pPr algn="ctr"/>
            <a:r>
              <a:rPr lang="ar-SA" sz="6600" dirty="0">
                <a:solidFill>
                  <a:srgbClr val="FF0000"/>
                </a:solidFill>
                <a:latin typeface="Traditional Arabic" panose="02010000000000000000" pitchFamily="2" charset="-78"/>
                <a:ea typeface="Times New Roman" panose="02020603050405020304" pitchFamily="18" charset="0"/>
                <a:cs typeface="PT Bold Heading" panose="00000400000000000000" pitchFamily="2" charset="-78"/>
              </a:rPr>
              <a:t>تغذية الطفل</a:t>
            </a:r>
            <a:endParaRPr lang="en-US" sz="6600" dirty="0">
              <a:solidFill>
                <a:srgbClr val="FF0000"/>
              </a:solidFill>
            </a:endParaRPr>
          </a:p>
        </p:txBody>
      </p:sp>
      <p:sp>
        <p:nvSpPr>
          <p:cNvPr id="3" name="Subtitle 2"/>
          <p:cNvSpPr>
            <a:spLocks noGrp="1"/>
          </p:cNvSpPr>
          <p:nvPr>
            <p:ph type="subTitle" idx="1"/>
          </p:nvPr>
        </p:nvSpPr>
        <p:spPr>
          <a:xfrm>
            <a:off x="1507067" y="4050833"/>
            <a:ext cx="7766936" cy="1926886"/>
          </a:xfrm>
        </p:spPr>
        <p:txBody>
          <a:bodyPr>
            <a:normAutofit fontScale="62500" lnSpcReduction="20000"/>
          </a:bodyPr>
          <a:lstStyle/>
          <a:p>
            <a:pPr algn="ctr" rtl="1">
              <a:tabLst>
                <a:tab pos="2637155" algn="ctr"/>
                <a:tab pos="5274310" algn="r"/>
                <a:tab pos="457200" algn="l"/>
                <a:tab pos="2637155" algn="ctr"/>
                <a:tab pos="5274310" algn="r"/>
              </a:tabLst>
            </a:pPr>
            <a:r>
              <a:rPr lang="ar-SA" sz="6400" dirty="0">
                <a:latin typeface="Traditional Arabic" panose="02010000000000000000" pitchFamily="2" charset="-78"/>
                <a:ea typeface="Times New Roman" panose="02020603050405020304" pitchFamily="18" charset="0"/>
                <a:cs typeface="PT Bold Heading" panose="00000400000000000000" pitchFamily="2" charset="-78"/>
              </a:rPr>
              <a:t>الدكتورة</a:t>
            </a:r>
            <a:endParaRPr lang="en-US" sz="6400" dirty="0">
              <a:latin typeface="Calibri" panose="020F0502020204030204" pitchFamily="34" charset="0"/>
              <a:ea typeface="Times New Roman" panose="02020603050405020304" pitchFamily="18" charset="0"/>
              <a:cs typeface="Arial" panose="020B0604020202020204" pitchFamily="34" charset="0"/>
            </a:endParaRPr>
          </a:p>
          <a:p>
            <a:pPr algn="ctr" rtl="1">
              <a:tabLst>
                <a:tab pos="2637155" algn="ctr"/>
                <a:tab pos="5274310" algn="r"/>
                <a:tab pos="457200" algn="l"/>
                <a:tab pos="2637155" algn="ctr"/>
                <a:tab pos="5274310" algn="r"/>
              </a:tabLst>
            </a:pPr>
            <a:r>
              <a:rPr lang="ar-SA" sz="6400" dirty="0">
                <a:latin typeface="Traditional Arabic" panose="02010000000000000000" pitchFamily="2" charset="-78"/>
                <a:ea typeface="Times New Roman" panose="02020603050405020304" pitchFamily="18" charset="0"/>
                <a:cs typeface="PT Bold Heading" panose="00000400000000000000" pitchFamily="2" charset="-78"/>
              </a:rPr>
              <a:t>إيمان يونس إبراهيم </a:t>
            </a:r>
            <a:endParaRPr lang="en-US" sz="6400" dirty="0">
              <a:latin typeface="Calibri" panose="020F0502020204030204" pitchFamily="34" charset="0"/>
              <a:ea typeface="Times New Roman" panose="02020603050405020304" pitchFamily="18" charset="0"/>
              <a:cs typeface="Arial" panose="020B0604020202020204" pitchFamily="34" charset="0"/>
            </a:endParaRPr>
          </a:p>
          <a:p>
            <a:pPr algn="ctr" rtl="1">
              <a:tabLst>
                <a:tab pos="2637155" algn="ctr"/>
                <a:tab pos="5274310" algn="r"/>
                <a:tab pos="457200" algn="l"/>
                <a:tab pos="2637155" algn="ctr"/>
                <a:tab pos="5274310" algn="r"/>
              </a:tabLst>
            </a:pPr>
            <a:r>
              <a:rPr lang="ar-SA" sz="6400" dirty="0">
                <a:latin typeface="Traditional Arabic" panose="02010000000000000000" pitchFamily="2" charset="-78"/>
                <a:ea typeface="Times New Roman" panose="02020603050405020304" pitchFamily="18" charset="0"/>
                <a:cs typeface="PT Bold Heading" panose="00000400000000000000" pitchFamily="2" charset="-78"/>
              </a:rPr>
              <a:t> </a:t>
            </a:r>
            <a:endParaRPr lang="en-US" sz="6400" dirty="0">
              <a:latin typeface="Calibri" panose="020F0502020204030204" pitchFamily="34" charset="0"/>
              <a:ea typeface="Times New Roman" panose="02020603050405020304" pitchFamily="18" charset="0"/>
              <a:cs typeface="Arial" panose="020B0604020202020204" pitchFamily="34" charset="0"/>
            </a:endParaRPr>
          </a:p>
          <a:p>
            <a:endParaRPr lang="en-US" dirty="0"/>
          </a:p>
        </p:txBody>
      </p:sp>
    </p:spTree>
    <p:extLst>
      <p:ext uri="{BB962C8B-B14F-4D97-AF65-F5344CB8AC3E}">
        <p14:creationId xmlns:p14="http://schemas.microsoft.com/office/powerpoint/2010/main" val="596580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368491"/>
            <a:ext cx="8596668" cy="5672872"/>
          </a:xfrm>
        </p:spPr>
        <p:txBody>
          <a:bodyPr>
            <a:normAutofit/>
          </a:bodyPr>
          <a:lstStyle/>
          <a:p>
            <a:pPr algn="just" rtl="1">
              <a:lnSpc>
                <a:spcPct val="115000"/>
              </a:lnSpc>
            </a:pPr>
            <a:r>
              <a:rPr lang="ar-IQ" sz="3600" b="1" dirty="0" smtClean="0">
                <a:solidFill>
                  <a:srgbClr val="FF0000"/>
                </a:solidFill>
                <a:latin typeface="Calibri" panose="020F0502020204030204" pitchFamily="34" charset="0"/>
                <a:ea typeface="Times New Roman" panose="02020603050405020304" pitchFamily="18" charset="0"/>
                <a:cs typeface="Sakkal Majalla" panose="02000000000000000000" pitchFamily="2" charset="-78"/>
              </a:rPr>
              <a:t>المشاكل الغذائية لطفل الروضة:</a:t>
            </a:r>
            <a:endParaRPr lang="en-US" sz="3600" dirty="0" smtClean="0">
              <a:solidFill>
                <a:srgbClr val="FF0000"/>
              </a:solidFill>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pPr>
            <a:r>
              <a:rPr lang="ar-IQ" sz="3200" dirty="0" smtClean="0">
                <a:latin typeface="Calibri" panose="020F0502020204030204" pitchFamily="34" charset="0"/>
                <a:ea typeface="Times New Roman" panose="02020603050405020304" pitchFamily="18" charset="0"/>
                <a:cs typeface="Sakkal Majalla" panose="02000000000000000000" pitchFamily="2" charset="-78"/>
              </a:rPr>
              <a:t>    إن اختلاف شهية الأطفال أو رغبتهم في تناول نوع معين من الطعام وكل التغيرات المتعلقة بالنواحي الغذائية للطفل تعتبر أموراً طبيعية إلا أنه هنالك بعض المشاكل الجادة والتي تستدعي علاجها بسرعة، أما المشاكل العامة التي لها علاقة بتغذية الطفل خلال هذه المرحلة فهي كالآتي:</a:t>
            </a:r>
            <a:endParaRPr lang="en-US" sz="2400" dirty="0" smtClean="0">
              <a:latin typeface="Calibri" panose="020F0502020204030204" pitchFamily="34" charset="0"/>
              <a:ea typeface="Times New Roman" panose="02020603050405020304" pitchFamily="18" charset="0"/>
              <a:cs typeface="Arial" panose="020B0604020202020204" pitchFamily="34" charset="0"/>
            </a:endParaRPr>
          </a:p>
          <a:p>
            <a:pPr algn="ctr" rtl="1">
              <a:lnSpc>
                <a:spcPct val="115000"/>
              </a:lnSpc>
            </a:pPr>
            <a:endParaRPr lang="en-US" sz="3200" b="1"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93472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87018" y="522857"/>
            <a:ext cx="8596668" cy="5632283"/>
          </a:xfrm>
        </p:spPr>
        <p:txBody>
          <a:bodyPr>
            <a:normAutofit fontScale="85000" lnSpcReduction="20000"/>
          </a:bodyPr>
          <a:lstStyle/>
          <a:p>
            <a:pPr algn="just" rtl="1">
              <a:lnSpc>
                <a:spcPct val="115000"/>
              </a:lnSpc>
            </a:pPr>
            <a:r>
              <a:rPr lang="ar-EG" sz="3200" dirty="0">
                <a:solidFill>
                  <a:srgbClr val="FF0000"/>
                </a:solidFill>
                <a:latin typeface="Calibri" panose="020F0502020204030204" pitchFamily="34" charset="0"/>
                <a:ea typeface="Times New Roman" panose="02020603050405020304" pitchFamily="18" charset="0"/>
                <a:cs typeface="Sakkal Majalla" panose="02000000000000000000" pitchFamily="2" charset="-78"/>
              </a:rPr>
              <a:t> </a:t>
            </a:r>
            <a:r>
              <a:rPr lang="ar-IQ" sz="3500" b="1" dirty="0">
                <a:solidFill>
                  <a:srgbClr val="FF0000"/>
                </a:solidFill>
                <a:latin typeface="Calibri" panose="020F0502020204030204" pitchFamily="34" charset="0"/>
                <a:ea typeface="Times New Roman" panose="02020603050405020304" pitchFamily="18" charset="0"/>
                <a:cs typeface="Sakkal Majalla" panose="02000000000000000000" pitchFamily="2" charset="-78"/>
              </a:rPr>
              <a:t>السمنة:</a:t>
            </a:r>
            <a:endParaRPr lang="en-US" sz="3500" dirty="0">
              <a:solidFill>
                <a:srgbClr val="FF0000"/>
              </a:solidFill>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pPr>
            <a:r>
              <a:rPr lang="ar-IQ" sz="3500" dirty="0">
                <a:latin typeface="Calibri" panose="020F0502020204030204" pitchFamily="34" charset="0"/>
                <a:ea typeface="Times New Roman" panose="02020603050405020304" pitchFamily="18" charset="0"/>
                <a:cs typeface="Sakkal Majalla" panose="02000000000000000000" pitchFamily="2" charset="-78"/>
              </a:rPr>
              <a:t>    قد تبدأ السمنة منذ السنة الأولى من العمر وتستمر حتى سن البلوغ، وتعني السمنة زيادة كمية الدهون الجسمية حيث تتراكم الدهون بسبب الاستهلاك المرتفع للطاقة والتي تكون أكثر من حاجة الجسم اليومية.</a:t>
            </a:r>
            <a:endParaRPr lang="en-US" sz="3500" dirty="0">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pPr>
            <a:r>
              <a:rPr lang="ar-IQ" sz="3500" dirty="0">
                <a:latin typeface="Calibri" panose="020F0502020204030204" pitchFamily="34" charset="0"/>
                <a:ea typeface="Times New Roman" panose="02020603050405020304" pitchFamily="18" charset="0"/>
                <a:cs typeface="Sakkal Majalla" panose="02000000000000000000" pitchFamily="2" charset="-78"/>
              </a:rPr>
              <a:t>    ولقد أوضحت دراسات كثيرة بأن الطفل البدين لا يتناول طعاماً أكثر من الطفل النحيف ولكن فعالياته الجسمية تكون اقل منه، ويمكن تعليم وتعويد الأطفال على تناول أطعمة مغذية غير مسببة للسمنة وذلك بإبعاد الأغذية المسببة لها عن متناول الطفل وتشجيعه على تناول أطعمة ذات قيمة غذائية أعلى ومنذ الطفولة المبكرة، وعندما تضطر الأم بإتباع منهج غذائي معين في تغذية طفلها فعليها أن تعتني عناية فائقة في إعداده وطريقة تقديمه لعدم إشعار الطفل باختلاف نوعية طعامه عن بقية الأطفال.</a:t>
            </a:r>
            <a:endParaRPr lang="en-US" sz="3500" dirty="0">
              <a:latin typeface="Calibri" panose="020F0502020204030204" pitchFamily="34" charset="0"/>
              <a:ea typeface="Times New Roman" panose="02020603050405020304" pitchFamily="18" charset="0"/>
              <a:cs typeface="Arial" panose="020B0604020202020204" pitchFamily="34" charset="0"/>
            </a:endParaRPr>
          </a:p>
          <a:p>
            <a:pPr algn="r"/>
            <a:r>
              <a:rPr lang="ar-IQ" sz="3200" dirty="0" smtClean="0">
                <a:latin typeface="Calibri" panose="020F0502020204030204" pitchFamily="34" charset="0"/>
                <a:ea typeface="Times New Roman" panose="02020603050405020304" pitchFamily="18" charset="0"/>
                <a:cs typeface="Sakkal Majalla" panose="02000000000000000000" pitchFamily="2" charset="-78"/>
              </a:rPr>
              <a:t>      </a:t>
            </a:r>
          </a:p>
        </p:txBody>
      </p:sp>
    </p:spTree>
    <p:extLst>
      <p:ext uri="{BB962C8B-B14F-4D97-AF65-F5344CB8AC3E}">
        <p14:creationId xmlns:p14="http://schemas.microsoft.com/office/powerpoint/2010/main" val="2422528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545911"/>
            <a:ext cx="8596668" cy="5495452"/>
          </a:xfrm>
        </p:spPr>
        <p:txBody>
          <a:bodyPr>
            <a:normAutofit/>
          </a:bodyPr>
          <a:lstStyle/>
          <a:p>
            <a:pPr algn="just" rtl="1">
              <a:lnSpc>
                <a:spcPct val="115000"/>
              </a:lnSpc>
            </a:pPr>
            <a:r>
              <a:rPr lang="ar-IQ" sz="4000" b="1" dirty="0">
                <a:solidFill>
                  <a:srgbClr val="FF0000"/>
                </a:solidFill>
                <a:latin typeface="Calibri" panose="020F0502020204030204" pitchFamily="34" charset="0"/>
                <a:ea typeface="Times New Roman" panose="02020603050405020304" pitchFamily="18" charset="0"/>
                <a:cs typeface="Sakkal Majalla" panose="02000000000000000000" pitchFamily="2" charset="-78"/>
              </a:rPr>
              <a:t>تسوس الأسنان:</a:t>
            </a:r>
            <a:endParaRPr lang="en-US" sz="3200" b="1" dirty="0">
              <a:solidFill>
                <a:srgbClr val="FF0000"/>
              </a:solidFill>
              <a:latin typeface="Calibri" panose="020F0502020204030204" pitchFamily="34" charset="0"/>
              <a:ea typeface="Times New Roman" panose="02020603050405020304" pitchFamily="18" charset="0"/>
              <a:cs typeface="Arial" panose="020B0604020202020204" pitchFamily="34" charset="0"/>
            </a:endParaRPr>
          </a:p>
          <a:p>
            <a:pPr algn="r" rtl="1"/>
            <a:r>
              <a:rPr lang="ar-IQ" sz="4000" dirty="0">
                <a:ea typeface="Times New Roman" panose="02020603050405020304" pitchFamily="18" charset="0"/>
                <a:cs typeface="Sakkal Majalla" panose="02000000000000000000" pitchFamily="2" charset="-78"/>
              </a:rPr>
              <a:t>      إن تسوس الأسنان هو احد المشاكل الشائعة فيما بين الأطفال وفي مختلف الأعمار وقد يتعلق جزء منها بالمستوى المعاشي للعائلة، حيث تساعد الوجبات الجيدة على تكوين أسنان قوية قادرة على مقاومة التسوس ومنع حدوثه، ويجب تشجيع الأطفال على استعمال فرشاة الأسنان وفي عمر مبكر حيث تساعد على التقليل من تسوس الأسنان، </a:t>
            </a:r>
            <a:r>
              <a:rPr lang="ar-EG" sz="4000" dirty="0" smtClean="0">
                <a:latin typeface="Calibri" panose="020F0502020204030204" pitchFamily="34" charset="0"/>
                <a:ea typeface="Times New Roman" panose="02020603050405020304" pitchFamily="18" charset="0"/>
                <a:cs typeface="Sakkal Majalla" panose="02000000000000000000" pitchFamily="2" charset="-78"/>
              </a:rPr>
              <a:t> </a:t>
            </a:r>
            <a:endParaRPr lang="en-US" sz="4000" b="1" dirty="0"/>
          </a:p>
        </p:txBody>
      </p:sp>
    </p:spTree>
    <p:extLst>
      <p:ext uri="{BB962C8B-B14F-4D97-AF65-F5344CB8AC3E}">
        <p14:creationId xmlns:p14="http://schemas.microsoft.com/office/powerpoint/2010/main" val="1662012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286603"/>
            <a:ext cx="8596668" cy="5754759"/>
          </a:xfrm>
        </p:spPr>
        <p:txBody>
          <a:bodyPr>
            <a:normAutofit fontScale="92500"/>
          </a:bodyPr>
          <a:lstStyle/>
          <a:p>
            <a:pPr algn="just" rtl="1">
              <a:lnSpc>
                <a:spcPct val="115000"/>
              </a:lnSpc>
            </a:pPr>
            <a:r>
              <a:rPr lang="ar-EG" sz="4000" dirty="0">
                <a:latin typeface="Calibri" panose="020F0502020204030204" pitchFamily="34" charset="0"/>
                <a:ea typeface="Times New Roman" panose="02020603050405020304" pitchFamily="18" charset="0"/>
                <a:cs typeface="Sakkal Majalla" panose="02000000000000000000" pitchFamily="2" charset="-78"/>
              </a:rPr>
              <a:t> </a:t>
            </a:r>
            <a:r>
              <a:rPr lang="ar-IQ" sz="4000" dirty="0">
                <a:latin typeface="Calibri" panose="020F0502020204030204" pitchFamily="34" charset="0"/>
                <a:ea typeface="Times New Roman" panose="02020603050405020304" pitchFamily="18" charset="0"/>
                <a:cs typeface="Sakkal Majalla" panose="02000000000000000000" pitchFamily="2" charset="-78"/>
              </a:rPr>
              <a:t>وقد يعتقد خطأ من قبل بعض العوائل بأن ارتفاع المستوى المالي للعائلة يؤدي إلى الإكثار من الكميات المقدمة للطفل من (الشوكولاتة) والحلويات الأخرى وذلك يؤدي إلى زيادة حالة التسوس ولذلك ينصح المختصون بالتغذية وأطباء الأسنان بتقليل الأغذية السكرية المقدمة للأطفال سواء فيما بين الوجبات أو بعد الوجبات مع ضرورة غسل الفم بالماء بعد تناولها مباشرة لأن بقاء جزء من السكر في الفم يساعد على نشاط عمل البكتريا التي لها تأثير كبير على تسوس الأسنان.  </a:t>
            </a:r>
            <a:endParaRPr lang="en-US" sz="3200" dirty="0">
              <a:latin typeface="Calibri" panose="020F0502020204030204" pitchFamily="34" charset="0"/>
              <a:ea typeface="Times New Roman" panose="02020603050405020304" pitchFamily="18" charset="0"/>
              <a:cs typeface="Arial" panose="020B0604020202020204" pitchFamily="34" charset="0"/>
            </a:endParaRPr>
          </a:p>
          <a:p>
            <a:pPr algn="r"/>
            <a:endParaRPr lang="en-US" sz="4000" b="1" dirty="0"/>
          </a:p>
        </p:txBody>
      </p:sp>
    </p:spTree>
    <p:extLst>
      <p:ext uri="{BB962C8B-B14F-4D97-AF65-F5344CB8AC3E}">
        <p14:creationId xmlns:p14="http://schemas.microsoft.com/office/powerpoint/2010/main" val="41211496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668741"/>
            <a:ext cx="8596668" cy="5372622"/>
          </a:xfrm>
        </p:spPr>
        <p:txBody>
          <a:bodyPr>
            <a:noAutofit/>
          </a:bodyPr>
          <a:lstStyle/>
          <a:p>
            <a:pPr algn="just" rtl="1">
              <a:lnSpc>
                <a:spcPct val="115000"/>
              </a:lnSpc>
            </a:pPr>
            <a:r>
              <a:rPr lang="ar-IQ" sz="4000" b="1" dirty="0">
                <a:solidFill>
                  <a:srgbClr val="FF0000"/>
                </a:solidFill>
                <a:latin typeface="Calibri" panose="020F0502020204030204" pitchFamily="34" charset="0"/>
                <a:ea typeface="Times New Roman" panose="02020603050405020304" pitchFamily="18" charset="0"/>
                <a:cs typeface="Sakkal Majalla" panose="02000000000000000000" pitchFamily="2" charset="-78"/>
              </a:rPr>
              <a:t>الحساسية الغذائية:</a:t>
            </a:r>
            <a:endParaRPr lang="en-US" sz="4000" dirty="0">
              <a:solidFill>
                <a:srgbClr val="FF0000"/>
              </a:solidFill>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pPr>
            <a:r>
              <a:rPr lang="ar-IQ" sz="2800" dirty="0">
                <a:latin typeface="Calibri" panose="020F0502020204030204" pitchFamily="34" charset="0"/>
                <a:ea typeface="Times New Roman" panose="02020603050405020304" pitchFamily="18" charset="0"/>
                <a:cs typeface="Sakkal Majalla" panose="02000000000000000000" pitchFamily="2" charset="-78"/>
              </a:rPr>
              <a:t>     إن مشكلة الحساسية الغذائية شائعة بين الأطفال الرضع ولكنها تقل مع تقدم العمر، وقد تستمر في بعض الأحيان وتزداد أحياناً أخرى.</a:t>
            </a:r>
            <a:endParaRPr lang="en-US" sz="2000" dirty="0">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pPr>
            <a:r>
              <a:rPr lang="ar-IQ" sz="2800" dirty="0">
                <a:latin typeface="Calibri" panose="020F0502020204030204" pitchFamily="34" charset="0"/>
                <a:ea typeface="Times New Roman" panose="02020603050405020304" pitchFamily="18" charset="0"/>
                <a:cs typeface="Sakkal Majalla" panose="02000000000000000000" pitchFamily="2" charset="-78"/>
              </a:rPr>
              <a:t>   إن أعراض الحساسية الغذائية تتمثل في ظهور الطفح الجلدي والعطاس والسعال، ويمكن لبعض الأغذية أن تسبب الحساسية لدى بعض الأطفال وليس لكل الأطفال، أما أكثر الأغذية شيوعاً والتي يمكن أن تسبب الحساسية فهي (الشوكولاتة)، والبرتقال، والبقوليات، والسمك، ولحم البقر، والحبوب، وحليب الأبقار، والبيض، والموز.</a:t>
            </a:r>
            <a:endParaRPr lang="en-US" sz="2000" dirty="0">
              <a:latin typeface="Calibri" panose="020F0502020204030204" pitchFamily="34" charset="0"/>
              <a:ea typeface="Times New Roman" panose="02020603050405020304" pitchFamily="18" charset="0"/>
              <a:cs typeface="Arial" panose="020B0604020202020204" pitchFamily="34" charset="0"/>
            </a:endParaRPr>
          </a:p>
          <a:p>
            <a:pPr algn="r"/>
            <a:endParaRPr lang="en-US" sz="2800" b="1" dirty="0"/>
          </a:p>
        </p:txBody>
      </p:sp>
    </p:spTree>
    <p:extLst>
      <p:ext uri="{BB962C8B-B14F-4D97-AF65-F5344CB8AC3E}">
        <p14:creationId xmlns:p14="http://schemas.microsoft.com/office/powerpoint/2010/main" val="24467120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545911"/>
            <a:ext cx="8596668" cy="5495452"/>
          </a:xfrm>
        </p:spPr>
        <p:txBody>
          <a:bodyPr/>
          <a:lstStyle/>
          <a:p>
            <a:pPr algn="just" rtl="1">
              <a:lnSpc>
                <a:spcPct val="115000"/>
              </a:lnSpc>
            </a:pPr>
            <a:r>
              <a:rPr lang="ar-SA" dirty="0">
                <a:latin typeface="Calibri" panose="020F0502020204030204" pitchFamily="34" charset="0"/>
                <a:ea typeface="Times New Roman" panose="02020603050405020304" pitchFamily="18" charset="0"/>
                <a:cs typeface="Sakkal Majalla" panose="02000000000000000000" pitchFamily="2" charset="-78"/>
              </a:rPr>
              <a:t> </a:t>
            </a:r>
            <a:r>
              <a:rPr lang="ar-IQ" sz="3600" dirty="0">
                <a:latin typeface="Calibri" panose="020F0502020204030204" pitchFamily="34" charset="0"/>
                <a:ea typeface="Times New Roman" panose="02020603050405020304" pitchFamily="18" charset="0"/>
                <a:cs typeface="Sakkal Majalla" panose="02000000000000000000" pitchFamily="2" charset="-78"/>
              </a:rPr>
              <a:t> </a:t>
            </a:r>
            <a:r>
              <a:rPr lang="ar-IQ" sz="4000" dirty="0">
                <a:latin typeface="Calibri" panose="020F0502020204030204" pitchFamily="34" charset="0"/>
                <a:ea typeface="Times New Roman" panose="02020603050405020304" pitchFamily="18" charset="0"/>
                <a:cs typeface="Sakkal Majalla" panose="02000000000000000000" pitchFamily="2" charset="-78"/>
              </a:rPr>
              <a:t>إذا اضطرت الأم إلى عدم تقديم بعض الوجبات التي تسبب الحساسية فيجب إفهام الطفل ضرورة عدم تناولها حتى يتم تجاوز حالة الحساسية ولكي لا يشعر بالاختلاف عن بقية الأطفال في الطعام الذي يتناوله.</a:t>
            </a:r>
            <a:endParaRPr lang="en-US" sz="4000" dirty="0">
              <a:latin typeface="Calibri" panose="020F0502020204030204" pitchFamily="34" charset="0"/>
              <a:ea typeface="Times New Roman" panose="02020603050405020304" pitchFamily="18" charset="0"/>
              <a:cs typeface="Arial" panose="020B0604020202020204" pitchFamily="34" charset="0"/>
            </a:endParaRPr>
          </a:p>
          <a:p>
            <a:pPr marL="0" indent="0" algn="ctr" rtl="1">
              <a:lnSpc>
                <a:spcPct val="115000"/>
              </a:lnSpc>
              <a:buNone/>
            </a:pPr>
            <a:endParaRPr lang="en-US" sz="3600" b="1" dirty="0"/>
          </a:p>
        </p:txBody>
      </p:sp>
    </p:spTree>
    <p:extLst>
      <p:ext uri="{BB962C8B-B14F-4D97-AF65-F5344CB8AC3E}">
        <p14:creationId xmlns:p14="http://schemas.microsoft.com/office/powerpoint/2010/main" val="366594925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20</TotalTime>
  <Words>434</Words>
  <Application>Microsoft Office PowerPoint</Application>
  <PresentationFormat>Widescreen</PresentationFormat>
  <Paragraphs>17</Paragraphs>
  <Slides>7</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7</vt:i4>
      </vt:variant>
    </vt:vector>
  </HeadingPairs>
  <TitlesOfParts>
    <vt:vector size="16" baseType="lpstr">
      <vt:lpstr>Arial</vt:lpstr>
      <vt:lpstr>Calibri</vt:lpstr>
      <vt:lpstr>PT Bold Heading</vt:lpstr>
      <vt:lpstr>Sakkal Majalla</vt:lpstr>
      <vt:lpstr>Times New Roman</vt:lpstr>
      <vt:lpstr>Traditional Arabic</vt:lpstr>
      <vt:lpstr>Trebuchet MS</vt:lpstr>
      <vt:lpstr>Wingdings 3</vt:lpstr>
      <vt:lpstr>Facet</vt:lpstr>
      <vt:lpstr>تغذية الطفل</vt:lpstr>
      <vt:lpstr>PowerPoint Presentation</vt:lpstr>
      <vt:lpstr>PowerPoint Presentation</vt:lpstr>
      <vt:lpstr>PowerPoint Presentation</vt:lpstr>
      <vt:lpstr>PowerPoint Presentation</vt:lpstr>
      <vt:lpstr>PowerPoint Presentation</vt:lpstr>
      <vt:lpstr>PowerPoint Presentation</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تغذية الطفل</dc:title>
  <dc:creator>Amir Fadil</dc:creator>
  <cp:lastModifiedBy>Amir Fadil</cp:lastModifiedBy>
  <cp:revision>7</cp:revision>
  <dcterms:created xsi:type="dcterms:W3CDTF">2019-02-18T20:51:40Z</dcterms:created>
  <dcterms:modified xsi:type="dcterms:W3CDTF">2019-02-19T20:08:14Z</dcterms:modified>
</cp:coreProperties>
</file>