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17021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4381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69365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11203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776991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42806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827362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80903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37426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89185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86507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92653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410816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41348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219621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4454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41007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2065998205"/>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a:bodyPr>
          <a:lstStyle/>
          <a:p>
            <a:pPr algn="ctr" rtl="1">
              <a:lnSpc>
                <a:spcPct val="115000"/>
              </a:lnSpc>
            </a:pPr>
            <a:r>
              <a:rPr lang="ar-IQ" sz="3200" b="1" dirty="0" smtClean="0">
                <a:solidFill>
                  <a:srgbClr val="00B0F0"/>
                </a:solidFill>
                <a:latin typeface="Calibri" panose="020F0502020204030204" pitchFamily="34" charset="0"/>
                <a:ea typeface="Times New Roman" panose="02020603050405020304" pitchFamily="18" charset="0"/>
                <a:cs typeface="Sakkal Majalla" panose="02000000000000000000" pitchFamily="2" charset="-78"/>
              </a:rPr>
              <a:t>العادات الغذائية لدى طفل الروضة</a:t>
            </a:r>
            <a:endParaRPr lang="en-US" sz="3200" dirty="0">
              <a:solidFill>
                <a:srgbClr val="00B0F0"/>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EG" sz="3200" b="1"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a:latin typeface="Calibri" panose="020F0502020204030204" pitchFamily="34" charset="0"/>
                <a:ea typeface="Times New Roman" panose="02020603050405020304" pitchFamily="18" charset="0"/>
                <a:cs typeface="Sakkal Majalla" panose="02000000000000000000" pitchFamily="2" charset="-78"/>
              </a:rPr>
              <a:t> إن القليل من الأطفال الذين ينهون هذه المرحلة من العمر دون أن يسببوا إزعاج للوالدين حول تناول الطعام وفي فترة (9- 18) شهراً من العمر، فقد لا تظهر الرغبة الواضحة للطفل في تناول الطعام مقارنةً بمرحلة الرضاعة، ويؤثر المحيط الذي يعيش فيه الطفل في رغبته بتناول الطعام وعلى العموم تزداد شهية معظم الأطفال للطعام مع ازدياد نموهم.</a:t>
            </a: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7018" y="522857"/>
            <a:ext cx="8596668" cy="5632283"/>
          </a:xfrm>
        </p:spPr>
        <p:txBody>
          <a:bodyPr>
            <a:normAutofit lnSpcReduction="10000"/>
          </a:bodyPr>
          <a:lstStyle/>
          <a:p>
            <a:pPr algn="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r>
              <a:rPr lang="ar-IQ" sz="3200" dirty="0">
                <a:latin typeface="Calibri" panose="020F0502020204030204" pitchFamily="34" charset="0"/>
                <a:ea typeface="Times New Roman" panose="02020603050405020304" pitchFamily="18" charset="0"/>
                <a:cs typeface="Sakkal Majalla" panose="02000000000000000000" pitchFamily="2" charset="-78"/>
              </a:rPr>
              <a:t> من الضروري تكوين عادات غذائية جيدة في هذه المرحلة من العمر حيث ترافق الطفل حتى وصوله سن البلوغ وهي خطوة أولى لتوفير نظام جسمي جيد مع بداية تناول الطعام مع أفراد العائلة وذلك يتطلب وجود كرسي مريح يجلس عليه الطفل مع توفر مائدة تشتمل على كافة المستلزمات الضرورية لتناول الطعام حيث يفترض أن يكون الكرسي الذي يجلس عليه الطفل مريحاً ويساعده إلى الوصول للطعام بسهولة، وبذلك تحجب مشكلة تدلي الأقدام وحركتها التي تضايق من يجلس بجانب الطفل، مع ضرورة توفير إناء صغير للشرب ذي مقبض ليسهل حمله من قبل الطفل ويفضل أن تكون الأدوات التي يتناول بها الطفل طعامه مصنوعة من مادة غير قابلة للكسر وللصدأ وبحجم يتناسب مع يد الطفل الصغيرة وفمه الصغير لمساعدته على تناول الطعام، وحالياً تفضل الأدوات البلاستيكية لتناول بعض الأنواع من الأطعمة.</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endParaRPr lang="ar-IQ" sz="3200" dirty="0" smtClean="0">
              <a:latin typeface="Calibri" panose="020F0502020204030204" pitchFamily="34" charset="0"/>
              <a:ea typeface="Times New Roman" panose="02020603050405020304" pitchFamily="18" charset="0"/>
              <a:cs typeface="Sakkal Majalla" panose="02000000000000000000" pitchFamily="2" charset="-78"/>
            </a:endParaRPr>
          </a:p>
          <a:p>
            <a:pPr algn="r"/>
            <a:endParaRPr lang="en-US" sz="4000" b="1" dirty="0"/>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IQ" sz="4000" dirty="0">
                <a:latin typeface="Calibri" panose="020F0502020204030204" pitchFamily="34" charset="0"/>
                <a:ea typeface="Times New Roman" panose="02020603050405020304" pitchFamily="18" charset="0"/>
                <a:cs typeface="Sakkal Majalla" panose="02000000000000000000" pitchFamily="2" charset="-78"/>
              </a:rPr>
              <a:t> يجد الطفل الصغير مائدة الطعام مكاناً مشجعاً له عندما تكون هناك العديد من الأشياء الجديدة التي يتعلمها، كذلك يتعلم الطفل العادات الاجتماعية أثناء تناول الطعام مع ضرورة الانتباه إلى تناوله لحاجته من الطعام وعدم الإفراط في الأكل، وتتطور هذه العادات بتأثره بالجو العائلي المحيط بالطفل ويجب أن يكون وقت تناول الطعام ممتعاً وساراً لكافة أفراد العائلة وبضمنهم الطفل الصغير.</a:t>
            </a: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85000" lnSpcReduction="20000"/>
          </a:bodyPr>
          <a:lstStyle/>
          <a:p>
            <a:pPr algn="r" rtl="1">
              <a:lnSpc>
                <a:spcPct val="115000"/>
              </a:lnSpc>
            </a:pPr>
            <a:r>
              <a:rPr lang="ar-IQ" sz="4000" b="1" dirty="0">
                <a:latin typeface="Calibri" panose="020F0502020204030204" pitchFamily="34" charset="0"/>
                <a:ea typeface="Times New Roman" panose="02020603050405020304" pitchFamily="18" charset="0"/>
                <a:cs typeface="Sakkal Majalla" panose="02000000000000000000" pitchFamily="2" charset="-78"/>
              </a:rPr>
              <a:t>يُشجع الطفل على تناول الطعام بشكل جدي إذا توفرت له الأمور الآتية: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1- إذا تم تقديم الوجبات في وقت منتظم عندما يكون الطفل جائعاً وغير متعب إلى الحد الذي لا يستطيع أن يأكل فيه.</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2- إذا تم تقديم الطعام في طبقه عندما يجلس الطفل على المائدة بحيث يستطيع البدء بتناول الطعام دون الحاجة إلى الانتظار لوقت طويل حتى يتم تقديم الطعام إليه.</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3- إذا تقبل الكبار اختلاف الشهية عند الطفل بين يوم وآخر مع ضرورة عدم الإلحاح على الطفل وإجباره على تناول الطعام.</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4- ضرورة تطوير ترتيب المائدة بين فترة وأخرى.</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algn="just" rtl="1">
              <a:lnSpc>
                <a:spcPct val="115000"/>
              </a:lnSpc>
            </a:pPr>
            <a:r>
              <a:rPr lang="ar-IQ" sz="2800" b="1" dirty="0">
                <a:latin typeface="Calibri" panose="020F0502020204030204" pitchFamily="34" charset="0"/>
                <a:ea typeface="Times New Roman" panose="02020603050405020304" pitchFamily="18" charset="0"/>
                <a:cs typeface="Sakkal Majalla" panose="02000000000000000000" pitchFamily="2" charset="-78"/>
              </a:rPr>
              <a:t>التخطيط الغذائي للأطفال: </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     يقصد بالوجبة الغذائية الخطة الكتابية سواء للوجبات الرئيسة ولما يأكل من الطعام في فترة ما بين الوجبات، وللتخطيط الكتابي للوجبات فوائد عديدة هي:</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1- معرفة القيمة الغذائية للوجبة الواحدة المقدمة للطفل.</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2- التنويع في الأطعمة المقدمة للطفل.</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3- تطوير العادات الغذائية الجيدة لديهم.</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4- الاستخدام الجيد للمجاميع الغذائية الرئيسة المعتمدة من قبل الهيئات العالمية وبكمياتها المحددة.</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5- توافق نوعية الطعام المقدم للطفل مع ميزانية الأسرة.</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just" rtl="1">
              <a:lnSpc>
                <a:spcPct val="115000"/>
              </a:lnSpc>
            </a:pPr>
            <a:r>
              <a:rPr lang="ar-IQ" sz="3200" b="1" dirty="0">
                <a:latin typeface="Calibri" panose="020F0502020204030204" pitchFamily="34" charset="0"/>
                <a:ea typeface="Times New Roman" panose="02020603050405020304" pitchFamily="18" charset="0"/>
                <a:cs typeface="Sakkal Majalla" panose="02000000000000000000" pitchFamily="2" charset="-78"/>
              </a:rPr>
              <a:t>اثر الوالدين في تناول طفل الروضة للطعام:</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200" dirty="0">
                <a:latin typeface="Calibri" panose="020F0502020204030204" pitchFamily="34" charset="0"/>
                <a:ea typeface="Times New Roman" panose="02020603050405020304" pitchFamily="18" charset="0"/>
                <a:cs typeface="Sakkal Majalla" panose="02000000000000000000" pitchFamily="2" charset="-78"/>
              </a:rPr>
              <a:t>       عندما يبدأ الطفل في تناول الطعام مع العائلة فإن سلوك الأب والأم أثناء تناول الطعام هو احد العوامل المؤثرة في كيفية تناول الطفل لطعامه، حيث يلاحظ الطفل هذه الأشياء بدقة وعلى العائلة أن توفر أطعمة ذات قيمة غذائية جيدة للحفاظ على حصول الجسم على حاجته الغذائية مع ضرورة المحافظة على الوزن الأفضل، ويمكن للعائلة إجراء بعض التحسينات في منهاجها الغذائي كتنويع الطعام وشرب الحليب في بعض الوجبات.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r>
              <a:rPr lang="ar-SA" sz="3200" dirty="0" smtClean="0">
                <a:latin typeface="Calibri" panose="020F0502020204030204" pitchFamily="34" charset="0"/>
                <a:ea typeface="Times New Roman" panose="02020603050405020304" pitchFamily="18" charset="0"/>
                <a:cs typeface="Sakkal Majalla" panose="02000000000000000000" pitchFamily="2" charset="-78"/>
              </a:rPr>
              <a:t> </a:t>
            </a:r>
            <a:endParaRPr lang="en-US" sz="3200" b="1" dirty="0"/>
          </a:p>
        </p:txBody>
      </p:sp>
    </p:spTree>
    <p:extLst>
      <p:ext uri="{BB962C8B-B14F-4D97-AF65-F5344CB8AC3E}">
        <p14:creationId xmlns:p14="http://schemas.microsoft.com/office/powerpoint/2010/main" val="36659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23082"/>
            <a:ext cx="8946541" cy="5825318"/>
          </a:xfrm>
        </p:spPr>
        <p:txBody>
          <a:bodyPr>
            <a:normAutofit/>
          </a:bodyPr>
          <a:lstStyle/>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ويتحمل المسؤولية كاملة كل من الأب والأم عندما يتناول الطفل طعامه مع أفراد العائلة، وتكون الأم ذات الأم ذات تأثير اكبر للطفل وذلك من حيث طريقة جلوسها وتناولها للطعام، وفي معظم العوائل تكون الأم هي المسؤولة الأولى عند تخطيط وإعداد وجبات الطعام وتنظيم المنهج الغذائي للطفل وعليها أن تقدم وبالتدريج أنواع مختلفة من الطعام لطفلها الصغير وان تراعي توفير الظروف المناسبة لراحته وراحة كافة أفراد العائلة. </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569869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TotalTime>
  <Words>591</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Century Gothic</vt:lpstr>
      <vt:lpstr>PT Bold Heading</vt:lpstr>
      <vt:lpstr>Sakkal Majalla</vt:lpstr>
      <vt:lpstr>Times New Roman</vt:lpstr>
      <vt:lpstr>Traditional Arabic</vt:lpstr>
      <vt:lpstr>Wingdings 3</vt:lpstr>
      <vt:lpstr>Ion</vt:lpstr>
      <vt:lpstr>تغذية الطفل</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9</cp:revision>
  <dcterms:created xsi:type="dcterms:W3CDTF">2019-02-18T20:51:40Z</dcterms:created>
  <dcterms:modified xsi:type="dcterms:W3CDTF">2019-02-19T19:53:20Z</dcterms:modified>
</cp:coreProperties>
</file>