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4"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A75D8A6-29E9-4976-8960-D2394628A222}" type="datetimeFigureOut">
              <a:rPr lang="en-US" smtClean="0"/>
              <a:t>2/19/2019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1D5346-1FE1-4948-96C3-834AD9F8E1D0}" type="slidenum">
              <a:rPr lang="en-US" smtClean="0"/>
              <a:t>‹#›</a:t>
            </a:fld>
            <a:endParaRPr lang="en-US"/>
          </a:p>
        </p:txBody>
      </p:sp>
    </p:spTree>
    <p:extLst>
      <p:ext uri="{BB962C8B-B14F-4D97-AF65-F5344CB8AC3E}">
        <p14:creationId xmlns:p14="http://schemas.microsoft.com/office/powerpoint/2010/main" val="3170215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75D8A6-29E9-4976-8960-D2394628A222}" type="datetimeFigureOut">
              <a:rPr lang="en-US" smtClean="0"/>
              <a:t>2/19/2019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1D5346-1FE1-4948-96C3-834AD9F8E1D0}" type="slidenum">
              <a:rPr lang="en-US" smtClean="0"/>
              <a:t>‹#›</a:t>
            </a:fld>
            <a:endParaRPr lang="en-US"/>
          </a:p>
        </p:txBody>
      </p:sp>
    </p:spTree>
    <p:extLst>
      <p:ext uri="{BB962C8B-B14F-4D97-AF65-F5344CB8AC3E}">
        <p14:creationId xmlns:p14="http://schemas.microsoft.com/office/powerpoint/2010/main" val="14438114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A75D8A6-29E9-4976-8960-D2394628A222}" type="datetimeFigureOut">
              <a:rPr lang="en-US" smtClean="0"/>
              <a:t>2/19/2019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1D5346-1FE1-4948-96C3-834AD9F8E1D0}" type="slidenum">
              <a:rPr lang="en-US" smtClean="0"/>
              <a:t>‹#›</a:t>
            </a:fld>
            <a:endParaRPr lang="en-US"/>
          </a:p>
        </p:txBody>
      </p:sp>
    </p:spTree>
    <p:extLst>
      <p:ext uri="{BB962C8B-B14F-4D97-AF65-F5344CB8AC3E}">
        <p14:creationId xmlns:p14="http://schemas.microsoft.com/office/powerpoint/2010/main" val="29693659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A75D8A6-29E9-4976-8960-D2394628A222}" type="datetimeFigureOut">
              <a:rPr lang="en-US" smtClean="0"/>
              <a:t>2/19/2019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1D5346-1FE1-4948-96C3-834AD9F8E1D0}"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37112032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A75D8A6-29E9-4976-8960-D2394628A222}" type="datetimeFigureOut">
              <a:rPr lang="en-US" smtClean="0"/>
              <a:t>2/19/2019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1D5346-1FE1-4948-96C3-834AD9F8E1D0}" type="slidenum">
              <a:rPr lang="en-US" smtClean="0"/>
              <a:t>‹#›</a:t>
            </a:fld>
            <a:endParaRPr lang="en-US"/>
          </a:p>
        </p:txBody>
      </p:sp>
    </p:spTree>
    <p:extLst>
      <p:ext uri="{BB962C8B-B14F-4D97-AF65-F5344CB8AC3E}">
        <p14:creationId xmlns:p14="http://schemas.microsoft.com/office/powerpoint/2010/main" val="377699174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EA75D8A6-29E9-4976-8960-D2394628A222}" type="datetimeFigureOut">
              <a:rPr lang="en-US" smtClean="0"/>
              <a:t>2/19/2019</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1D5346-1FE1-4948-96C3-834AD9F8E1D0}" type="slidenum">
              <a:rPr lang="en-US" smtClean="0"/>
              <a:t>‹#›</a:t>
            </a:fld>
            <a:endParaRPr lang="en-US"/>
          </a:p>
        </p:txBody>
      </p:sp>
    </p:spTree>
    <p:extLst>
      <p:ext uri="{BB962C8B-B14F-4D97-AF65-F5344CB8AC3E}">
        <p14:creationId xmlns:p14="http://schemas.microsoft.com/office/powerpoint/2010/main" val="224280673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EA75D8A6-29E9-4976-8960-D2394628A222}" type="datetimeFigureOut">
              <a:rPr lang="en-US" smtClean="0"/>
              <a:t>2/19/2019</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1D5346-1FE1-4948-96C3-834AD9F8E1D0}" type="slidenum">
              <a:rPr lang="en-US" smtClean="0"/>
              <a:t>‹#›</a:t>
            </a:fld>
            <a:endParaRPr lang="en-US"/>
          </a:p>
        </p:txBody>
      </p:sp>
    </p:spTree>
    <p:extLst>
      <p:ext uri="{BB962C8B-B14F-4D97-AF65-F5344CB8AC3E}">
        <p14:creationId xmlns:p14="http://schemas.microsoft.com/office/powerpoint/2010/main" val="28273623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A75D8A6-29E9-4976-8960-D2394628A222}" type="datetimeFigureOut">
              <a:rPr lang="en-US" smtClean="0"/>
              <a:t>2/19/2019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1D5346-1FE1-4948-96C3-834AD9F8E1D0}" type="slidenum">
              <a:rPr lang="en-US" smtClean="0"/>
              <a:t>‹#›</a:t>
            </a:fld>
            <a:endParaRPr lang="en-US"/>
          </a:p>
        </p:txBody>
      </p:sp>
    </p:spTree>
    <p:extLst>
      <p:ext uri="{BB962C8B-B14F-4D97-AF65-F5344CB8AC3E}">
        <p14:creationId xmlns:p14="http://schemas.microsoft.com/office/powerpoint/2010/main" val="108090399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A75D8A6-29E9-4976-8960-D2394628A222}" type="datetimeFigureOut">
              <a:rPr lang="en-US" smtClean="0"/>
              <a:t>2/19/2019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1D5346-1FE1-4948-96C3-834AD9F8E1D0}" type="slidenum">
              <a:rPr lang="en-US" smtClean="0"/>
              <a:t>‹#›</a:t>
            </a:fld>
            <a:endParaRPr lang="en-US"/>
          </a:p>
        </p:txBody>
      </p:sp>
    </p:spTree>
    <p:extLst>
      <p:ext uri="{BB962C8B-B14F-4D97-AF65-F5344CB8AC3E}">
        <p14:creationId xmlns:p14="http://schemas.microsoft.com/office/powerpoint/2010/main" val="23742661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EA75D8A6-29E9-4976-8960-D2394628A222}" type="datetimeFigureOut">
              <a:rPr lang="en-US" smtClean="0"/>
              <a:t>2/19/2019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1D5346-1FE1-4948-96C3-834AD9F8E1D0}" type="slidenum">
              <a:rPr lang="en-US" smtClean="0"/>
              <a:t>‹#›</a:t>
            </a:fld>
            <a:endParaRPr lang="en-US"/>
          </a:p>
        </p:txBody>
      </p:sp>
    </p:spTree>
    <p:extLst>
      <p:ext uri="{BB962C8B-B14F-4D97-AF65-F5344CB8AC3E}">
        <p14:creationId xmlns:p14="http://schemas.microsoft.com/office/powerpoint/2010/main" val="8918509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A75D8A6-29E9-4976-8960-D2394628A222}" type="datetimeFigureOut">
              <a:rPr lang="en-US" smtClean="0"/>
              <a:t>2/19/2019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1D5346-1FE1-4948-96C3-834AD9F8E1D0}" type="slidenum">
              <a:rPr lang="en-US" smtClean="0"/>
              <a:t>‹#›</a:t>
            </a:fld>
            <a:endParaRPr lang="en-US"/>
          </a:p>
        </p:txBody>
      </p:sp>
    </p:spTree>
    <p:extLst>
      <p:ext uri="{BB962C8B-B14F-4D97-AF65-F5344CB8AC3E}">
        <p14:creationId xmlns:p14="http://schemas.microsoft.com/office/powerpoint/2010/main" val="13865073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A75D8A6-29E9-4976-8960-D2394628A222}" type="datetimeFigureOut">
              <a:rPr lang="en-US" smtClean="0"/>
              <a:t>2/19/2019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1D5346-1FE1-4948-96C3-834AD9F8E1D0}" type="slidenum">
              <a:rPr lang="en-US" smtClean="0"/>
              <a:t>‹#›</a:t>
            </a:fld>
            <a:endParaRPr lang="en-US"/>
          </a:p>
        </p:txBody>
      </p:sp>
    </p:spTree>
    <p:extLst>
      <p:ext uri="{BB962C8B-B14F-4D97-AF65-F5344CB8AC3E}">
        <p14:creationId xmlns:p14="http://schemas.microsoft.com/office/powerpoint/2010/main" val="19265338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A75D8A6-29E9-4976-8960-D2394628A222}" type="datetimeFigureOut">
              <a:rPr lang="en-US" smtClean="0"/>
              <a:t>2/19/2019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E1D5346-1FE1-4948-96C3-834AD9F8E1D0}" type="slidenum">
              <a:rPr lang="en-US" smtClean="0"/>
              <a:t>‹#›</a:t>
            </a:fld>
            <a:endParaRPr lang="en-US"/>
          </a:p>
        </p:txBody>
      </p:sp>
    </p:spTree>
    <p:extLst>
      <p:ext uri="{BB962C8B-B14F-4D97-AF65-F5344CB8AC3E}">
        <p14:creationId xmlns:p14="http://schemas.microsoft.com/office/powerpoint/2010/main" val="24108165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EA75D8A6-29E9-4976-8960-D2394628A222}" type="datetimeFigureOut">
              <a:rPr lang="en-US" smtClean="0"/>
              <a:t>2/19/2019</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9E1D5346-1FE1-4948-96C3-834AD9F8E1D0}" type="slidenum">
              <a:rPr lang="en-US" smtClean="0"/>
              <a:t>‹#›</a:t>
            </a:fld>
            <a:endParaRPr lang="en-US"/>
          </a:p>
        </p:txBody>
      </p:sp>
    </p:spTree>
    <p:extLst>
      <p:ext uri="{BB962C8B-B14F-4D97-AF65-F5344CB8AC3E}">
        <p14:creationId xmlns:p14="http://schemas.microsoft.com/office/powerpoint/2010/main" val="24134896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EA75D8A6-29E9-4976-8960-D2394628A222}" type="datetimeFigureOut">
              <a:rPr lang="en-US" smtClean="0"/>
              <a:t>2/19/2019</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9E1D5346-1FE1-4948-96C3-834AD9F8E1D0}" type="slidenum">
              <a:rPr lang="en-US" smtClean="0"/>
              <a:t>‹#›</a:t>
            </a:fld>
            <a:endParaRPr lang="en-US"/>
          </a:p>
        </p:txBody>
      </p:sp>
    </p:spTree>
    <p:extLst>
      <p:ext uri="{BB962C8B-B14F-4D97-AF65-F5344CB8AC3E}">
        <p14:creationId xmlns:p14="http://schemas.microsoft.com/office/powerpoint/2010/main" val="12196219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EA75D8A6-29E9-4976-8960-D2394628A222}" type="datetimeFigureOut">
              <a:rPr lang="en-US" smtClean="0"/>
              <a:t>2/19/2019</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9E1D5346-1FE1-4948-96C3-834AD9F8E1D0}" type="slidenum">
              <a:rPr lang="en-US" smtClean="0"/>
              <a:t>‹#›</a:t>
            </a:fld>
            <a:endParaRPr lang="en-US"/>
          </a:p>
        </p:txBody>
      </p:sp>
    </p:spTree>
    <p:extLst>
      <p:ext uri="{BB962C8B-B14F-4D97-AF65-F5344CB8AC3E}">
        <p14:creationId xmlns:p14="http://schemas.microsoft.com/office/powerpoint/2010/main" val="41445470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75D8A6-29E9-4976-8960-D2394628A222}" type="datetimeFigureOut">
              <a:rPr lang="en-US" smtClean="0"/>
              <a:t>2/19/2019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1D5346-1FE1-4948-96C3-834AD9F8E1D0}" type="slidenum">
              <a:rPr lang="en-US" smtClean="0"/>
              <a:t>‹#›</a:t>
            </a:fld>
            <a:endParaRPr lang="en-US"/>
          </a:p>
        </p:txBody>
      </p:sp>
    </p:spTree>
    <p:extLst>
      <p:ext uri="{BB962C8B-B14F-4D97-AF65-F5344CB8AC3E}">
        <p14:creationId xmlns:p14="http://schemas.microsoft.com/office/powerpoint/2010/main" val="14100749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EA75D8A6-29E9-4976-8960-D2394628A222}" type="datetimeFigureOut">
              <a:rPr lang="en-US" smtClean="0"/>
              <a:t>2/19/2019</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9E1D5346-1FE1-4948-96C3-834AD9F8E1D0}" type="slidenum">
              <a:rPr lang="en-US" smtClean="0"/>
              <a:t>‹#›</a:t>
            </a:fld>
            <a:endParaRPr lang="en-US"/>
          </a:p>
        </p:txBody>
      </p:sp>
    </p:spTree>
    <p:extLst>
      <p:ext uri="{BB962C8B-B14F-4D97-AF65-F5344CB8AC3E}">
        <p14:creationId xmlns:p14="http://schemas.microsoft.com/office/powerpoint/2010/main" val="2065998205"/>
      </p:ext>
    </p:extLst>
  </p:cSld>
  <p:clrMap bg1="dk1" tx1="lt1" bg2="dk2" tx2="lt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 id="2147483706" r:id="rId12"/>
    <p:sldLayoutId id="2147483707" r:id="rId13"/>
    <p:sldLayoutId id="2147483708" r:id="rId14"/>
    <p:sldLayoutId id="2147483709" r:id="rId15"/>
    <p:sldLayoutId id="2147483710" r:id="rId16"/>
    <p:sldLayoutId id="2147483711"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7067" y="1135292"/>
            <a:ext cx="7766936" cy="2071932"/>
          </a:xfrm>
        </p:spPr>
        <p:txBody>
          <a:bodyPr/>
          <a:lstStyle/>
          <a:p>
            <a:pPr algn="ctr"/>
            <a:r>
              <a:rPr lang="ar-SA" sz="6600" dirty="0">
                <a:latin typeface="Traditional Arabic" panose="02010000000000000000" pitchFamily="2" charset="-78"/>
                <a:ea typeface="Times New Roman" panose="02020603050405020304" pitchFamily="18" charset="0"/>
                <a:cs typeface="PT Bold Heading" panose="00000400000000000000" pitchFamily="2" charset="-78"/>
              </a:rPr>
              <a:t>تغذية الطفل</a:t>
            </a:r>
            <a:endParaRPr lang="en-US" sz="6600" dirty="0"/>
          </a:p>
        </p:txBody>
      </p:sp>
      <p:sp>
        <p:nvSpPr>
          <p:cNvPr id="3" name="Subtitle 2"/>
          <p:cNvSpPr>
            <a:spLocks noGrp="1"/>
          </p:cNvSpPr>
          <p:nvPr>
            <p:ph type="subTitle" idx="1"/>
          </p:nvPr>
        </p:nvSpPr>
        <p:spPr>
          <a:xfrm>
            <a:off x="1507067" y="4050833"/>
            <a:ext cx="7766936" cy="1926886"/>
          </a:xfrm>
        </p:spPr>
        <p:txBody>
          <a:bodyPr>
            <a:normAutofit fontScale="62500" lnSpcReduction="20000"/>
          </a:bodyPr>
          <a:lstStyle/>
          <a:p>
            <a:pPr algn="ctr" rtl="1">
              <a:tabLst>
                <a:tab pos="2637155" algn="ctr"/>
                <a:tab pos="5274310" algn="r"/>
                <a:tab pos="457200" algn="l"/>
                <a:tab pos="2637155" algn="ctr"/>
                <a:tab pos="5274310" algn="r"/>
              </a:tabLst>
            </a:pPr>
            <a:r>
              <a:rPr lang="ar-SA" sz="6400" dirty="0">
                <a:latin typeface="Traditional Arabic" panose="02010000000000000000" pitchFamily="2" charset="-78"/>
                <a:ea typeface="Times New Roman" panose="02020603050405020304" pitchFamily="18" charset="0"/>
                <a:cs typeface="PT Bold Heading" panose="00000400000000000000" pitchFamily="2" charset="-78"/>
              </a:rPr>
              <a:t>الدكتورة</a:t>
            </a:r>
            <a:endParaRPr lang="en-US" sz="6400" dirty="0">
              <a:latin typeface="Calibri" panose="020F0502020204030204" pitchFamily="34" charset="0"/>
              <a:ea typeface="Times New Roman" panose="02020603050405020304" pitchFamily="18" charset="0"/>
              <a:cs typeface="Arial" panose="020B0604020202020204" pitchFamily="34" charset="0"/>
            </a:endParaRPr>
          </a:p>
          <a:p>
            <a:pPr algn="ctr" rtl="1">
              <a:tabLst>
                <a:tab pos="2637155" algn="ctr"/>
                <a:tab pos="5274310" algn="r"/>
                <a:tab pos="457200" algn="l"/>
                <a:tab pos="2637155" algn="ctr"/>
                <a:tab pos="5274310" algn="r"/>
              </a:tabLst>
            </a:pPr>
            <a:r>
              <a:rPr lang="ar-SA" sz="6400" dirty="0">
                <a:latin typeface="Traditional Arabic" panose="02010000000000000000" pitchFamily="2" charset="-78"/>
                <a:ea typeface="Times New Roman" panose="02020603050405020304" pitchFamily="18" charset="0"/>
                <a:cs typeface="PT Bold Heading" panose="00000400000000000000" pitchFamily="2" charset="-78"/>
              </a:rPr>
              <a:t>إيمان يونس إبراهيم </a:t>
            </a:r>
            <a:endParaRPr lang="en-US" sz="6400" dirty="0">
              <a:latin typeface="Calibri" panose="020F0502020204030204" pitchFamily="34" charset="0"/>
              <a:ea typeface="Times New Roman" panose="02020603050405020304" pitchFamily="18" charset="0"/>
              <a:cs typeface="Arial" panose="020B0604020202020204" pitchFamily="34" charset="0"/>
            </a:endParaRPr>
          </a:p>
          <a:p>
            <a:pPr algn="ctr" rtl="1">
              <a:tabLst>
                <a:tab pos="2637155" algn="ctr"/>
                <a:tab pos="5274310" algn="r"/>
                <a:tab pos="457200" algn="l"/>
                <a:tab pos="2637155" algn="ctr"/>
                <a:tab pos="5274310" algn="r"/>
              </a:tabLst>
            </a:pPr>
            <a:r>
              <a:rPr lang="ar-SA" sz="6400" dirty="0">
                <a:latin typeface="Traditional Arabic" panose="02010000000000000000" pitchFamily="2" charset="-78"/>
                <a:ea typeface="Times New Roman" panose="02020603050405020304" pitchFamily="18" charset="0"/>
                <a:cs typeface="PT Bold Heading" panose="00000400000000000000" pitchFamily="2" charset="-78"/>
              </a:rPr>
              <a:t> </a:t>
            </a:r>
            <a:endParaRPr lang="en-US" sz="6400" dirty="0">
              <a:latin typeface="Calibri" panose="020F0502020204030204" pitchFamily="34" charset="0"/>
              <a:ea typeface="Times New Roman" panose="02020603050405020304" pitchFamily="18" charset="0"/>
              <a:cs typeface="Arial" panose="020B0604020202020204" pitchFamily="34" charset="0"/>
            </a:endParaRPr>
          </a:p>
          <a:p>
            <a:endParaRPr lang="en-US" dirty="0"/>
          </a:p>
        </p:txBody>
      </p:sp>
    </p:spTree>
    <p:extLst>
      <p:ext uri="{BB962C8B-B14F-4D97-AF65-F5344CB8AC3E}">
        <p14:creationId xmlns:p14="http://schemas.microsoft.com/office/powerpoint/2010/main" val="5965803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368491"/>
            <a:ext cx="8596668" cy="5672872"/>
          </a:xfrm>
        </p:spPr>
        <p:txBody>
          <a:bodyPr>
            <a:normAutofit/>
          </a:bodyPr>
          <a:lstStyle/>
          <a:p>
            <a:pPr algn="ctr" rtl="1">
              <a:lnSpc>
                <a:spcPct val="115000"/>
              </a:lnSpc>
            </a:pPr>
            <a:r>
              <a:rPr lang="ar-IQ" sz="3200" b="1" dirty="0" smtClean="0">
                <a:solidFill>
                  <a:srgbClr val="00B0F0"/>
                </a:solidFill>
                <a:latin typeface="Calibri" panose="020F0502020204030204" pitchFamily="34" charset="0"/>
                <a:ea typeface="Times New Roman" panose="02020603050405020304" pitchFamily="18" charset="0"/>
                <a:cs typeface="Sakkal Majalla" panose="02000000000000000000" pitchFamily="2" charset="-78"/>
              </a:rPr>
              <a:t>العادات الغذائية لدى طفل الروضة</a:t>
            </a:r>
            <a:endParaRPr lang="en-US" sz="3200" dirty="0">
              <a:solidFill>
                <a:srgbClr val="00B0F0"/>
              </a:solidFill>
              <a:latin typeface="Calibri" panose="020F0502020204030204" pitchFamily="34" charset="0"/>
              <a:ea typeface="Times New Roman" panose="02020603050405020304" pitchFamily="18" charset="0"/>
              <a:cs typeface="Arial" panose="020B0604020202020204" pitchFamily="34" charset="0"/>
            </a:endParaRPr>
          </a:p>
          <a:p>
            <a:pPr algn="just" rtl="1">
              <a:lnSpc>
                <a:spcPct val="115000"/>
              </a:lnSpc>
            </a:pPr>
            <a:r>
              <a:rPr lang="ar-EG" sz="3200" b="1" dirty="0">
                <a:latin typeface="Calibri" panose="020F0502020204030204" pitchFamily="34" charset="0"/>
                <a:ea typeface="Times New Roman" panose="02020603050405020304" pitchFamily="18" charset="0"/>
                <a:cs typeface="Sakkal Majalla" panose="02000000000000000000" pitchFamily="2" charset="-78"/>
              </a:rPr>
              <a:t>         </a:t>
            </a:r>
            <a:r>
              <a:rPr lang="ar-IQ" sz="3200" dirty="0">
                <a:latin typeface="Calibri" panose="020F0502020204030204" pitchFamily="34" charset="0"/>
                <a:ea typeface="Times New Roman" panose="02020603050405020304" pitchFamily="18" charset="0"/>
                <a:cs typeface="Sakkal Majalla" panose="02000000000000000000" pitchFamily="2" charset="-78"/>
              </a:rPr>
              <a:t> إن القليل من الأطفال الذين ينهون هذه المرحلة من العمر دون أن يسببوا إزعاج للوالدين حول تناول الطعام وفي فترة (9- 18) شهراً من العمر، فقد لا تظهر الرغبة الواضحة للطفل في تناول الطعام مقارنةً بمرحلة الرضاعة، ويؤثر المحيط الذي يعيش فيه الطفل في رغبته بتناول الطعام وعلى العموم تزداد شهية معظم الأطفال للطعام مع ازدياد نموهم.</a:t>
            </a:r>
            <a:endParaRPr lang="en-US" sz="3200" b="1" dirty="0">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934727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87018" y="522857"/>
            <a:ext cx="8596668" cy="5632283"/>
          </a:xfrm>
        </p:spPr>
        <p:txBody>
          <a:bodyPr>
            <a:normAutofit lnSpcReduction="10000"/>
          </a:bodyPr>
          <a:lstStyle/>
          <a:p>
            <a:pPr algn="r"/>
            <a:r>
              <a:rPr lang="ar-EG" sz="3200" dirty="0">
                <a:latin typeface="Calibri" panose="020F0502020204030204" pitchFamily="34" charset="0"/>
                <a:ea typeface="Times New Roman" panose="02020603050405020304" pitchFamily="18" charset="0"/>
                <a:cs typeface="Sakkal Majalla" panose="02000000000000000000" pitchFamily="2" charset="-78"/>
              </a:rPr>
              <a:t> </a:t>
            </a:r>
            <a:r>
              <a:rPr lang="ar-IQ" sz="3200" dirty="0" smtClean="0">
                <a:latin typeface="Calibri" panose="020F0502020204030204" pitchFamily="34" charset="0"/>
                <a:ea typeface="Times New Roman" panose="02020603050405020304" pitchFamily="18" charset="0"/>
                <a:cs typeface="Sakkal Majalla" panose="02000000000000000000" pitchFamily="2" charset="-78"/>
              </a:rPr>
              <a:t>  </a:t>
            </a:r>
            <a:r>
              <a:rPr lang="ar-IQ" sz="3200" dirty="0">
                <a:latin typeface="Calibri" panose="020F0502020204030204" pitchFamily="34" charset="0"/>
                <a:ea typeface="Times New Roman" panose="02020603050405020304" pitchFamily="18" charset="0"/>
                <a:cs typeface="Sakkal Majalla" panose="02000000000000000000" pitchFamily="2" charset="-78"/>
              </a:rPr>
              <a:t> من الضروري تكوين عادات غذائية جيدة في هذه المرحلة من العمر حيث ترافق الطفل حتى وصوله سن البلوغ وهي خطوة أولى لتوفير نظام جسمي جيد مع بداية تناول الطعام مع أفراد العائلة وذلك يتطلب وجود كرسي مريح يجلس عليه الطفل مع توفر مائدة تشتمل على كافة المستلزمات الضرورية لتناول الطعام حيث يفترض أن يكون الكرسي الذي يجلس عليه الطفل مريحاً ويساعده إلى الوصول للطعام بسهولة، وبذلك تحجب مشكلة تدلي الأقدام وحركتها التي تضايق من يجلس بجانب الطفل، مع ضرورة توفير إناء صغير للشرب ذي مقبض ليسهل حمله من قبل الطفل ويفضل أن تكون الأدوات التي يتناول بها الطفل طعامه مصنوعة من مادة غير قابلة للكسر وللصدأ وبحجم يتناسب مع يد الطفل الصغيرة وفمه الصغير لمساعدته على تناول الطعام، وحالياً تفضل الأدوات البلاستيكية لتناول بعض الأنواع من الأطعمة.</a:t>
            </a:r>
            <a:r>
              <a:rPr lang="ar-IQ" sz="3200" dirty="0" smtClean="0">
                <a:latin typeface="Calibri" panose="020F0502020204030204" pitchFamily="34" charset="0"/>
                <a:ea typeface="Times New Roman" panose="02020603050405020304" pitchFamily="18" charset="0"/>
                <a:cs typeface="Sakkal Majalla" panose="02000000000000000000" pitchFamily="2" charset="-78"/>
              </a:rPr>
              <a:t>    </a:t>
            </a:r>
            <a:endParaRPr lang="ar-IQ" sz="3200" dirty="0" smtClean="0">
              <a:latin typeface="Calibri" panose="020F0502020204030204" pitchFamily="34" charset="0"/>
              <a:ea typeface="Times New Roman" panose="02020603050405020304" pitchFamily="18" charset="0"/>
              <a:cs typeface="Sakkal Majalla" panose="02000000000000000000" pitchFamily="2" charset="-78"/>
            </a:endParaRPr>
          </a:p>
          <a:p>
            <a:pPr algn="r"/>
            <a:endParaRPr lang="en-US" sz="4000" b="1" dirty="0"/>
          </a:p>
        </p:txBody>
      </p:sp>
    </p:spTree>
    <p:extLst>
      <p:ext uri="{BB962C8B-B14F-4D97-AF65-F5344CB8AC3E}">
        <p14:creationId xmlns:p14="http://schemas.microsoft.com/office/powerpoint/2010/main" val="24225280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545911"/>
            <a:ext cx="8596668" cy="5495452"/>
          </a:xfrm>
        </p:spPr>
        <p:txBody>
          <a:bodyPr>
            <a:normAutofit/>
          </a:bodyPr>
          <a:lstStyle/>
          <a:p>
            <a:pPr algn="r"/>
            <a:r>
              <a:rPr lang="ar-EG" sz="4000" dirty="0">
                <a:latin typeface="Calibri" panose="020F0502020204030204" pitchFamily="34" charset="0"/>
                <a:ea typeface="Times New Roman" panose="02020603050405020304" pitchFamily="18" charset="0"/>
                <a:cs typeface="Sakkal Majalla" panose="02000000000000000000" pitchFamily="2" charset="-78"/>
              </a:rPr>
              <a:t> </a:t>
            </a:r>
            <a:r>
              <a:rPr lang="ar-IQ" sz="4000" dirty="0">
                <a:latin typeface="Calibri" panose="020F0502020204030204" pitchFamily="34" charset="0"/>
                <a:ea typeface="Times New Roman" panose="02020603050405020304" pitchFamily="18" charset="0"/>
                <a:cs typeface="Sakkal Majalla" panose="02000000000000000000" pitchFamily="2" charset="-78"/>
              </a:rPr>
              <a:t> يجد الطفل الصغير مائدة الطعام مكاناً مشجعاً له عندما تكون هناك العديد من الأشياء الجديدة التي يتعلمها، كذلك يتعلم الطفل العادات الاجتماعية أثناء تناول الطعام مع ضرورة الانتباه إلى تناوله لحاجته من الطعام وعدم الإفراط في الأكل، وتتطور هذه العادات بتأثره بالجو العائلي المحيط بالطفل ويجب أن يكون وقت تناول الطعام ممتعاً وساراً لكافة أفراد العائلة وبضمنهم الطفل الصغير.</a:t>
            </a:r>
            <a:endParaRPr lang="en-US" sz="4000" b="1" dirty="0"/>
          </a:p>
        </p:txBody>
      </p:sp>
    </p:spTree>
    <p:extLst>
      <p:ext uri="{BB962C8B-B14F-4D97-AF65-F5344CB8AC3E}">
        <p14:creationId xmlns:p14="http://schemas.microsoft.com/office/powerpoint/2010/main" val="16620125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286603"/>
            <a:ext cx="8596668" cy="5754759"/>
          </a:xfrm>
        </p:spPr>
        <p:txBody>
          <a:bodyPr>
            <a:normAutofit fontScale="85000" lnSpcReduction="20000"/>
          </a:bodyPr>
          <a:lstStyle/>
          <a:p>
            <a:pPr algn="r" rtl="1">
              <a:lnSpc>
                <a:spcPct val="115000"/>
              </a:lnSpc>
            </a:pPr>
            <a:r>
              <a:rPr lang="ar-IQ" sz="4000" b="1" dirty="0">
                <a:latin typeface="Calibri" panose="020F0502020204030204" pitchFamily="34" charset="0"/>
                <a:ea typeface="Times New Roman" panose="02020603050405020304" pitchFamily="18" charset="0"/>
                <a:cs typeface="Sakkal Majalla" panose="02000000000000000000" pitchFamily="2" charset="-78"/>
              </a:rPr>
              <a:t>يُشجع الطفل على تناول الطعام بشكل جدي إذا توفرت له الأمور الآتية:</a:t>
            </a:r>
            <a:endParaRPr lang="en-US" sz="3200" dirty="0">
              <a:latin typeface="Calibri" panose="020F0502020204030204" pitchFamily="34" charset="0"/>
              <a:ea typeface="Times New Roman" panose="02020603050405020304" pitchFamily="18" charset="0"/>
              <a:cs typeface="Arial" panose="020B0604020202020204" pitchFamily="34" charset="0"/>
            </a:endParaRPr>
          </a:p>
          <a:p>
            <a:pPr algn="just" rtl="1">
              <a:lnSpc>
                <a:spcPct val="115000"/>
              </a:lnSpc>
            </a:pPr>
            <a:r>
              <a:rPr lang="ar-IQ" sz="4000" dirty="0">
                <a:latin typeface="Calibri" panose="020F0502020204030204" pitchFamily="34" charset="0"/>
                <a:ea typeface="Times New Roman" panose="02020603050405020304" pitchFamily="18" charset="0"/>
                <a:cs typeface="Sakkal Majalla" panose="02000000000000000000" pitchFamily="2" charset="-78"/>
              </a:rPr>
              <a:t>1- إذا تم تقديم الوجبات في وقت منتظم عندما يكون الطفل جائعاً وغير متعب إلى الحد الذي لا يستطيع أن يأكل فيه.</a:t>
            </a:r>
            <a:endParaRPr lang="en-US" sz="3200" dirty="0">
              <a:latin typeface="Calibri" panose="020F0502020204030204" pitchFamily="34" charset="0"/>
              <a:ea typeface="Times New Roman" panose="02020603050405020304" pitchFamily="18" charset="0"/>
              <a:cs typeface="Arial" panose="020B0604020202020204" pitchFamily="34" charset="0"/>
            </a:endParaRPr>
          </a:p>
          <a:p>
            <a:pPr algn="just" rtl="1">
              <a:lnSpc>
                <a:spcPct val="115000"/>
              </a:lnSpc>
            </a:pPr>
            <a:r>
              <a:rPr lang="ar-IQ" sz="4000" dirty="0">
                <a:latin typeface="Calibri" panose="020F0502020204030204" pitchFamily="34" charset="0"/>
                <a:ea typeface="Times New Roman" panose="02020603050405020304" pitchFamily="18" charset="0"/>
                <a:cs typeface="Sakkal Majalla" panose="02000000000000000000" pitchFamily="2" charset="-78"/>
              </a:rPr>
              <a:t>2- إذا تم تقديم الطعام في طبقه عندما يجلس الطفل على المائدة بحيث يستطيع البدء بتناول الطعام دون الحاجة إلى الانتظار لوقت طويل حتى يتم تقديم الطعام إليه.</a:t>
            </a:r>
            <a:endParaRPr lang="en-US" sz="3200" dirty="0">
              <a:latin typeface="Calibri" panose="020F0502020204030204" pitchFamily="34" charset="0"/>
              <a:ea typeface="Times New Roman" panose="02020603050405020304" pitchFamily="18" charset="0"/>
              <a:cs typeface="Arial" panose="020B0604020202020204" pitchFamily="34" charset="0"/>
            </a:endParaRPr>
          </a:p>
          <a:p>
            <a:pPr algn="just" rtl="1">
              <a:lnSpc>
                <a:spcPct val="115000"/>
              </a:lnSpc>
            </a:pPr>
            <a:r>
              <a:rPr lang="ar-IQ" sz="4000" dirty="0">
                <a:latin typeface="Calibri" panose="020F0502020204030204" pitchFamily="34" charset="0"/>
                <a:ea typeface="Times New Roman" panose="02020603050405020304" pitchFamily="18" charset="0"/>
                <a:cs typeface="Sakkal Majalla" panose="02000000000000000000" pitchFamily="2" charset="-78"/>
              </a:rPr>
              <a:t>3- إذا تقبل الكبار اختلاف الشهية عند الطفل بين يوم وآخر مع ضرورة عدم الإلحاح على الطفل وإجباره على تناول الطعام.</a:t>
            </a:r>
            <a:endParaRPr lang="en-US" sz="3200" dirty="0">
              <a:latin typeface="Calibri" panose="020F0502020204030204" pitchFamily="34" charset="0"/>
              <a:ea typeface="Times New Roman" panose="02020603050405020304" pitchFamily="18" charset="0"/>
              <a:cs typeface="Arial" panose="020B0604020202020204" pitchFamily="34" charset="0"/>
            </a:endParaRPr>
          </a:p>
          <a:p>
            <a:pPr algn="just" rtl="1">
              <a:lnSpc>
                <a:spcPct val="115000"/>
              </a:lnSpc>
            </a:pPr>
            <a:r>
              <a:rPr lang="ar-IQ" sz="4000" dirty="0">
                <a:latin typeface="Calibri" panose="020F0502020204030204" pitchFamily="34" charset="0"/>
                <a:ea typeface="Times New Roman" panose="02020603050405020304" pitchFamily="18" charset="0"/>
                <a:cs typeface="Sakkal Majalla" panose="02000000000000000000" pitchFamily="2" charset="-78"/>
              </a:rPr>
              <a:t>4- ضرورة تطوير ترتيب المائدة بين فترة وأخرى.</a:t>
            </a:r>
            <a:endParaRPr lang="en-US" sz="3200" dirty="0">
              <a:latin typeface="Calibri" panose="020F0502020204030204" pitchFamily="34" charset="0"/>
              <a:ea typeface="Times New Roman" panose="02020603050405020304" pitchFamily="18" charset="0"/>
              <a:cs typeface="Arial" panose="020B0604020202020204" pitchFamily="34" charset="0"/>
            </a:endParaRPr>
          </a:p>
          <a:p>
            <a:pPr algn="r"/>
            <a:endParaRPr lang="en-US" sz="4000" b="1" dirty="0"/>
          </a:p>
        </p:txBody>
      </p:sp>
    </p:spTree>
    <p:extLst>
      <p:ext uri="{BB962C8B-B14F-4D97-AF65-F5344CB8AC3E}">
        <p14:creationId xmlns:p14="http://schemas.microsoft.com/office/powerpoint/2010/main" val="41211496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668741"/>
            <a:ext cx="8596668" cy="5372622"/>
          </a:xfrm>
        </p:spPr>
        <p:txBody>
          <a:bodyPr>
            <a:noAutofit/>
          </a:bodyPr>
          <a:lstStyle/>
          <a:p>
            <a:pPr algn="just" rtl="1">
              <a:lnSpc>
                <a:spcPct val="115000"/>
              </a:lnSpc>
            </a:pPr>
            <a:r>
              <a:rPr lang="ar-IQ" sz="2800" b="1" dirty="0">
                <a:latin typeface="Calibri" panose="020F0502020204030204" pitchFamily="34" charset="0"/>
                <a:ea typeface="Times New Roman" panose="02020603050405020304" pitchFamily="18" charset="0"/>
                <a:cs typeface="Sakkal Majalla" panose="02000000000000000000" pitchFamily="2" charset="-78"/>
              </a:rPr>
              <a:t>التخطيط الغذائي للأطفال: </a:t>
            </a:r>
            <a:endParaRPr lang="en-US" sz="2800" dirty="0">
              <a:latin typeface="Calibri" panose="020F0502020204030204" pitchFamily="34" charset="0"/>
              <a:ea typeface="Times New Roman" panose="02020603050405020304" pitchFamily="18" charset="0"/>
              <a:cs typeface="Arial" panose="020B0604020202020204" pitchFamily="34" charset="0"/>
            </a:endParaRPr>
          </a:p>
          <a:p>
            <a:pPr algn="just" rtl="1">
              <a:lnSpc>
                <a:spcPct val="115000"/>
              </a:lnSpc>
            </a:pPr>
            <a:r>
              <a:rPr lang="ar-IQ" sz="2800" dirty="0">
                <a:latin typeface="Calibri" panose="020F0502020204030204" pitchFamily="34" charset="0"/>
                <a:ea typeface="Times New Roman" panose="02020603050405020304" pitchFamily="18" charset="0"/>
                <a:cs typeface="Sakkal Majalla" panose="02000000000000000000" pitchFamily="2" charset="-78"/>
              </a:rPr>
              <a:t>     يقصد بالوجبة الغذائية الخطة الكتابية سواء للوجبات الرئيسة ولما يأكل من الطعام في فترة ما بين الوجبات، وللتخطيط الكتابي للوجبات فوائد عديدة هي:</a:t>
            </a:r>
            <a:endParaRPr lang="en-US" sz="2800" dirty="0">
              <a:latin typeface="Calibri" panose="020F0502020204030204" pitchFamily="34" charset="0"/>
              <a:ea typeface="Times New Roman" panose="02020603050405020304" pitchFamily="18" charset="0"/>
              <a:cs typeface="Arial" panose="020B0604020202020204" pitchFamily="34" charset="0"/>
            </a:endParaRPr>
          </a:p>
          <a:p>
            <a:pPr algn="just" rtl="1">
              <a:lnSpc>
                <a:spcPct val="115000"/>
              </a:lnSpc>
            </a:pPr>
            <a:r>
              <a:rPr lang="ar-IQ" sz="2800" dirty="0">
                <a:latin typeface="Calibri" panose="020F0502020204030204" pitchFamily="34" charset="0"/>
                <a:ea typeface="Times New Roman" panose="02020603050405020304" pitchFamily="18" charset="0"/>
                <a:cs typeface="Sakkal Majalla" panose="02000000000000000000" pitchFamily="2" charset="-78"/>
              </a:rPr>
              <a:t>1- معرفة القيمة الغذائية للوجبة الواحدة المقدمة للطفل.</a:t>
            </a:r>
            <a:endParaRPr lang="en-US" sz="2800" dirty="0">
              <a:latin typeface="Calibri" panose="020F0502020204030204" pitchFamily="34" charset="0"/>
              <a:ea typeface="Times New Roman" panose="02020603050405020304" pitchFamily="18" charset="0"/>
              <a:cs typeface="Arial" panose="020B0604020202020204" pitchFamily="34" charset="0"/>
            </a:endParaRPr>
          </a:p>
          <a:p>
            <a:pPr algn="just" rtl="1">
              <a:lnSpc>
                <a:spcPct val="115000"/>
              </a:lnSpc>
            </a:pPr>
            <a:r>
              <a:rPr lang="ar-IQ" sz="2800" dirty="0">
                <a:latin typeface="Calibri" panose="020F0502020204030204" pitchFamily="34" charset="0"/>
                <a:ea typeface="Times New Roman" panose="02020603050405020304" pitchFamily="18" charset="0"/>
                <a:cs typeface="Sakkal Majalla" panose="02000000000000000000" pitchFamily="2" charset="-78"/>
              </a:rPr>
              <a:t>2- التنويع في الأطعمة المقدمة للطفل.</a:t>
            </a:r>
            <a:endParaRPr lang="en-US" sz="2800" dirty="0">
              <a:latin typeface="Calibri" panose="020F0502020204030204" pitchFamily="34" charset="0"/>
              <a:ea typeface="Times New Roman" panose="02020603050405020304" pitchFamily="18" charset="0"/>
              <a:cs typeface="Arial" panose="020B0604020202020204" pitchFamily="34" charset="0"/>
            </a:endParaRPr>
          </a:p>
          <a:p>
            <a:pPr algn="just" rtl="1">
              <a:lnSpc>
                <a:spcPct val="115000"/>
              </a:lnSpc>
            </a:pPr>
            <a:r>
              <a:rPr lang="ar-IQ" sz="2800" dirty="0">
                <a:latin typeface="Calibri" panose="020F0502020204030204" pitchFamily="34" charset="0"/>
                <a:ea typeface="Times New Roman" panose="02020603050405020304" pitchFamily="18" charset="0"/>
                <a:cs typeface="Sakkal Majalla" panose="02000000000000000000" pitchFamily="2" charset="-78"/>
              </a:rPr>
              <a:t>3- تطوير العادات الغذائية الجيدة لديهم.</a:t>
            </a:r>
            <a:endParaRPr lang="en-US" sz="2800" dirty="0">
              <a:latin typeface="Calibri" panose="020F0502020204030204" pitchFamily="34" charset="0"/>
              <a:ea typeface="Times New Roman" panose="02020603050405020304" pitchFamily="18" charset="0"/>
              <a:cs typeface="Arial" panose="020B0604020202020204" pitchFamily="34" charset="0"/>
            </a:endParaRPr>
          </a:p>
          <a:p>
            <a:pPr algn="just" rtl="1">
              <a:lnSpc>
                <a:spcPct val="115000"/>
              </a:lnSpc>
            </a:pPr>
            <a:r>
              <a:rPr lang="ar-IQ" sz="2800" dirty="0">
                <a:latin typeface="Calibri" panose="020F0502020204030204" pitchFamily="34" charset="0"/>
                <a:ea typeface="Times New Roman" panose="02020603050405020304" pitchFamily="18" charset="0"/>
                <a:cs typeface="Sakkal Majalla" panose="02000000000000000000" pitchFamily="2" charset="-78"/>
              </a:rPr>
              <a:t>4- الاستخدام الجيد للمجاميع الغذائية الرئيسة المعتمدة من قبل الهيئات العالمية وبكمياتها المحددة.</a:t>
            </a:r>
            <a:endParaRPr lang="en-US" sz="2800" dirty="0">
              <a:latin typeface="Calibri" panose="020F0502020204030204" pitchFamily="34" charset="0"/>
              <a:ea typeface="Times New Roman" panose="02020603050405020304" pitchFamily="18" charset="0"/>
              <a:cs typeface="Arial" panose="020B0604020202020204" pitchFamily="34" charset="0"/>
            </a:endParaRPr>
          </a:p>
          <a:p>
            <a:pPr algn="just" rtl="1">
              <a:lnSpc>
                <a:spcPct val="115000"/>
              </a:lnSpc>
            </a:pPr>
            <a:r>
              <a:rPr lang="ar-IQ" sz="2800" dirty="0">
                <a:latin typeface="Calibri" panose="020F0502020204030204" pitchFamily="34" charset="0"/>
                <a:ea typeface="Times New Roman" panose="02020603050405020304" pitchFamily="18" charset="0"/>
                <a:cs typeface="Sakkal Majalla" panose="02000000000000000000" pitchFamily="2" charset="-78"/>
              </a:rPr>
              <a:t>5- توافق نوعية الطعام المقدم للطفل مع ميزانية الأسرة.</a:t>
            </a:r>
            <a:endParaRPr lang="en-US" sz="2800" dirty="0">
              <a:latin typeface="Calibri" panose="020F0502020204030204" pitchFamily="34" charset="0"/>
              <a:ea typeface="Times New Roman" panose="02020603050405020304" pitchFamily="18" charset="0"/>
              <a:cs typeface="Arial" panose="020B0604020202020204" pitchFamily="34" charset="0"/>
            </a:endParaRPr>
          </a:p>
          <a:p>
            <a:pPr algn="r"/>
            <a:endParaRPr lang="en-US" sz="2800" b="1" dirty="0"/>
          </a:p>
        </p:txBody>
      </p:sp>
    </p:spTree>
    <p:extLst>
      <p:ext uri="{BB962C8B-B14F-4D97-AF65-F5344CB8AC3E}">
        <p14:creationId xmlns:p14="http://schemas.microsoft.com/office/powerpoint/2010/main" val="24467120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545911"/>
            <a:ext cx="8596668" cy="5495452"/>
          </a:xfrm>
        </p:spPr>
        <p:txBody>
          <a:bodyPr>
            <a:normAutofit/>
          </a:bodyPr>
          <a:lstStyle/>
          <a:p>
            <a:pPr algn="just" rtl="1">
              <a:lnSpc>
                <a:spcPct val="115000"/>
              </a:lnSpc>
            </a:pPr>
            <a:r>
              <a:rPr lang="ar-IQ" sz="3200" b="1" dirty="0">
                <a:latin typeface="Calibri" panose="020F0502020204030204" pitchFamily="34" charset="0"/>
                <a:ea typeface="Times New Roman" panose="02020603050405020304" pitchFamily="18" charset="0"/>
                <a:cs typeface="Sakkal Majalla" panose="02000000000000000000" pitchFamily="2" charset="-78"/>
              </a:rPr>
              <a:t>اثر الوالدين في تناول طفل الروضة للطعام:</a:t>
            </a:r>
            <a:endParaRPr lang="en-US" sz="3200" dirty="0">
              <a:latin typeface="Calibri" panose="020F0502020204030204" pitchFamily="34" charset="0"/>
              <a:ea typeface="Times New Roman" panose="02020603050405020304" pitchFamily="18" charset="0"/>
              <a:cs typeface="Arial" panose="020B0604020202020204" pitchFamily="34" charset="0"/>
            </a:endParaRPr>
          </a:p>
          <a:p>
            <a:pPr algn="just" rtl="1">
              <a:lnSpc>
                <a:spcPct val="115000"/>
              </a:lnSpc>
            </a:pPr>
            <a:r>
              <a:rPr lang="ar-IQ" sz="3200" dirty="0">
                <a:latin typeface="Calibri" panose="020F0502020204030204" pitchFamily="34" charset="0"/>
                <a:ea typeface="Times New Roman" panose="02020603050405020304" pitchFamily="18" charset="0"/>
                <a:cs typeface="Sakkal Majalla" panose="02000000000000000000" pitchFamily="2" charset="-78"/>
              </a:rPr>
              <a:t>       عندما يبدأ الطفل في تناول الطعام مع العائلة فإن سلوك الأب والأم أثناء تناول الطعام هو احد العوامل المؤثرة في كيفية تناول الطفل لطعامه، حيث يلاحظ الطفل هذه الأشياء بدقة وعلى العائلة أن توفر أطعمة ذات قيمة غذائية جيدة للحفاظ على حصول الجسم على حاجته الغذائية مع ضرورة المحافظة على الوزن الأفضل، ويمكن للعائلة إجراء بعض التحسينات في منهاجها الغذائي كتنويع الطعام وشرب الحليب في بعض الوجبات.</a:t>
            </a:r>
            <a:endParaRPr lang="en-US" sz="3200" dirty="0">
              <a:latin typeface="Calibri" panose="020F0502020204030204" pitchFamily="34" charset="0"/>
              <a:ea typeface="Times New Roman" panose="02020603050405020304" pitchFamily="18" charset="0"/>
              <a:cs typeface="Arial" panose="020B0604020202020204" pitchFamily="34" charset="0"/>
            </a:endParaRPr>
          </a:p>
          <a:p>
            <a:pPr algn="r"/>
            <a:r>
              <a:rPr lang="ar-SA" sz="3200" dirty="0" smtClean="0">
                <a:latin typeface="Calibri" panose="020F0502020204030204" pitchFamily="34" charset="0"/>
                <a:ea typeface="Times New Roman" panose="02020603050405020304" pitchFamily="18" charset="0"/>
                <a:cs typeface="Sakkal Majalla" panose="02000000000000000000" pitchFamily="2" charset="-78"/>
              </a:rPr>
              <a:t> </a:t>
            </a:r>
            <a:endParaRPr lang="en-US" sz="3200" b="1" dirty="0"/>
          </a:p>
        </p:txBody>
      </p:sp>
    </p:spTree>
    <p:extLst>
      <p:ext uri="{BB962C8B-B14F-4D97-AF65-F5344CB8AC3E}">
        <p14:creationId xmlns:p14="http://schemas.microsoft.com/office/powerpoint/2010/main" val="36659492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3312" y="423082"/>
            <a:ext cx="8946541" cy="5825318"/>
          </a:xfrm>
        </p:spPr>
        <p:txBody>
          <a:bodyPr>
            <a:normAutofit/>
          </a:bodyPr>
          <a:lstStyle/>
          <a:p>
            <a:pPr algn="just" rtl="1">
              <a:lnSpc>
                <a:spcPct val="115000"/>
              </a:lnSpc>
            </a:pPr>
            <a:r>
              <a:rPr lang="ar-IQ" sz="4000" dirty="0">
                <a:latin typeface="Calibri" panose="020F0502020204030204" pitchFamily="34" charset="0"/>
                <a:ea typeface="Times New Roman" panose="02020603050405020304" pitchFamily="18" charset="0"/>
                <a:cs typeface="Sakkal Majalla" panose="02000000000000000000" pitchFamily="2" charset="-78"/>
              </a:rPr>
              <a:t>ويتحمل المسؤولية كاملة كل من الأب والأم عندما يتناول الطفل طعامه مع أفراد العائلة، وتكون الأم ذات الأم ذات تأثير اكبر للطفل وذلك من حيث طريقة جلوسها وتناولها للطعام، وفي معظم العوائل تكون الأم هي المسؤولة الأولى عند تخطيط وإعداد وجبات الطعام وتنظيم المنهج الغذائي للطفل وعليها أن تقدم وبالتدريج أنواع مختلفة من الطعام لطفلها الصغير وان تراعي توفير الظروف المناسبة لراحته وراحة كافة أفراد العائلة. </a:t>
            </a:r>
            <a:endParaRPr lang="en-US" sz="4000" dirty="0">
              <a:latin typeface="Calibri" panose="020F0502020204030204" pitchFamily="34" charset="0"/>
              <a:ea typeface="Times New Roman" panose="02020603050405020304" pitchFamily="18" charset="0"/>
              <a:cs typeface="Arial" panose="020B0604020202020204" pitchFamily="34" charset="0"/>
            </a:endParaRPr>
          </a:p>
          <a:p>
            <a:pPr marL="0" indent="0" algn="r" rtl="1">
              <a:buNone/>
            </a:pPr>
            <a:endParaRPr lang="en-US" dirty="0"/>
          </a:p>
        </p:txBody>
      </p:sp>
    </p:spTree>
    <p:extLst>
      <p:ext uri="{BB962C8B-B14F-4D97-AF65-F5344CB8AC3E}">
        <p14:creationId xmlns:p14="http://schemas.microsoft.com/office/powerpoint/2010/main" val="156986976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24</TotalTime>
  <Words>591</Words>
  <Application>Microsoft Office PowerPoint</Application>
  <PresentationFormat>Widescreen</PresentationFormat>
  <Paragraphs>24</Paragraphs>
  <Slides>8</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8</vt:i4>
      </vt:variant>
    </vt:vector>
  </HeadingPairs>
  <TitlesOfParts>
    <vt:vector size="17" baseType="lpstr">
      <vt:lpstr>Arial</vt:lpstr>
      <vt:lpstr>Calibri</vt:lpstr>
      <vt:lpstr>Century Gothic</vt:lpstr>
      <vt:lpstr>PT Bold Heading</vt:lpstr>
      <vt:lpstr>Sakkal Majalla</vt:lpstr>
      <vt:lpstr>Times New Roman</vt:lpstr>
      <vt:lpstr>Traditional Arabic</vt:lpstr>
      <vt:lpstr>Wingdings 3</vt:lpstr>
      <vt:lpstr>Ion</vt:lpstr>
      <vt:lpstr>تغذية الطفل</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 (C)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تغذية الطفل</dc:title>
  <dc:creator>Amir Fadil</dc:creator>
  <cp:lastModifiedBy>Amir Fadil</cp:lastModifiedBy>
  <cp:revision>9</cp:revision>
  <dcterms:created xsi:type="dcterms:W3CDTF">2019-02-18T20:51:40Z</dcterms:created>
  <dcterms:modified xsi:type="dcterms:W3CDTF">2019-02-19T19:53:20Z</dcterms:modified>
</cp:coreProperties>
</file>