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E1D5346-1FE1-4948-96C3-834AD9F8E1D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06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5D8A6-29E9-4976-8960-D2394628A22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5346-1FE1-4948-96C3-834AD9F8E1D0}" type="slidenum">
              <a:rPr lang="en-US" smtClean="0"/>
              <a:t>‹#›</a:t>
            </a:fld>
            <a:endParaRPr lang="en-US"/>
          </a:p>
        </p:txBody>
      </p:sp>
    </p:spTree>
    <p:extLst>
      <p:ext uri="{BB962C8B-B14F-4D97-AF65-F5344CB8AC3E}">
        <p14:creationId xmlns:p14="http://schemas.microsoft.com/office/powerpoint/2010/main" val="287490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62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313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spTree>
    <p:extLst>
      <p:ext uri="{BB962C8B-B14F-4D97-AF65-F5344CB8AC3E}">
        <p14:creationId xmlns:p14="http://schemas.microsoft.com/office/powerpoint/2010/main" val="397508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81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918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14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05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spTree>
    <p:extLst>
      <p:ext uri="{BB962C8B-B14F-4D97-AF65-F5344CB8AC3E}">
        <p14:creationId xmlns:p14="http://schemas.microsoft.com/office/powerpoint/2010/main" val="250629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5D8A6-29E9-4976-8960-D2394628A22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D5346-1FE1-4948-96C3-834AD9F8E1D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94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75D8A6-29E9-4976-8960-D2394628A22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5346-1FE1-4948-96C3-834AD9F8E1D0}" type="slidenum">
              <a:rPr lang="en-US" smtClean="0"/>
              <a:t>‹#›</a:t>
            </a:fld>
            <a:endParaRPr lang="en-US"/>
          </a:p>
        </p:txBody>
      </p:sp>
    </p:spTree>
    <p:extLst>
      <p:ext uri="{BB962C8B-B14F-4D97-AF65-F5344CB8AC3E}">
        <p14:creationId xmlns:p14="http://schemas.microsoft.com/office/powerpoint/2010/main" val="29245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75D8A6-29E9-4976-8960-D2394628A222}"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D5346-1FE1-4948-96C3-834AD9F8E1D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29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75D8A6-29E9-4976-8960-D2394628A222}"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D5346-1FE1-4948-96C3-834AD9F8E1D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67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5D8A6-29E9-4976-8960-D2394628A222}"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D5346-1FE1-4948-96C3-834AD9F8E1D0}" type="slidenum">
              <a:rPr lang="en-US" smtClean="0"/>
              <a:t>‹#›</a:t>
            </a:fld>
            <a:endParaRPr lang="en-US"/>
          </a:p>
        </p:txBody>
      </p:sp>
    </p:spTree>
    <p:extLst>
      <p:ext uri="{BB962C8B-B14F-4D97-AF65-F5344CB8AC3E}">
        <p14:creationId xmlns:p14="http://schemas.microsoft.com/office/powerpoint/2010/main" val="189733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5D8A6-29E9-4976-8960-D2394628A22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5346-1FE1-4948-96C3-834AD9F8E1D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9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5D8A6-29E9-4976-8960-D2394628A22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D5346-1FE1-4948-96C3-834AD9F8E1D0}" type="slidenum">
              <a:rPr lang="en-US" smtClean="0"/>
              <a:t>‹#›</a:t>
            </a:fld>
            <a:endParaRPr lang="en-US"/>
          </a:p>
        </p:txBody>
      </p:sp>
    </p:spTree>
    <p:extLst>
      <p:ext uri="{BB962C8B-B14F-4D97-AF65-F5344CB8AC3E}">
        <p14:creationId xmlns:p14="http://schemas.microsoft.com/office/powerpoint/2010/main" val="254874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75D8A6-29E9-4976-8960-D2394628A222}" type="datetimeFigureOut">
              <a:rPr lang="en-US" smtClean="0"/>
              <a:t>2/19/2019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1D5346-1FE1-4948-96C3-834AD9F8E1D0}" type="slidenum">
              <a:rPr lang="en-US" smtClean="0"/>
              <a:t>‹#›</a:t>
            </a:fld>
            <a:endParaRPr lang="en-US"/>
          </a:p>
        </p:txBody>
      </p:sp>
    </p:spTree>
    <p:extLst>
      <p:ext uri="{BB962C8B-B14F-4D97-AF65-F5344CB8AC3E}">
        <p14:creationId xmlns:p14="http://schemas.microsoft.com/office/powerpoint/2010/main" val="16359415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135292"/>
            <a:ext cx="7766936" cy="2071932"/>
          </a:xfrm>
        </p:spPr>
        <p:txBody>
          <a:bodyPr/>
          <a:lstStyle/>
          <a:p>
            <a:pPr algn="ctr"/>
            <a:r>
              <a:rPr lang="ar-SA" sz="6600" dirty="0">
                <a:latin typeface="Traditional Arabic" panose="02010000000000000000" pitchFamily="2" charset="-78"/>
                <a:ea typeface="Times New Roman" panose="02020603050405020304" pitchFamily="18" charset="0"/>
                <a:cs typeface="PT Bold Heading" panose="00000400000000000000" pitchFamily="2" charset="-78"/>
              </a:rPr>
              <a:t>تغذية الطفل</a:t>
            </a:r>
            <a:endParaRPr lang="en-US" sz="6600" dirty="0"/>
          </a:p>
        </p:txBody>
      </p:sp>
      <p:sp>
        <p:nvSpPr>
          <p:cNvPr id="3" name="Subtitle 2"/>
          <p:cNvSpPr>
            <a:spLocks noGrp="1"/>
          </p:cNvSpPr>
          <p:nvPr>
            <p:ph type="subTitle" idx="1"/>
          </p:nvPr>
        </p:nvSpPr>
        <p:spPr>
          <a:xfrm>
            <a:off x="1507067" y="4050833"/>
            <a:ext cx="7766936" cy="1926886"/>
          </a:xfrm>
        </p:spPr>
        <p:txBody>
          <a:bodyPr>
            <a:normAutofit fontScale="55000" lnSpcReduction="20000"/>
          </a:bodyPr>
          <a:lstStyle/>
          <a:p>
            <a:pPr algn="ctr" rtl="1">
              <a:tabLst>
                <a:tab pos="2637155" algn="ctr"/>
                <a:tab pos="5274310" algn="r"/>
                <a:tab pos="457200" algn="l"/>
                <a:tab pos="2637155" algn="ctr"/>
                <a:tab pos="5274310" algn="r"/>
              </a:tabLst>
            </a:pPr>
            <a:r>
              <a:rPr lang="ar-SA" sz="6400" dirty="0">
                <a:latin typeface="Traditional Arabic" panose="02010000000000000000" pitchFamily="2" charset="-78"/>
                <a:ea typeface="Times New Roman" panose="02020603050405020304" pitchFamily="18" charset="0"/>
                <a:cs typeface="PT Bold Heading" panose="00000400000000000000" pitchFamily="2" charset="-78"/>
              </a:rPr>
              <a:t>الدكتورة</a:t>
            </a:r>
            <a:endParaRPr lang="en-US" sz="6400" dirty="0">
              <a:latin typeface="Calibri" panose="020F0502020204030204" pitchFamily="34" charset="0"/>
              <a:ea typeface="Times New Roman" panose="02020603050405020304" pitchFamily="18" charset="0"/>
              <a:cs typeface="Arial" panose="020B0604020202020204" pitchFamily="34" charset="0"/>
            </a:endParaRPr>
          </a:p>
          <a:p>
            <a:pPr algn="ctr" rtl="1">
              <a:tabLst>
                <a:tab pos="2637155" algn="ctr"/>
                <a:tab pos="5274310" algn="r"/>
                <a:tab pos="457200" algn="l"/>
                <a:tab pos="2637155" algn="ctr"/>
                <a:tab pos="5274310" algn="r"/>
              </a:tabLst>
            </a:pPr>
            <a:r>
              <a:rPr lang="ar-SA" sz="6400" dirty="0">
                <a:latin typeface="Traditional Arabic" panose="02010000000000000000" pitchFamily="2" charset="-78"/>
                <a:ea typeface="Times New Roman" panose="02020603050405020304" pitchFamily="18" charset="0"/>
                <a:cs typeface="PT Bold Heading" panose="00000400000000000000" pitchFamily="2" charset="-78"/>
              </a:rPr>
              <a:t>إيمان يونس إبراهيم </a:t>
            </a:r>
            <a:endParaRPr lang="en-US" sz="6400" dirty="0">
              <a:latin typeface="Calibri" panose="020F0502020204030204" pitchFamily="34" charset="0"/>
              <a:ea typeface="Times New Roman" panose="02020603050405020304" pitchFamily="18" charset="0"/>
              <a:cs typeface="Arial" panose="020B0604020202020204" pitchFamily="34" charset="0"/>
            </a:endParaRPr>
          </a:p>
          <a:p>
            <a:pPr algn="ctr" rtl="1">
              <a:tabLst>
                <a:tab pos="2637155" algn="ctr"/>
                <a:tab pos="5274310" algn="r"/>
                <a:tab pos="457200" algn="l"/>
                <a:tab pos="2637155" algn="ctr"/>
                <a:tab pos="5274310" algn="r"/>
              </a:tabLst>
            </a:pPr>
            <a:r>
              <a:rPr lang="ar-SA" sz="6400" dirty="0">
                <a:latin typeface="Traditional Arabic" panose="02010000000000000000" pitchFamily="2" charset="-78"/>
                <a:ea typeface="Times New Roman" panose="02020603050405020304" pitchFamily="18" charset="0"/>
                <a:cs typeface="PT Bold Heading" panose="00000400000000000000" pitchFamily="2" charset="-78"/>
              </a:rPr>
              <a:t> </a:t>
            </a:r>
            <a:endParaRPr lang="en-US" sz="64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59658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68491"/>
            <a:ext cx="8596668" cy="5672872"/>
          </a:xfrm>
        </p:spPr>
        <p:txBody>
          <a:bodyPr>
            <a:normAutofit/>
          </a:bodyPr>
          <a:lstStyle/>
          <a:p>
            <a:pPr algn="just" rtl="1">
              <a:lnSpc>
                <a:spcPct val="115000"/>
              </a:lnSpc>
            </a:pPr>
            <a:r>
              <a:rPr lang="ar-IQ" sz="3200" b="1" dirty="0">
                <a:solidFill>
                  <a:srgbClr val="FF0000"/>
                </a:solidFill>
                <a:latin typeface="Calibri" panose="020F0502020204030204" pitchFamily="34" charset="0"/>
                <a:ea typeface="Times New Roman" panose="02020603050405020304" pitchFamily="18" charset="0"/>
                <a:cs typeface="Sakkal Majalla" panose="02000000000000000000" pitchFamily="2" charset="-78"/>
              </a:rPr>
              <a:t>نصائح للتوعية الغذائية لأولياء أمور أطفال الروضة:</a:t>
            </a:r>
            <a:endPar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3200" b="1" dirty="0">
                <a:latin typeface="Calibri" panose="020F0502020204030204" pitchFamily="34" charset="0"/>
                <a:ea typeface="Times New Roman" panose="02020603050405020304" pitchFamily="18" charset="0"/>
                <a:cs typeface="Sakkal Majalla" panose="02000000000000000000" pitchFamily="2" charset="-78"/>
              </a:rPr>
              <a:t>* تقديم طعام متنوع كل يوم.</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3200" b="1" dirty="0">
                <a:latin typeface="Calibri" panose="020F0502020204030204" pitchFamily="34" charset="0"/>
                <a:ea typeface="Times New Roman" panose="02020603050405020304" pitchFamily="18" charset="0"/>
                <a:cs typeface="Sakkal Majalla" panose="02000000000000000000" pitchFamily="2" charset="-78"/>
              </a:rPr>
              <a:t>* تناول الطعام الصحي من قبل كل فرد في الأسرة.</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3200" b="1" dirty="0">
                <a:latin typeface="Calibri" panose="020F0502020204030204" pitchFamily="34" charset="0"/>
                <a:ea typeface="Times New Roman" panose="02020603050405020304" pitchFamily="18" charset="0"/>
                <a:cs typeface="Sakkal Majalla" panose="02000000000000000000" pitchFamily="2" charset="-78"/>
              </a:rPr>
              <a:t>* السماح للطفل بالتعبير عن شعوره بالجوع أو الشبع.</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3200" b="1" dirty="0">
                <a:latin typeface="Calibri" panose="020F0502020204030204" pitchFamily="34" charset="0"/>
                <a:ea typeface="Times New Roman" panose="02020603050405020304" pitchFamily="18" charset="0"/>
                <a:cs typeface="Sakkal Majalla" panose="02000000000000000000" pitchFamily="2" charset="-78"/>
              </a:rPr>
              <a:t>* توفير وجبات خفيفة صحية بين الوجبات الرئيسة.</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marL="0" indent="0" algn="ctr" rtl="1">
              <a:lnSpc>
                <a:spcPct val="115000"/>
              </a:lnSpc>
              <a:buNone/>
            </a:pPr>
            <a:endParaRPr lang="en-US" sz="3200" b="1"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47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7018" y="522857"/>
            <a:ext cx="8596668" cy="5632283"/>
          </a:xfrm>
        </p:spPr>
        <p:txBody>
          <a:bodyPr>
            <a:normAutofit/>
          </a:bodyPr>
          <a:lstStyle/>
          <a:p>
            <a:pPr lvl="0" algn="just" rtl="1">
              <a:lnSpc>
                <a:spcPct val="115000"/>
              </a:lnSpc>
              <a:buClr>
                <a:srgbClr val="F496CB">
                  <a:lumMod val="75000"/>
                </a:srgbClr>
              </a:buClr>
            </a:pPr>
            <a:r>
              <a:rPr lang="ar-EG" sz="3200" dirty="0">
                <a:latin typeface="Calibri" panose="020F0502020204030204" pitchFamily="34" charset="0"/>
                <a:ea typeface="Times New Roman" panose="02020603050405020304" pitchFamily="18" charset="0"/>
                <a:cs typeface="Sakkal Majalla" panose="02000000000000000000" pitchFamily="2" charset="-78"/>
              </a:rPr>
              <a:t> </a:t>
            </a:r>
            <a:r>
              <a:rPr lang="ar-IQ" sz="3200" dirty="0" smtClean="0">
                <a:latin typeface="Calibri" panose="020F0502020204030204" pitchFamily="34" charset="0"/>
                <a:ea typeface="Times New Roman" panose="02020603050405020304" pitchFamily="18" charset="0"/>
                <a:cs typeface="Sakkal Majalla" panose="02000000000000000000" pitchFamily="2" charset="-78"/>
              </a:rPr>
              <a:t> </a:t>
            </a:r>
            <a:r>
              <a:rPr lang="ar-IQ" sz="3200" b="1" dirty="0">
                <a:solidFill>
                  <a:prstClr val="black">
                    <a:lumMod val="75000"/>
                    <a:lumOff val="25000"/>
                  </a:prstClr>
                </a:solidFill>
                <a:latin typeface="Calibri" panose="020F0502020204030204" pitchFamily="34" charset="0"/>
                <a:ea typeface="Times New Roman" panose="02020603050405020304" pitchFamily="18" charset="0"/>
                <a:cs typeface="Sakkal Majalla" panose="02000000000000000000" pitchFamily="2" charset="-78"/>
              </a:rPr>
              <a:t>* تشجيع الطفل على تكوين وجبات صحية بنفسه.</a:t>
            </a:r>
            <a:endParaRPr lang="en-US" sz="3200" b="1" dirty="0">
              <a:solidFill>
                <a:prstClr val="black">
                  <a:lumMod val="75000"/>
                  <a:lumOff val="25000"/>
                </a:prstClr>
              </a:solidFill>
              <a:latin typeface="Calibri" panose="020F0502020204030204" pitchFamily="34" charset="0"/>
              <a:ea typeface="Times New Roman" panose="02020603050405020304" pitchFamily="18" charset="0"/>
              <a:cs typeface="Arial" panose="020B0604020202020204" pitchFamily="34" charset="0"/>
            </a:endParaRPr>
          </a:p>
          <a:p>
            <a:pPr lvl="0" algn="just" rtl="1">
              <a:lnSpc>
                <a:spcPct val="115000"/>
              </a:lnSpc>
              <a:buClr>
                <a:srgbClr val="F496CB">
                  <a:lumMod val="75000"/>
                </a:srgbClr>
              </a:buClr>
            </a:pPr>
            <a:r>
              <a:rPr lang="ar-IQ" sz="3200" b="1" dirty="0">
                <a:solidFill>
                  <a:prstClr val="black">
                    <a:lumMod val="75000"/>
                    <a:lumOff val="25000"/>
                  </a:prstClr>
                </a:solidFill>
                <a:latin typeface="Calibri" panose="020F0502020204030204" pitchFamily="34" charset="0"/>
                <a:ea typeface="Times New Roman" panose="02020603050405020304" pitchFamily="18" charset="0"/>
                <a:cs typeface="Sakkal Majalla" panose="02000000000000000000" pitchFamily="2" charset="-78"/>
              </a:rPr>
              <a:t>* تشجيع الطفل على تناول الطعام وممارسة الرياضة مع الأسرة.</a:t>
            </a:r>
            <a:endParaRPr lang="en-US" sz="3200" b="1" dirty="0">
              <a:solidFill>
                <a:prstClr val="black">
                  <a:lumMod val="75000"/>
                  <a:lumOff val="25000"/>
                </a:prstClr>
              </a:solidFill>
              <a:latin typeface="Calibri" panose="020F0502020204030204" pitchFamily="34" charset="0"/>
              <a:ea typeface="Times New Roman" panose="02020603050405020304" pitchFamily="18" charset="0"/>
              <a:cs typeface="Arial" panose="020B0604020202020204" pitchFamily="34" charset="0"/>
            </a:endParaRPr>
          </a:p>
          <a:p>
            <a:pPr lvl="0" algn="just" rtl="1">
              <a:lnSpc>
                <a:spcPct val="115000"/>
              </a:lnSpc>
              <a:buClr>
                <a:srgbClr val="F496CB">
                  <a:lumMod val="75000"/>
                </a:srgbClr>
              </a:buClr>
            </a:pPr>
            <a:r>
              <a:rPr lang="ar-IQ" sz="3200" b="1" dirty="0">
                <a:solidFill>
                  <a:prstClr val="black">
                    <a:lumMod val="75000"/>
                    <a:lumOff val="25000"/>
                  </a:prstClr>
                </a:solidFill>
                <a:latin typeface="Calibri" panose="020F0502020204030204" pitchFamily="34" charset="0"/>
                <a:ea typeface="Times New Roman" panose="02020603050405020304" pitchFamily="18" charset="0"/>
                <a:cs typeface="Sakkal Majalla" panose="02000000000000000000" pitchFamily="2" charset="-78"/>
              </a:rPr>
              <a:t>* بذل الوقت والصبر حتى يتقبل الأطفال الجديد أو المذاق والقوام المختلف، ويجب أن تُقدم لهم المقادير الكافية من الأطعمة المغذية المتنوعة والسماح لهم باختيار المقادير التي يحتاجونها من هذه الأطعمة.</a:t>
            </a:r>
            <a:endParaRPr lang="en-US" sz="3200" b="1" dirty="0">
              <a:solidFill>
                <a:prstClr val="black">
                  <a:lumMod val="75000"/>
                  <a:lumOff val="25000"/>
                </a:prstClr>
              </a:solidFill>
              <a:latin typeface="Calibri" panose="020F0502020204030204" pitchFamily="34" charset="0"/>
              <a:ea typeface="Times New Roman" panose="02020603050405020304" pitchFamily="18" charset="0"/>
              <a:cs typeface="Arial" panose="020B0604020202020204" pitchFamily="34" charset="0"/>
            </a:endParaRPr>
          </a:p>
          <a:p>
            <a:pPr lvl="0" algn="just" rtl="1">
              <a:lnSpc>
                <a:spcPct val="115000"/>
              </a:lnSpc>
              <a:buClr>
                <a:srgbClr val="F496CB">
                  <a:lumMod val="75000"/>
                </a:srgbClr>
              </a:buClr>
            </a:pPr>
            <a:r>
              <a:rPr lang="ar-IQ" sz="3200" b="1" dirty="0">
                <a:solidFill>
                  <a:prstClr val="black">
                    <a:lumMod val="75000"/>
                    <a:lumOff val="25000"/>
                  </a:prstClr>
                </a:solidFill>
                <a:latin typeface="Calibri" panose="020F0502020204030204" pitchFamily="34" charset="0"/>
                <a:ea typeface="Times New Roman" panose="02020603050405020304" pitchFamily="18" charset="0"/>
                <a:cs typeface="Sakkal Majalla" panose="02000000000000000000" pitchFamily="2" charset="-78"/>
              </a:rPr>
              <a:t>* الابتعاد عن المشروبات بطعم الفاكهة التي يضاف إليها السكر والمشروبات الغازية فهي غير ضرورية في غذاء الطفل.</a:t>
            </a:r>
            <a:endParaRPr lang="en-US" sz="3200" b="1" dirty="0">
              <a:solidFill>
                <a:prstClr val="black">
                  <a:lumMod val="75000"/>
                  <a:lumOff val="25000"/>
                </a:prstClr>
              </a:solidFill>
              <a:latin typeface="Calibri" panose="020F0502020204030204" pitchFamily="34" charset="0"/>
              <a:ea typeface="Times New Roman" panose="02020603050405020304" pitchFamily="18" charset="0"/>
              <a:cs typeface="Arial" panose="020B0604020202020204" pitchFamily="34" charset="0"/>
            </a:endParaRPr>
          </a:p>
          <a:p>
            <a:pPr marL="0" indent="0" algn="r">
              <a:buNone/>
            </a:pPr>
            <a:endParaRPr lang="ar-IQ" sz="3200" dirty="0" smtClean="0">
              <a:latin typeface="Calibri" panose="020F0502020204030204" pitchFamily="34" charset="0"/>
              <a:ea typeface="Times New Roman" panose="02020603050405020304" pitchFamily="18" charset="0"/>
              <a:cs typeface="Sakkal Majalla" panose="02000000000000000000" pitchFamily="2" charset="-78"/>
            </a:endParaRPr>
          </a:p>
        </p:txBody>
      </p:sp>
    </p:spTree>
    <p:extLst>
      <p:ext uri="{BB962C8B-B14F-4D97-AF65-F5344CB8AC3E}">
        <p14:creationId xmlns:p14="http://schemas.microsoft.com/office/powerpoint/2010/main" val="242252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45911"/>
            <a:ext cx="8596668" cy="5495452"/>
          </a:xfrm>
        </p:spPr>
        <p:txBody>
          <a:bodyPr>
            <a:normAutofit fontScale="77500" lnSpcReduction="20000"/>
          </a:bodyPr>
          <a:lstStyle/>
          <a:p>
            <a:pPr algn="just" rtl="1">
              <a:lnSpc>
                <a:spcPct val="115000"/>
              </a:lnSpc>
            </a:pPr>
            <a:r>
              <a:rPr lang="ar-EG" sz="4000" dirty="0">
                <a:latin typeface="Calibri" panose="020F0502020204030204" pitchFamily="34" charset="0"/>
                <a:ea typeface="Times New Roman" panose="02020603050405020304" pitchFamily="18" charset="0"/>
                <a:cs typeface="Sakkal Majalla" panose="02000000000000000000" pitchFamily="2" charset="-78"/>
              </a:rPr>
              <a:t> </a:t>
            </a:r>
            <a:r>
              <a:rPr lang="ar-IQ" sz="4000" b="1" dirty="0">
                <a:latin typeface="Calibri" panose="020F0502020204030204" pitchFamily="34" charset="0"/>
                <a:ea typeface="Times New Roman" panose="02020603050405020304" pitchFamily="18" charset="0"/>
                <a:cs typeface="Sakkal Majalla" panose="02000000000000000000" pitchFamily="2" charset="-78"/>
              </a:rPr>
              <a:t>* للحفاظ على قوة عظام الأطفال، يجب التأكد من احتواء أغذيتهم على الكالسيوم، لذا يجب تحضير أطباق من الحليب، مع جعل الوجبات الخفيفة المجهزة من الحليب جزءاً من الطعام الغذائي اليومي كتناول الزبادي بالفاكهة.</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4000" b="1" dirty="0">
                <a:latin typeface="Calibri" panose="020F0502020204030204" pitchFamily="34" charset="0"/>
                <a:ea typeface="Times New Roman" panose="02020603050405020304" pitchFamily="18" charset="0"/>
                <a:cs typeface="Sakkal Majalla" panose="02000000000000000000" pitchFamily="2" charset="-78"/>
              </a:rPr>
              <a:t>* إيجاد نظام لتناول الطعام بحيث يجلس الطفل مع الكبار في الوجبات الرئيسية والخفيفة.</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4000" b="1" dirty="0">
                <a:latin typeface="Calibri" panose="020F0502020204030204" pitchFamily="34" charset="0"/>
                <a:ea typeface="Times New Roman" panose="02020603050405020304" pitchFamily="18" charset="0"/>
                <a:cs typeface="Sakkal Majalla" panose="02000000000000000000" pitchFamily="2" charset="-78"/>
              </a:rPr>
              <a:t>* غرس عادة تناول الحليب مع الوجبات وشرب الماء خلال اليوم.</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4000" b="1" dirty="0">
                <a:latin typeface="Calibri" panose="020F0502020204030204" pitchFamily="34" charset="0"/>
                <a:ea typeface="Times New Roman" panose="02020603050405020304" pitchFamily="18" charset="0"/>
                <a:cs typeface="Sakkal Majalla" panose="02000000000000000000" pitchFamily="2" charset="-78"/>
              </a:rPr>
              <a:t>* تجهيز وجبة خفيفة صحية في الثلاجة أو في المطبخ يمكن للطفل الوصول إليها وتناولها بمفرده كثمرة فاكهة، أو طبق سلطة، أو  شطيرة جبن، وهذا يساعد على متابعة ما يتناوله الطفل بين الوجبات.</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sz="4000" b="1" dirty="0"/>
          </a:p>
        </p:txBody>
      </p:sp>
    </p:spTree>
    <p:extLst>
      <p:ext uri="{BB962C8B-B14F-4D97-AF65-F5344CB8AC3E}">
        <p14:creationId xmlns:p14="http://schemas.microsoft.com/office/powerpoint/2010/main" val="166201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86603"/>
            <a:ext cx="8596668" cy="5754759"/>
          </a:xfrm>
        </p:spPr>
        <p:txBody>
          <a:bodyPr>
            <a:normAutofit/>
          </a:bodyPr>
          <a:lstStyle/>
          <a:p>
            <a:pPr algn="just" rtl="1">
              <a:lnSpc>
                <a:spcPct val="115000"/>
              </a:lnSpc>
            </a:pPr>
            <a:r>
              <a:rPr lang="ar-EG" sz="4000" dirty="0">
                <a:latin typeface="Calibri" panose="020F0502020204030204" pitchFamily="34" charset="0"/>
                <a:ea typeface="Times New Roman" panose="02020603050405020304" pitchFamily="18" charset="0"/>
                <a:cs typeface="Sakkal Majalla" panose="02000000000000000000" pitchFamily="2" charset="-78"/>
              </a:rPr>
              <a:t> </a:t>
            </a:r>
            <a:r>
              <a:rPr lang="ar-IQ" sz="4000" b="1" dirty="0">
                <a:latin typeface="Calibri" panose="020F0502020204030204" pitchFamily="34" charset="0"/>
                <a:ea typeface="Times New Roman" panose="02020603050405020304" pitchFamily="18" charset="0"/>
                <a:cs typeface="Sakkal Majalla" panose="02000000000000000000" pitchFamily="2" charset="-78"/>
              </a:rPr>
              <a:t>* تجنب تقديم وجبات كبيرة بل بالعكس تقدم وجبات صغيرة متعددة.</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4000" b="1" dirty="0">
                <a:latin typeface="Calibri" panose="020F0502020204030204" pitchFamily="34" charset="0"/>
                <a:ea typeface="Times New Roman" panose="02020603050405020304" pitchFamily="18" charset="0"/>
                <a:cs typeface="Sakkal Majalla" panose="02000000000000000000" pitchFamily="2" charset="-78"/>
              </a:rPr>
              <a:t>* إدخال الوجبات الجديدة مع الوجبات المفضلة مع مراعاة إن مزاج الطفل تجاه الأكل متقلب وما يرفضه الآن يمكن أن يُقبل عليه في وقت آخر.</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pPr>
            <a:r>
              <a:rPr lang="ar-IQ" sz="4000" b="1" dirty="0">
                <a:latin typeface="Calibri" panose="020F0502020204030204" pitchFamily="34" charset="0"/>
                <a:ea typeface="Times New Roman" panose="02020603050405020304" pitchFamily="18" charset="0"/>
                <a:cs typeface="Sakkal Majalla" panose="02000000000000000000" pitchFamily="2" charset="-78"/>
              </a:rPr>
              <a:t>* الاستمرار في تقديم ما يرفضه الطفل وتتقبله الأسرة في طبق صغير حتى مع التأكد من تركه لهذا الطعام.</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sz="4000" b="1" dirty="0"/>
          </a:p>
        </p:txBody>
      </p:sp>
    </p:spTree>
    <p:extLst>
      <p:ext uri="{BB962C8B-B14F-4D97-AF65-F5344CB8AC3E}">
        <p14:creationId xmlns:p14="http://schemas.microsoft.com/office/powerpoint/2010/main" val="41211496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TotalTime>
  <Words>286</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Garamond</vt:lpstr>
      <vt:lpstr>PT Bold Heading</vt:lpstr>
      <vt:lpstr>Sakkal Majalla</vt:lpstr>
      <vt:lpstr>Times New Roman</vt:lpstr>
      <vt:lpstr>Traditional Arabic</vt:lpstr>
      <vt:lpstr>Organic</vt:lpstr>
      <vt:lpstr>تغذية الطفل</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تغذية الطفل</dc:title>
  <dc:creator>Amir Fadil</dc:creator>
  <cp:lastModifiedBy>Amir Fadil</cp:lastModifiedBy>
  <cp:revision>7</cp:revision>
  <dcterms:created xsi:type="dcterms:W3CDTF">2019-02-18T20:51:40Z</dcterms:created>
  <dcterms:modified xsi:type="dcterms:W3CDTF">2019-02-19T19:44:07Z</dcterms:modified>
</cp:coreProperties>
</file>