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907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623095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09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206724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69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29279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0397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303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85131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0803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785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1D5346-1FE1-4948-96C3-834AD9F8E1D0}"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967926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700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just" rtl="1">
              <a:lnSpc>
                <a:spcPct val="115000"/>
              </a:lnSpc>
            </a:pPr>
            <a:r>
              <a:rPr lang="ar-IQ" sz="3600" b="1" dirty="0">
                <a:latin typeface="Calibri" panose="020F0502020204030204" pitchFamily="34" charset="0"/>
                <a:ea typeface="Times New Roman" panose="02020603050405020304" pitchFamily="18" charset="0"/>
                <a:cs typeface="Sakkal Majalla" panose="02000000000000000000" pitchFamily="2" charset="-78"/>
              </a:rPr>
              <a:t>إرشادات لسلامة صحة الطفل:</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600" b="1" dirty="0">
                <a:latin typeface="Calibri" panose="020F0502020204030204" pitchFamily="34" charset="0"/>
                <a:ea typeface="Times New Roman" panose="02020603050405020304" pitchFamily="18" charset="0"/>
                <a:cs typeface="Sakkal Majalla" panose="02000000000000000000" pitchFamily="2" charset="-78"/>
              </a:rPr>
              <a:t>1-  المحافظة على النظافة:</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600" dirty="0">
                <a:latin typeface="Calibri" panose="020F0502020204030204" pitchFamily="34" charset="0"/>
                <a:ea typeface="Times New Roman" panose="02020603050405020304" pitchFamily="18" charset="0"/>
                <a:cs typeface="Sakkal Majalla" panose="02000000000000000000" pitchFamily="2" charset="-78"/>
              </a:rPr>
              <a:t>     العناية بنظافة اليدين تساهم في التخلص من حوالي نصف عدد البكتريا الموجودة عليها، وتقلل فرصة الإصابة بالأمراض مثل الإسهال، ويجب كذلك الحرص على غسل الأسنان مرتين في اليوم على الأقل (خاصة قبل النوم).</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a:bodyPr>
          <a:lstStyle/>
          <a:p>
            <a:pPr lvl="0" algn="just" rtl="1">
              <a:lnSpc>
                <a:spcPct val="115000"/>
              </a:lnSpc>
              <a:buClr>
                <a:srgbClr val="F496CB">
                  <a:lumMod val="75000"/>
                </a:srgbClr>
              </a:buClr>
            </a:pP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r>
              <a:rPr lang="ar-IQ" sz="3600" b="1" dirty="0">
                <a:solidFill>
                  <a:prstClr val="black">
                    <a:lumMod val="75000"/>
                    <a:lumOff val="25000"/>
                  </a:prstClr>
                </a:solidFill>
                <a:latin typeface="Calibri" panose="020F0502020204030204" pitchFamily="34" charset="0"/>
                <a:ea typeface="Times New Roman" panose="02020603050405020304" pitchFamily="18" charset="0"/>
                <a:cs typeface="Sakkal Majalla" panose="02000000000000000000" pitchFamily="2" charset="-78"/>
              </a:rPr>
              <a:t>كيف يغسل الطفل يديه؟</a:t>
            </a:r>
            <a:endParaRPr lang="en-US" sz="3600"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Clr>
                <a:srgbClr val="F496CB">
                  <a:lumMod val="75000"/>
                </a:srgbClr>
              </a:buClr>
            </a:pPr>
            <a:r>
              <a:rPr lang="ar-IQ" sz="3600" dirty="0">
                <a:solidFill>
                  <a:prstClr val="black">
                    <a:lumMod val="75000"/>
                    <a:lumOff val="25000"/>
                  </a:prstClr>
                </a:solidFill>
                <a:latin typeface="Calibri" panose="020F0502020204030204" pitchFamily="34" charset="0"/>
                <a:ea typeface="Times New Roman" panose="02020603050405020304" pitchFamily="18" charset="0"/>
                <a:cs typeface="Sakkal Majalla" panose="02000000000000000000" pitchFamily="2" charset="-78"/>
              </a:rPr>
              <a:t>* اطلب من الطفل أن يغسل يديه بالماء الجاري والصابون مع التدليك الجيد لمدة (20) ثانية.</a:t>
            </a:r>
            <a:endParaRPr lang="en-US" sz="3600"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Clr>
                <a:srgbClr val="F496CB">
                  <a:lumMod val="75000"/>
                </a:srgbClr>
              </a:buClr>
            </a:pPr>
            <a:r>
              <a:rPr lang="ar-IQ" sz="3600" dirty="0">
                <a:solidFill>
                  <a:prstClr val="black">
                    <a:lumMod val="75000"/>
                    <a:lumOff val="25000"/>
                  </a:prstClr>
                </a:solidFill>
                <a:latin typeface="Calibri" panose="020F0502020204030204" pitchFamily="34" charset="0"/>
                <a:ea typeface="Times New Roman" panose="02020603050405020304" pitchFamily="18" charset="0"/>
                <a:cs typeface="Sakkal Majalla" panose="02000000000000000000" pitchFamily="2" charset="-78"/>
              </a:rPr>
              <a:t>* اطلب من الطفل أن يجفف يديه جيداً باستعمال فوطة أو منديل نظيف.</a:t>
            </a:r>
            <a:endParaRPr lang="en-US" sz="3600"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a:p>
            <a:pPr algn="r"/>
            <a:r>
              <a:rPr lang="ar-IQ" sz="3600" dirty="0" smtClean="0">
                <a:latin typeface="Calibri" panose="020F0502020204030204" pitchFamily="34" charset="0"/>
                <a:ea typeface="Times New Roman" panose="02020603050405020304" pitchFamily="18" charset="0"/>
                <a:cs typeface="Sakkal Majalla" panose="02000000000000000000" pitchFamily="2" charset="-78"/>
              </a:rPr>
              <a:t>    </a:t>
            </a: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70000" lnSpcReduction="20000"/>
          </a:bodyPr>
          <a:lstStyle/>
          <a:p>
            <a:pPr algn="r" rtl="1">
              <a:lnSpc>
                <a:spcPct val="115000"/>
              </a:lnSpc>
            </a:pPr>
            <a:r>
              <a:rPr lang="ar-SA" sz="3800" b="1" dirty="0">
                <a:latin typeface="Calibri" panose="020F0502020204030204" pitchFamily="34" charset="0"/>
                <a:ea typeface="Times New Roman" panose="02020603050405020304" pitchFamily="18" charset="0"/>
                <a:cs typeface="Sakkal Majalla" panose="02000000000000000000" pitchFamily="2" charset="-78"/>
              </a:rPr>
              <a:t>- تناول الطعام المتنوع والصحي:</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 احرص على تناول شراء الطعام من اماكن نظيفة، والابتعاد عن الباعة المتجولين.</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اختر  طرائق طهي كالشي في الفرن، وقلل من القلي او التحمير ومن تناول اللحوم الدسمة.</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احرص على تذكير الاطفال بأهمية تناول كمية مناسبة من المياه والسوائل (العصائر الطبيعية، النعناع، التمر هندي، الينسون).</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تناول الطعام الذي يحتوي على كمية قليلة من الدهون (اختيار الدهون الصحية مثل زيوت الزيتون، والذرة، وعباد الشمس).</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تقليل الملح.</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تقليل السكر مثل (الحلوى والشوكولاتة</a:t>
            </a:r>
            <a:r>
              <a:rPr lang="ar-SA" sz="3800" dirty="0" smtClean="0">
                <a:latin typeface="Calibri" panose="020F0502020204030204" pitchFamily="34" charset="0"/>
                <a:ea typeface="Times New Roman" panose="02020603050405020304" pitchFamily="18" charset="0"/>
                <a:cs typeface="Sakkal Majalla" panose="02000000000000000000" pitchFamily="2" charset="-78"/>
              </a:rPr>
              <a:t>).</a:t>
            </a:r>
            <a:endParaRPr lang="en-US" sz="38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92500" lnSpcReduction="10000"/>
          </a:bodyPr>
          <a:lstStyle/>
          <a:p>
            <a:pPr algn="r"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SA" sz="4000" b="1" dirty="0">
                <a:latin typeface="Calibri" panose="020F0502020204030204" pitchFamily="34" charset="0"/>
                <a:ea typeface="Times New Roman" panose="02020603050405020304" pitchFamily="18" charset="0"/>
                <a:cs typeface="Sakkal Majalla" panose="02000000000000000000" pitchFamily="2" charset="-78"/>
              </a:rPr>
              <a:t>- تناول الماء وطعام آمن:</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اختر الاغذية الطازجة والسليمة.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تجنب الاغذية ذات الرائحة الكريهة.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تناول الاغذية الامنة والخالية من المواد الحافظة.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لاتشتري الطعام من الباعة المتجولين.</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تناول الطعام المطهي جيداً.</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r>
              <a:rPr lang="ar-SA" sz="4000" dirty="0" smtClean="0">
                <a:ea typeface="Times New Roman" panose="02020603050405020304" pitchFamily="18" charset="0"/>
                <a:cs typeface="Sakkal Majalla" panose="02000000000000000000" pitchFamily="2" charset="-78"/>
              </a:rPr>
              <a:t>* احرص </a:t>
            </a:r>
            <a:r>
              <a:rPr lang="ar-SA" sz="4000" dirty="0">
                <a:ea typeface="Times New Roman" panose="02020603050405020304" pitchFamily="18" charset="0"/>
                <a:cs typeface="Sakkal Majalla" panose="02000000000000000000" pitchFamily="2" charset="-78"/>
              </a:rPr>
              <a:t>على حفظ الطعام في مكان نظيف ودرجة حرارة مناسبة.</a:t>
            </a:r>
            <a:r>
              <a:rPr lang="ar-SA" sz="4000" dirty="0">
                <a:solidFill>
                  <a:srgbClr val="000000"/>
                </a:solidFill>
                <a:ea typeface="Times New Roman" panose="02020603050405020304" pitchFamily="18" charset="0"/>
                <a:cs typeface="Times New Roman" panose="02020603050405020304" pitchFamily="18" charset="0"/>
              </a:rPr>
              <a:t> </a:t>
            </a: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909480"/>
          </a:xfrm>
        </p:spPr>
        <p:txBody>
          <a:bodyPr>
            <a:noAutofit/>
          </a:bodyPr>
          <a:lstStyle/>
          <a:p>
            <a:pPr algn="just" rtl="1">
              <a:lnSpc>
                <a:spcPct val="115000"/>
              </a:lnSpc>
            </a:pPr>
            <a:r>
              <a:rPr lang="ar-SA" sz="2800" b="1" dirty="0">
                <a:latin typeface="Calibri" panose="020F0502020204030204" pitchFamily="34" charset="0"/>
                <a:ea typeface="Times New Roman" panose="02020603050405020304" pitchFamily="18" charset="0"/>
                <a:cs typeface="Sakkal Majalla" panose="02000000000000000000" pitchFamily="2" charset="-78"/>
              </a:rPr>
              <a:t>الحرص على ممارسة الرياضة: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يجب تشجيع الاطفال على ممارسة النشاط البدني منذ الصغر، وذلك لأن الرياضة تضيف الحيوية وتحسن شهية الطفل، ويجب على الاسرة توفير المناخ الرياضي للطفل عن طريق:</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اللعب أحياناً مع الأطفال في الحدائق.</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المشي بدلاً من ركوب المواصلات عند الذهاب الى مسافات معقولة.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المشاركة في انشطة الروضة.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الاقلال من مشاهدة التلفاز.</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للحصول على عظام قوية، يُنصح بمزاولة النشاط الرياضي لمدة لا تقل عن (30) دقيقة يومياً.</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130</TotalTime>
  <Words>333</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Arial</vt:lpstr>
      <vt:lpstr>Calibri</vt:lpstr>
      <vt:lpstr>PT Bold Heading</vt:lpstr>
      <vt:lpstr>Sakkal Majalla</vt:lpstr>
      <vt:lpstr>Times New Roman</vt:lpstr>
      <vt:lpstr>Traditional Arabic</vt:lpstr>
      <vt:lpstr>Tw Cen MT</vt:lpstr>
      <vt:lpstr>Tw Cen MT Condensed</vt:lpstr>
      <vt:lpstr>Wingdings 3</vt:lpstr>
      <vt:lpstr>Integral</vt:lpstr>
      <vt:lpstr>تغذية الطفل</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12</cp:revision>
  <dcterms:created xsi:type="dcterms:W3CDTF">2019-02-18T20:51:40Z</dcterms:created>
  <dcterms:modified xsi:type="dcterms:W3CDTF">2019-02-19T19:44:37Z</dcterms:modified>
</cp:coreProperties>
</file>