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07/06/1440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07/06/1440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07/06/1440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t>07/06/1440</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5829" y="1484784"/>
            <a:ext cx="4572000" cy="3984681"/>
          </a:xfrm>
          <a:prstGeom prst="rect">
            <a:avLst/>
          </a:prstGeom>
        </p:spPr>
        <p:txBody>
          <a:bodyPr>
            <a:spAutoFit/>
          </a:bodyPr>
          <a:lstStyle/>
          <a:p>
            <a:pPr algn="ctr">
              <a:lnSpc>
                <a:spcPct val="115000"/>
              </a:lnSpc>
              <a:spcAft>
                <a:spcPts val="1000"/>
              </a:spcAft>
            </a:pPr>
            <a:r>
              <a:rPr lang="ar-IQ" sz="3200" b="1" dirty="0">
                <a:ea typeface="Calibri"/>
                <a:cs typeface="Andalus"/>
              </a:rPr>
              <a:t>مدرسة المادة</a:t>
            </a:r>
            <a:endParaRPr lang="en-US" sz="3200" dirty="0">
              <a:ea typeface="Calibri"/>
              <a:cs typeface="Arial"/>
            </a:endParaRPr>
          </a:p>
          <a:p>
            <a:pPr algn="ctr">
              <a:lnSpc>
                <a:spcPct val="115000"/>
              </a:lnSpc>
              <a:spcAft>
                <a:spcPts val="1000"/>
              </a:spcAft>
            </a:pPr>
            <a:r>
              <a:rPr lang="ar-IQ" sz="3200" b="1" dirty="0" err="1">
                <a:ea typeface="Calibri"/>
                <a:cs typeface="Andalus"/>
              </a:rPr>
              <a:t>م.م</a:t>
            </a:r>
            <a:r>
              <a:rPr lang="ar-IQ" sz="3200" b="1" dirty="0">
                <a:ea typeface="Calibri"/>
                <a:cs typeface="Andalus"/>
              </a:rPr>
              <a:t>. تغريد خضير هذال</a:t>
            </a:r>
            <a:endParaRPr lang="en-US" sz="3200" dirty="0">
              <a:ea typeface="Calibri"/>
              <a:cs typeface="Arial"/>
            </a:endParaRPr>
          </a:p>
          <a:p>
            <a:pPr algn="ctr">
              <a:lnSpc>
                <a:spcPct val="115000"/>
              </a:lnSpc>
              <a:spcAft>
                <a:spcPts val="1000"/>
              </a:spcAft>
            </a:pPr>
            <a:r>
              <a:rPr lang="ar-IQ" sz="3200" b="1" dirty="0">
                <a:ea typeface="Calibri"/>
                <a:cs typeface="Andalus"/>
              </a:rPr>
              <a:t>الجامعة المستنصرية/كلية التربية الاساسية</a:t>
            </a:r>
            <a:endParaRPr lang="en-US" sz="3200" dirty="0">
              <a:ea typeface="Calibri"/>
              <a:cs typeface="Arial"/>
            </a:endParaRPr>
          </a:p>
          <a:p>
            <a:pPr algn="ctr">
              <a:lnSpc>
                <a:spcPct val="115000"/>
              </a:lnSpc>
              <a:spcAft>
                <a:spcPts val="1000"/>
              </a:spcAft>
            </a:pPr>
            <a:r>
              <a:rPr lang="ar-IQ" sz="3200" b="1" dirty="0">
                <a:ea typeface="Calibri"/>
                <a:cs typeface="Andalus"/>
              </a:rPr>
              <a:t>قسم الرياضيات</a:t>
            </a:r>
            <a:endParaRPr lang="en-US" sz="3200" dirty="0">
              <a:ea typeface="Calibri"/>
              <a:cs typeface="Arial"/>
            </a:endParaRPr>
          </a:p>
          <a:p>
            <a:pPr>
              <a:lnSpc>
                <a:spcPct val="115000"/>
              </a:lnSpc>
              <a:spcAft>
                <a:spcPts val="1000"/>
              </a:spcAft>
            </a:pPr>
            <a:r>
              <a:rPr lang="en-US" sz="3200" dirty="0">
                <a:latin typeface="Andalus"/>
                <a:ea typeface="Calibri"/>
                <a:cs typeface="Arial"/>
              </a:rPr>
              <a:t> </a:t>
            </a:r>
            <a:endParaRPr lang="en-US" sz="3200" dirty="0">
              <a:ea typeface="Calibri"/>
              <a:cs typeface="Arial"/>
            </a:endParaRPr>
          </a:p>
        </p:txBody>
      </p:sp>
    </p:spTree>
    <p:extLst>
      <p:ext uri="{BB962C8B-B14F-4D97-AF65-F5344CB8AC3E}">
        <p14:creationId xmlns:p14="http://schemas.microsoft.com/office/powerpoint/2010/main" val="2470723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124744"/>
            <a:ext cx="8208912"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25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4040" y="836712"/>
            <a:ext cx="7344816" cy="4927311"/>
          </a:xfrm>
          <a:prstGeom prst="rect">
            <a:avLst/>
          </a:prstGeom>
        </p:spPr>
        <p:txBody>
          <a:bodyPr wrap="square">
            <a:spAutoFit/>
          </a:bodyPr>
          <a:lstStyle/>
          <a:p>
            <a:pPr marL="342900" lvl="0" indent="-342900">
              <a:lnSpc>
                <a:spcPct val="115000"/>
              </a:lnSpc>
              <a:spcAft>
                <a:spcPts val="1000"/>
              </a:spcAft>
              <a:buFont typeface="+mj-lt"/>
              <a:buAutoNum type="arabicPeriod"/>
            </a:pPr>
            <a:r>
              <a:rPr lang="ar-IQ" sz="2000" dirty="0">
                <a:ea typeface="Calibri"/>
              </a:rPr>
              <a:t>يتم حساب مجموع  الاضافات التي تمثل (الشهادة </a:t>
            </a:r>
            <a:r>
              <a:rPr lang="en-US" sz="2000" dirty="0">
                <a:ea typeface="Calibri"/>
                <a:cs typeface="Arial"/>
              </a:rPr>
              <a:t>,</a:t>
            </a:r>
            <a:r>
              <a:rPr lang="ar-IQ" sz="2000" dirty="0">
                <a:ea typeface="Calibri"/>
              </a:rPr>
              <a:t>الزوجية</a:t>
            </a:r>
            <a:r>
              <a:rPr lang="en-US" sz="2000" dirty="0">
                <a:ea typeface="Calibri"/>
                <a:cs typeface="Arial"/>
              </a:rPr>
              <a:t>,</a:t>
            </a:r>
            <a:r>
              <a:rPr lang="ar-IQ" sz="2000" dirty="0">
                <a:ea typeface="Calibri"/>
              </a:rPr>
              <a:t>الاطفال </a:t>
            </a:r>
            <a:r>
              <a:rPr lang="en-US" sz="2000" dirty="0">
                <a:ea typeface="Calibri"/>
                <a:cs typeface="Arial"/>
              </a:rPr>
              <a:t>, </a:t>
            </a:r>
            <a:r>
              <a:rPr lang="ar-IQ" sz="2000" dirty="0">
                <a:ea typeface="Calibri"/>
              </a:rPr>
              <a:t>النقل )للموظف (محمد خليل داود) نحدد الخلية </a:t>
            </a:r>
            <a:r>
              <a:rPr lang="en-US" sz="2000" dirty="0">
                <a:ea typeface="Calibri"/>
                <a:cs typeface="Arial"/>
              </a:rPr>
              <a:t>J2</a:t>
            </a:r>
            <a:r>
              <a:rPr lang="ar-IQ" sz="2000" dirty="0">
                <a:ea typeface="Calibri"/>
              </a:rPr>
              <a:t> ثم نكتب بداخلها المعادلة التالية:</a:t>
            </a:r>
            <a:r>
              <a:rPr lang="en-US" sz="2000" dirty="0">
                <a:ea typeface="Calibri"/>
                <a:cs typeface="Arial"/>
              </a:rPr>
              <a:t>Sum(C2:F2) </a:t>
            </a:r>
            <a:r>
              <a:rPr lang="ar-IQ" sz="2000" dirty="0">
                <a:ea typeface="Calibri"/>
              </a:rPr>
              <a:t>= او بطريقة كتابة المعادلة الحسابية كما يلي:</a:t>
            </a:r>
            <a:r>
              <a:rPr lang="en-US" sz="2000" dirty="0">
                <a:ea typeface="Calibri"/>
                <a:cs typeface="Arial"/>
              </a:rPr>
              <a:t>C2+D2+E2+F2</a:t>
            </a:r>
            <a:r>
              <a:rPr lang="ar-IQ" sz="2000" dirty="0">
                <a:ea typeface="Calibri"/>
              </a:rPr>
              <a:t>= ثم نضغط على مفتاح </a:t>
            </a:r>
            <a:r>
              <a:rPr lang="en-US" sz="2000" dirty="0">
                <a:ea typeface="Calibri"/>
                <a:cs typeface="Arial"/>
              </a:rPr>
              <a:t>Enter</a:t>
            </a:r>
            <a:r>
              <a:rPr lang="ar-IQ" sz="2000" dirty="0">
                <a:ea typeface="Calibri"/>
              </a:rPr>
              <a:t>سنلاحظ ان قيمة الخلية </a:t>
            </a:r>
            <a:r>
              <a:rPr lang="en-US" sz="2000" dirty="0">
                <a:ea typeface="Calibri"/>
                <a:cs typeface="Arial"/>
              </a:rPr>
              <a:t>J2</a:t>
            </a:r>
            <a:r>
              <a:rPr lang="ar-IQ" sz="2000" dirty="0">
                <a:ea typeface="Calibri"/>
              </a:rPr>
              <a:t> ستحتوي على نتيجة مجموع الخلايا المحددة في المعادلة.</a:t>
            </a:r>
            <a:endParaRPr lang="en-US" sz="2000" dirty="0">
              <a:ea typeface="Calibri"/>
              <a:cs typeface="Arial"/>
            </a:endParaRPr>
          </a:p>
          <a:p>
            <a:pPr marL="342900" lvl="0" indent="-342900">
              <a:lnSpc>
                <a:spcPct val="115000"/>
              </a:lnSpc>
              <a:spcAft>
                <a:spcPts val="1000"/>
              </a:spcAft>
              <a:buFont typeface="+mj-lt"/>
              <a:buAutoNum type="arabicPeriod"/>
            </a:pPr>
            <a:r>
              <a:rPr lang="ar-IQ" sz="2000" dirty="0">
                <a:ea typeface="Calibri"/>
              </a:rPr>
              <a:t>يتم حساب مجموع  الخصم التي تمثل (السكن </a:t>
            </a:r>
            <a:r>
              <a:rPr lang="en-US" sz="2000" dirty="0">
                <a:ea typeface="Calibri"/>
                <a:cs typeface="Arial"/>
              </a:rPr>
              <a:t>,</a:t>
            </a:r>
            <a:r>
              <a:rPr lang="ar-IQ" sz="2000" dirty="0">
                <a:ea typeface="Calibri"/>
              </a:rPr>
              <a:t>التقاعد</a:t>
            </a:r>
            <a:r>
              <a:rPr lang="en-US" sz="2000" dirty="0">
                <a:ea typeface="Calibri"/>
                <a:cs typeface="Arial"/>
              </a:rPr>
              <a:t>,</a:t>
            </a:r>
            <a:r>
              <a:rPr lang="ar-IQ" sz="2000" dirty="0">
                <a:ea typeface="Calibri"/>
              </a:rPr>
              <a:t>الضريبة )للموظف (محمد خليل داود) نحدد الخلية </a:t>
            </a:r>
            <a:r>
              <a:rPr lang="en-US" sz="2000" dirty="0">
                <a:ea typeface="Calibri"/>
                <a:cs typeface="Arial"/>
              </a:rPr>
              <a:t>K2 </a:t>
            </a:r>
            <a:r>
              <a:rPr lang="ar-IQ" sz="2000" dirty="0">
                <a:ea typeface="Calibri"/>
              </a:rPr>
              <a:t> ثم نكتب بداخلها المعادلة التالية:</a:t>
            </a:r>
            <a:r>
              <a:rPr lang="en-US" sz="2000" dirty="0">
                <a:ea typeface="Calibri"/>
                <a:cs typeface="Arial"/>
              </a:rPr>
              <a:t>Sum(G2:I2) </a:t>
            </a:r>
            <a:r>
              <a:rPr lang="ar-IQ" sz="2000" dirty="0">
                <a:ea typeface="Calibri"/>
              </a:rPr>
              <a:t>= او بطريقة كتابة المعادلة الحسابية كما يلي:</a:t>
            </a:r>
            <a:r>
              <a:rPr lang="en-US" sz="2000" dirty="0">
                <a:ea typeface="Calibri"/>
                <a:cs typeface="Arial"/>
              </a:rPr>
              <a:t>G2+H2+I2</a:t>
            </a:r>
            <a:r>
              <a:rPr lang="ar-IQ" sz="2000" dirty="0">
                <a:ea typeface="Calibri"/>
              </a:rPr>
              <a:t>=  ثم نضغط على مفتاح </a:t>
            </a:r>
            <a:r>
              <a:rPr lang="en-US" sz="2000" dirty="0">
                <a:ea typeface="Calibri"/>
                <a:cs typeface="Arial"/>
              </a:rPr>
              <a:t>Enter</a:t>
            </a:r>
            <a:r>
              <a:rPr lang="ar-IQ" sz="2000" dirty="0">
                <a:ea typeface="Calibri"/>
              </a:rPr>
              <a:t>سنلاحظ ان قيمة الخلية </a:t>
            </a:r>
            <a:r>
              <a:rPr lang="en-US" sz="2000" dirty="0">
                <a:ea typeface="Calibri"/>
                <a:cs typeface="Arial"/>
              </a:rPr>
              <a:t>K2</a:t>
            </a:r>
            <a:r>
              <a:rPr lang="ar-IQ" sz="2000" dirty="0">
                <a:ea typeface="Calibri"/>
              </a:rPr>
              <a:t> ستحتوي على نتيجة مجموع الخلايا المحددة في المعادلة.</a:t>
            </a:r>
            <a:endParaRPr lang="en-US" sz="2000" dirty="0">
              <a:ea typeface="Calibri"/>
              <a:cs typeface="Arial"/>
            </a:endParaRPr>
          </a:p>
          <a:p>
            <a:pPr marL="342900" lvl="0" indent="-342900">
              <a:lnSpc>
                <a:spcPct val="115000"/>
              </a:lnSpc>
              <a:spcAft>
                <a:spcPts val="1000"/>
              </a:spcAft>
              <a:buFont typeface="+mj-lt"/>
              <a:buAutoNum type="arabicPeriod"/>
            </a:pPr>
            <a:r>
              <a:rPr lang="ar-IQ" sz="2000" dirty="0">
                <a:ea typeface="Calibri"/>
              </a:rPr>
              <a:t>يتم حساب مجموع الراتب الكلي للموظف </a:t>
            </a:r>
            <a:r>
              <a:rPr lang="ar-IQ" sz="2000" dirty="0" err="1">
                <a:ea typeface="Calibri"/>
              </a:rPr>
              <a:t>للموظف</a:t>
            </a:r>
            <a:r>
              <a:rPr lang="ar-IQ" sz="2000" dirty="0">
                <a:ea typeface="Calibri"/>
              </a:rPr>
              <a:t> (محمد خليل داود) نحدد الخلية</a:t>
            </a:r>
            <a:r>
              <a:rPr lang="en-US" sz="2000" dirty="0">
                <a:ea typeface="Calibri"/>
                <a:cs typeface="Arial"/>
              </a:rPr>
              <a:t>L2  </a:t>
            </a:r>
            <a:r>
              <a:rPr lang="ar-IQ" sz="2000" dirty="0">
                <a:ea typeface="Calibri"/>
              </a:rPr>
              <a:t>ثم نكتب بداخلها المعادلة التالية كما يلي:</a:t>
            </a:r>
            <a:r>
              <a:rPr lang="en-US" sz="2000" dirty="0">
                <a:ea typeface="Calibri"/>
                <a:cs typeface="Arial"/>
              </a:rPr>
              <a:t>B2+J2-K2 </a:t>
            </a:r>
            <a:r>
              <a:rPr lang="ar-IQ" sz="2000" dirty="0">
                <a:ea typeface="Calibri"/>
              </a:rPr>
              <a:t>= ثم نضغط على مفتاح </a:t>
            </a:r>
            <a:r>
              <a:rPr lang="en-US" sz="2000" dirty="0">
                <a:ea typeface="Calibri"/>
                <a:cs typeface="Arial"/>
              </a:rPr>
              <a:t>Enter </a:t>
            </a:r>
            <a:r>
              <a:rPr lang="ar-IQ" sz="2000" dirty="0">
                <a:ea typeface="Calibri"/>
              </a:rPr>
              <a:t> حيث ان </a:t>
            </a:r>
            <a:r>
              <a:rPr lang="en-US" sz="2000" dirty="0">
                <a:ea typeface="Calibri"/>
                <a:cs typeface="Arial"/>
              </a:rPr>
              <a:t>B2</a:t>
            </a:r>
            <a:r>
              <a:rPr lang="ar-IQ" sz="2000" dirty="0">
                <a:ea typeface="Calibri"/>
              </a:rPr>
              <a:t> تمثل قيمة الراتب الاسمي بينما  </a:t>
            </a:r>
            <a:r>
              <a:rPr lang="en-US" sz="2000" dirty="0">
                <a:ea typeface="Calibri"/>
                <a:cs typeface="Arial"/>
              </a:rPr>
              <a:t>J2</a:t>
            </a:r>
            <a:r>
              <a:rPr lang="ar-IQ" sz="2000" dirty="0">
                <a:ea typeface="Calibri"/>
              </a:rPr>
              <a:t> تمثل قيمة مجموع الاضافات في حين ان </a:t>
            </a:r>
            <a:r>
              <a:rPr lang="en-US" sz="2000" dirty="0">
                <a:ea typeface="Calibri"/>
                <a:cs typeface="Arial"/>
              </a:rPr>
              <a:t>K2 </a:t>
            </a:r>
            <a:r>
              <a:rPr lang="ar-IQ" sz="2000" dirty="0">
                <a:ea typeface="Calibri"/>
              </a:rPr>
              <a:t> تمثل مجموع الخصم </a:t>
            </a:r>
            <a:endParaRPr lang="en-US" sz="2000" dirty="0">
              <a:ea typeface="Calibri"/>
              <a:cs typeface="Arial"/>
            </a:endParaRPr>
          </a:p>
        </p:txBody>
      </p:sp>
    </p:spTree>
    <p:extLst>
      <p:ext uri="{BB962C8B-B14F-4D97-AF65-F5344CB8AC3E}">
        <p14:creationId xmlns:p14="http://schemas.microsoft.com/office/powerpoint/2010/main" val="303596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196752"/>
            <a:ext cx="6192688" cy="3914918"/>
          </a:xfrm>
          <a:prstGeom prst="rect">
            <a:avLst/>
          </a:prstGeom>
        </p:spPr>
        <p:txBody>
          <a:bodyPr wrap="square">
            <a:spAutoFit/>
          </a:bodyPr>
          <a:lstStyle/>
          <a:p>
            <a:pPr>
              <a:lnSpc>
                <a:spcPct val="115000"/>
              </a:lnSpc>
              <a:spcAft>
                <a:spcPts val="1000"/>
              </a:spcAft>
            </a:pPr>
            <a:r>
              <a:rPr lang="ar-IQ" sz="2400" dirty="0">
                <a:ea typeface="Calibri"/>
              </a:rPr>
              <a:t>نلاحظ في العمليات الثلاث السابقة انه تم ايجاد النتائج للموظف محمد خليل فقط اما بالنسبة الى بقية الموظفين لا يتم تطبيق نفس العملية السابقة وانما يتم ايجاد النتائج  بطريقة التعبئة التلقائية بتحديد الخلية الاولى والضغط عليها حينها سوف تظهر علامة زائد في ذيل الخلية اليسرى </a:t>
            </a:r>
            <a:r>
              <a:rPr lang="en-US" sz="2400" dirty="0">
                <a:ea typeface="Calibri"/>
                <a:cs typeface="Arial"/>
              </a:rPr>
              <a:t>, </a:t>
            </a:r>
            <a:r>
              <a:rPr lang="ar-IQ" sz="2400" dirty="0">
                <a:ea typeface="Calibri"/>
              </a:rPr>
              <a:t>نستمر بالضغط على تلك العلامة ونسحب الخلية بالاتجاه المطلوب( الى الاسفل ) لحين الوصول الى الخلية الاخير المطلوب تطبيق المعادلة عليها ثم نرفع الضغط عنها سنلاحظ ان الخلايا قد امتلأت بنتائج المعادلة حسب كل نطاق خاص بتلك الخلية.</a:t>
            </a:r>
            <a:endParaRPr lang="en-US" sz="2400" dirty="0">
              <a:ea typeface="Calibri"/>
              <a:cs typeface="Arial"/>
            </a:endParaRPr>
          </a:p>
        </p:txBody>
      </p:sp>
    </p:spTree>
    <p:extLst>
      <p:ext uri="{BB962C8B-B14F-4D97-AF65-F5344CB8AC3E}">
        <p14:creationId xmlns:p14="http://schemas.microsoft.com/office/powerpoint/2010/main" val="344485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76672"/>
            <a:ext cx="8353772" cy="5904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597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260648"/>
            <a:ext cx="7704856"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971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503238"/>
            <a:ext cx="8064896" cy="585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042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1" y="332656"/>
            <a:ext cx="7848872"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882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4372" y="3223559"/>
            <a:ext cx="3275256" cy="777136"/>
          </a:xfrm>
          <a:prstGeom prst="rect">
            <a:avLst/>
          </a:prstGeom>
        </p:spPr>
        <p:txBody>
          <a:bodyPr wrap="none">
            <a:spAutoFit/>
          </a:bodyPr>
          <a:lstStyle/>
          <a:p>
            <a:pPr algn="ctr">
              <a:lnSpc>
                <a:spcPct val="115000"/>
              </a:lnSpc>
              <a:spcAft>
                <a:spcPts val="1000"/>
              </a:spcAft>
            </a:pPr>
            <a:r>
              <a:rPr lang="ar-IQ" sz="4000" b="1" dirty="0">
                <a:ea typeface="Calibri"/>
                <a:cs typeface="Andalus"/>
              </a:rPr>
              <a:t>تمنياتي لكم التوفيق</a:t>
            </a:r>
            <a:endParaRPr lang="en-US" sz="4000" dirty="0">
              <a:ea typeface="Calibri"/>
              <a:cs typeface="Arial"/>
            </a:endParaRPr>
          </a:p>
        </p:txBody>
      </p:sp>
    </p:spTree>
    <p:extLst>
      <p:ext uri="{BB962C8B-B14F-4D97-AF65-F5344CB8AC3E}">
        <p14:creationId xmlns:p14="http://schemas.microsoft.com/office/powerpoint/2010/main" val="2014289964"/>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TotalTime>
  <Words>269</Words>
  <Application>Microsoft Office PowerPoint</Application>
  <PresentationFormat>On-screen Show (4:3)</PresentationFormat>
  <Paragraphs>10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Maher</cp:lastModifiedBy>
  <cp:revision>10</cp:revision>
  <dcterms:created xsi:type="dcterms:W3CDTF">2019-02-12T06:11:15Z</dcterms:created>
  <dcterms:modified xsi:type="dcterms:W3CDTF">2019-02-12T12:20:08Z</dcterms:modified>
</cp:coreProperties>
</file>