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889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1052737"/>
            <a:ext cx="6120680" cy="394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ea typeface="Calibri"/>
              </a:rPr>
              <a:t> الفصل الثاني :الصيغ والدوال</a:t>
            </a:r>
            <a:endParaRPr lang="en-US" sz="28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ea typeface="Calibri"/>
              </a:rPr>
              <a:t>الحسابات والتعامل مع البيانات</a:t>
            </a:r>
            <a:endParaRPr lang="en-US" sz="28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ea typeface="Calibri"/>
              </a:rPr>
              <a:t> 2.1الصيغ </a:t>
            </a:r>
            <a:endParaRPr lang="en-US" sz="28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800" dirty="0">
                <a:ea typeface="Calibri"/>
              </a:rPr>
              <a:t>هي المعادلات التي تقوم </a:t>
            </a:r>
            <a:r>
              <a:rPr lang="ar-IQ" sz="2800" dirty="0" err="1">
                <a:ea typeface="Calibri"/>
              </a:rPr>
              <a:t>باجراء</a:t>
            </a:r>
            <a:r>
              <a:rPr lang="ar-IQ" sz="2800" dirty="0">
                <a:ea typeface="Calibri"/>
              </a:rPr>
              <a:t> العمليات الحسابية على القيم في ورقة العمل الخاصة بك تبدأ  الصيغة بعلامة المساواة (=) حتى يستطيع البرنامج التمييز بينها وبين النصوص العادية.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3535902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980728"/>
            <a:ext cx="7524906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2432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1181975"/>
            <a:ext cx="6768752" cy="5210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b="1" dirty="0">
                <a:ea typeface="Calibri"/>
              </a:rPr>
              <a:t>عوامل المقارنة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</a:rPr>
              <a:t>     - (=) عامل المساواة.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</a:rPr>
              <a:t>    - (</a:t>
            </a:r>
            <a:r>
              <a:rPr lang="en-US" sz="2400" dirty="0">
                <a:ea typeface="Calibri"/>
                <a:cs typeface="Arial"/>
              </a:rPr>
              <a:t>&gt;,&lt;</a:t>
            </a:r>
            <a:r>
              <a:rPr lang="ar-IQ" sz="2400" dirty="0">
                <a:ea typeface="Calibri"/>
              </a:rPr>
              <a:t>) عوامل الاكبر و الاصغر.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</a:rPr>
              <a:t>    - (</a:t>
            </a:r>
            <a:r>
              <a:rPr lang="en-US" sz="2400" dirty="0">
                <a:ea typeface="Calibri"/>
                <a:cs typeface="Arial"/>
              </a:rPr>
              <a:t>&gt;= ,&lt;=</a:t>
            </a:r>
            <a:r>
              <a:rPr lang="ar-IQ" sz="2400" dirty="0">
                <a:ea typeface="Calibri"/>
              </a:rPr>
              <a:t>)  اصغر من او اكبر من .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Arial"/>
                <a:ea typeface="Calibri"/>
                <a:cs typeface="Arial"/>
              </a:rPr>
              <a:t> </a:t>
            </a:r>
            <a:r>
              <a:rPr lang="ar-IQ" sz="2400" dirty="0">
                <a:latin typeface="Arial"/>
                <a:ea typeface="Calibri"/>
              </a:rPr>
              <a:t>   - (</a:t>
            </a:r>
            <a:r>
              <a:rPr lang="en-US" sz="2400" dirty="0">
                <a:ea typeface="Calibri"/>
                <a:cs typeface="Arial"/>
              </a:rPr>
              <a:t>&lt;&gt;</a:t>
            </a:r>
            <a:r>
              <a:rPr lang="ar-IQ" sz="2400" dirty="0">
                <a:ea typeface="Calibri"/>
              </a:rPr>
              <a:t>)  عامل </a:t>
            </a:r>
            <a:r>
              <a:rPr lang="ar-IQ" sz="2400" dirty="0" err="1">
                <a:ea typeface="Calibri"/>
              </a:rPr>
              <a:t>اللايساوي</a:t>
            </a:r>
            <a:r>
              <a:rPr lang="ar-IQ" sz="2400" dirty="0">
                <a:ea typeface="Calibri"/>
              </a:rPr>
              <a:t>.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b="1" dirty="0">
                <a:ea typeface="Calibri"/>
              </a:rPr>
              <a:t>2.1.3 استخدام الاقواس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</a:rPr>
              <a:t>لتغيير ترتيب التقييم قم </a:t>
            </a:r>
            <a:r>
              <a:rPr lang="ar-IQ" sz="2400" dirty="0" err="1">
                <a:ea typeface="Calibri"/>
              </a:rPr>
              <a:t>باحاطة</a:t>
            </a:r>
            <a:r>
              <a:rPr lang="ar-IQ" sz="2400" dirty="0">
                <a:ea typeface="Calibri"/>
              </a:rPr>
              <a:t> الجزء المراد تقييمه اولا </a:t>
            </a:r>
            <a:r>
              <a:rPr lang="ar-IQ" sz="2400" dirty="0" err="1">
                <a:ea typeface="Calibri"/>
              </a:rPr>
              <a:t>بالاقواس</a:t>
            </a:r>
            <a:r>
              <a:rPr lang="ar-IQ" sz="2400" dirty="0">
                <a:ea typeface="Calibri"/>
              </a:rPr>
              <a:t>.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</a:rPr>
              <a:t> </a:t>
            </a:r>
            <a:r>
              <a:rPr lang="ar-SA" sz="2400" dirty="0">
                <a:ea typeface="Calibri"/>
              </a:rPr>
              <a:t>على سبيل المثال، تعطي الصيغة التالية</a:t>
            </a:r>
            <a:r>
              <a:rPr lang="en-US" sz="2400" dirty="0">
                <a:ea typeface="Calibri"/>
                <a:cs typeface="Arial"/>
              </a:rPr>
              <a:t> 11 </a:t>
            </a:r>
            <a:r>
              <a:rPr lang="ar-SA" sz="2400" dirty="0">
                <a:ea typeface="Calibri"/>
              </a:rPr>
              <a:t>بسبب قيام</a:t>
            </a:r>
            <a:r>
              <a:rPr lang="en-US" sz="2400" dirty="0">
                <a:ea typeface="Calibri"/>
                <a:cs typeface="Arial"/>
              </a:rPr>
              <a:t> Excel </a:t>
            </a:r>
            <a:r>
              <a:rPr lang="ar-SA" sz="2400" dirty="0">
                <a:ea typeface="Calibri"/>
              </a:rPr>
              <a:t>بعملية الضرب قبل الجمع</a:t>
            </a:r>
            <a:r>
              <a:rPr lang="en-US" sz="2400" dirty="0">
                <a:ea typeface="Calibri"/>
                <a:cs typeface="Arial"/>
              </a:rPr>
              <a:t>. </a:t>
            </a:r>
            <a:r>
              <a:rPr lang="ar-SA" sz="2400" dirty="0">
                <a:ea typeface="Calibri"/>
              </a:rPr>
              <a:t>تقوم الصيغة بضرب</a:t>
            </a:r>
            <a:r>
              <a:rPr lang="en-US" sz="2400" dirty="0">
                <a:ea typeface="Calibri"/>
                <a:cs typeface="Arial"/>
              </a:rPr>
              <a:t> 2 </a:t>
            </a:r>
            <a:r>
              <a:rPr lang="ar-SA" sz="2400" dirty="0">
                <a:ea typeface="Calibri"/>
              </a:rPr>
              <a:t>في</a:t>
            </a:r>
            <a:r>
              <a:rPr lang="en-US" sz="2400" dirty="0">
                <a:ea typeface="Calibri"/>
                <a:cs typeface="Arial"/>
              </a:rPr>
              <a:t> 3 </a:t>
            </a:r>
            <a:r>
              <a:rPr lang="ar-SA" sz="2400" dirty="0">
                <a:ea typeface="Calibri"/>
              </a:rPr>
              <a:t>ثم تجمع</a:t>
            </a:r>
            <a:r>
              <a:rPr lang="en-US" sz="2400" dirty="0">
                <a:ea typeface="Calibri"/>
                <a:cs typeface="Arial"/>
              </a:rPr>
              <a:t> 5 </a:t>
            </a:r>
            <a:r>
              <a:rPr lang="ar-SA" sz="2400" dirty="0">
                <a:ea typeface="Calibri"/>
              </a:rPr>
              <a:t>مع الناتج</a:t>
            </a:r>
            <a:r>
              <a:rPr lang="en-US" sz="2400" dirty="0">
                <a:ea typeface="Calibri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4357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764704"/>
            <a:ext cx="6480720" cy="387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2400" dirty="0">
                <a:ea typeface="Calibri"/>
              </a:rPr>
              <a:t>وبالعكس، إذا استخدمت الأقواس لتغيير بناء الجملة، يجمع</a:t>
            </a:r>
            <a:r>
              <a:rPr lang="ar-IQ" sz="2400" dirty="0">
                <a:ea typeface="Calibri"/>
              </a:rPr>
              <a:t> </a:t>
            </a:r>
            <a:r>
              <a:rPr lang="ar-IQ" sz="2400" dirty="0" err="1">
                <a:ea typeface="Calibri"/>
              </a:rPr>
              <a:t>الاكسل</a:t>
            </a:r>
            <a:r>
              <a:rPr lang="ar-IQ" sz="2400" dirty="0">
                <a:ea typeface="Calibri"/>
              </a:rPr>
              <a:t> </a:t>
            </a:r>
            <a:r>
              <a:rPr lang="en-US" sz="2400" dirty="0">
                <a:ea typeface="Calibri"/>
                <a:cs typeface="Arial"/>
              </a:rPr>
              <a:t> 5 . </a:t>
            </a:r>
            <a:r>
              <a:rPr lang="ar-SA" sz="2400" dirty="0">
                <a:ea typeface="Calibri"/>
              </a:rPr>
              <a:t>و</a:t>
            </a:r>
            <a:r>
              <a:rPr lang="en-US" sz="2400" dirty="0">
                <a:ea typeface="Calibri"/>
                <a:cs typeface="Arial"/>
              </a:rPr>
              <a:t> 2 </a:t>
            </a:r>
            <a:r>
              <a:rPr lang="ar-SA" sz="2400" dirty="0">
                <a:ea typeface="Calibri"/>
              </a:rPr>
              <a:t>ثم يضرب الناتج في</a:t>
            </a:r>
            <a:r>
              <a:rPr lang="en-US" sz="2400" dirty="0">
                <a:ea typeface="Calibri"/>
                <a:cs typeface="Arial"/>
              </a:rPr>
              <a:t> 3 </a:t>
            </a:r>
            <a:r>
              <a:rPr lang="ar-SA" sz="2400" dirty="0">
                <a:ea typeface="Calibri"/>
              </a:rPr>
              <a:t>ليكون الناتج</a:t>
            </a:r>
            <a:r>
              <a:rPr lang="en-US" sz="2400" dirty="0">
                <a:ea typeface="Calibri"/>
                <a:cs typeface="Arial"/>
              </a:rPr>
              <a:t> 21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a typeface="Calibri"/>
                <a:cs typeface="Arial"/>
              </a:rPr>
              <a:t>= (5+2)*3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2400" dirty="0">
                <a:ea typeface="Calibri"/>
              </a:rPr>
              <a:t>في المثال التالي، تجبر الأقواس التي تحيط بالجزء الأول من الصيغة</a:t>
            </a:r>
            <a:r>
              <a:rPr lang="en-US" sz="2400" dirty="0">
                <a:ea typeface="Calibri"/>
                <a:cs typeface="Arial"/>
              </a:rPr>
              <a:t> Excel </a:t>
            </a:r>
            <a:r>
              <a:rPr lang="ar-SA" sz="2400" dirty="0">
                <a:ea typeface="Calibri"/>
              </a:rPr>
              <a:t>على حساب</a:t>
            </a:r>
            <a:r>
              <a:rPr lang="en-US" sz="2400" dirty="0">
                <a:ea typeface="Calibri"/>
                <a:cs typeface="Arial"/>
              </a:rPr>
              <a:t> B4+25 </a:t>
            </a:r>
            <a:r>
              <a:rPr lang="ar-SA" sz="2400" dirty="0">
                <a:ea typeface="Calibri"/>
              </a:rPr>
              <a:t>أولاً ثم قسمة الناتج على مجموع القيم في الخلايا</a:t>
            </a:r>
            <a:r>
              <a:rPr lang="en-US" sz="2400" dirty="0">
                <a:ea typeface="Calibri"/>
                <a:cs typeface="Arial"/>
              </a:rPr>
              <a:t> D5 </a:t>
            </a:r>
            <a:r>
              <a:rPr lang="ar-SA" sz="2400" dirty="0">
                <a:ea typeface="Calibri"/>
              </a:rPr>
              <a:t>و</a:t>
            </a:r>
            <a:r>
              <a:rPr lang="en-US" sz="2400" dirty="0">
                <a:ea typeface="Calibri"/>
                <a:cs typeface="Arial"/>
              </a:rPr>
              <a:t> E5 </a:t>
            </a:r>
            <a:r>
              <a:rPr lang="ar-SA" sz="2400" dirty="0">
                <a:ea typeface="Calibri"/>
              </a:rPr>
              <a:t>و</a:t>
            </a:r>
            <a:r>
              <a:rPr lang="en-US" sz="2400" dirty="0">
                <a:ea typeface="Calibri"/>
                <a:cs typeface="Arial"/>
              </a:rPr>
              <a:t> F5 .</a:t>
            </a:r>
            <a:r>
              <a:rPr lang="ar-SA" sz="2400" dirty="0">
                <a:ea typeface="Calibri"/>
              </a:rPr>
              <a:t>                 </a:t>
            </a:r>
            <a:r>
              <a:rPr lang="en-US" sz="2400" dirty="0">
                <a:ea typeface="Calibri"/>
                <a:cs typeface="Arial"/>
              </a:rPr>
              <a:t>= (B4+25)/SUM(D5:F5)</a:t>
            </a:r>
          </a:p>
        </p:txBody>
      </p:sp>
    </p:spTree>
    <p:extLst>
      <p:ext uri="{BB962C8B-B14F-4D97-AF65-F5344CB8AC3E}">
        <p14:creationId xmlns:p14="http://schemas.microsoft.com/office/powerpoint/2010/main" val="175321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799306"/>
            <a:ext cx="7056784" cy="5342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>
                <a:ea typeface="Calibri"/>
              </a:rPr>
              <a:t>تعريف الدالة: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dirty="0">
                <a:ea typeface="Calibri"/>
              </a:rPr>
              <a:t>  الدالات هي صيغ معرفة مسبقا تقوم </a:t>
            </a:r>
            <a:r>
              <a:rPr lang="ar-IQ" sz="2000" dirty="0" err="1">
                <a:ea typeface="Calibri"/>
              </a:rPr>
              <a:t>باجراء</a:t>
            </a:r>
            <a:r>
              <a:rPr lang="ar-IQ" sz="2000" dirty="0">
                <a:ea typeface="Calibri"/>
              </a:rPr>
              <a:t> عمليات حسابية باستخدام قيم محددة ووسائط مسماة في ترتيب او بنية معينة يمكن استخدام الدالات في انجاز العمليات الحسابية البسيطة او المعقدة على سبيل المثال تقوم الدالة </a:t>
            </a:r>
            <a:r>
              <a:rPr lang="en-US" sz="2000" dirty="0">
                <a:ea typeface="Calibri"/>
                <a:cs typeface="Arial"/>
              </a:rPr>
              <a:t>Sum (A2:A8) </a:t>
            </a:r>
            <a:r>
              <a:rPr lang="ar-IQ" sz="2000" dirty="0">
                <a:ea typeface="Calibri"/>
              </a:rPr>
              <a:t>بجمع القيم في  الخلايا من </a:t>
            </a:r>
            <a:r>
              <a:rPr lang="en-US" sz="2000" dirty="0">
                <a:ea typeface="Calibri"/>
                <a:cs typeface="Arial"/>
              </a:rPr>
              <a:t>A2 </a:t>
            </a:r>
            <a:r>
              <a:rPr lang="ar-IQ" sz="2000" dirty="0">
                <a:ea typeface="Calibri"/>
              </a:rPr>
              <a:t> الى </a:t>
            </a:r>
            <a:r>
              <a:rPr lang="en-US" sz="2000" dirty="0">
                <a:ea typeface="Calibri"/>
                <a:cs typeface="Arial"/>
              </a:rPr>
              <a:t>A8</a:t>
            </a:r>
            <a:r>
              <a:rPr lang="ar-IQ" sz="2000" dirty="0">
                <a:ea typeface="Calibri"/>
              </a:rPr>
              <a:t>.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>
                <a:ea typeface="Calibri"/>
              </a:rPr>
              <a:t> 2.2.1  انشاء صيغ حسابية بسيطة :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dirty="0">
                <a:ea typeface="Calibri"/>
              </a:rPr>
              <a:t>115 +125 =(هذه الصيغة تقوم بجمع 115+125)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dirty="0" err="1">
                <a:ea typeface="Calibri"/>
              </a:rPr>
              <a:t>ولاتمام</a:t>
            </a:r>
            <a:r>
              <a:rPr lang="ar-IQ" sz="2000" dirty="0">
                <a:ea typeface="Calibri"/>
              </a:rPr>
              <a:t> شروط كتابة هذه الصيغة نتبع ما يلي: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000" dirty="0">
                <a:ea typeface="Calibri"/>
              </a:rPr>
              <a:t>انقر فوق الخلية المراد ادخال الصيغة فيها 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000" dirty="0">
                <a:ea typeface="Calibri"/>
              </a:rPr>
              <a:t>اكتب =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000" dirty="0">
                <a:ea typeface="Calibri"/>
              </a:rPr>
              <a:t>ادخل الصيغة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000" dirty="0">
                <a:ea typeface="Calibri"/>
              </a:rPr>
              <a:t>انقر </a:t>
            </a:r>
            <a:r>
              <a:rPr lang="en-US" sz="2000" dirty="0">
                <a:ea typeface="Calibri"/>
                <a:cs typeface="Arial"/>
              </a:rPr>
              <a:t>Enter</a:t>
            </a:r>
          </a:p>
        </p:txBody>
      </p:sp>
    </p:spTree>
    <p:extLst>
      <p:ext uri="{BB962C8B-B14F-4D97-AF65-F5344CB8AC3E}">
        <p14:creationId xmlns:p14="http://schemas.microsoft.com/office/powerpoint/2010/main" val="3447315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1812" y="3244334"/>
            <a:ext cx="495042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4400" b="1" dirty="0">
                <a:ea typeface="Calibri"/>
                <a:cs typeface="Andalus"/>
              </a:rPr>
              <a:t>تمنياتي لكم التوفيق</a:t>
            </a:r>
            <a:endParaRPr lang="ar-IQ" sz="4400" dirty="0"/>
          </a:p>
        </p:txBody>
      </p:sp>
    </p:spTree>
    <p:extLst>
      <p:ext uri="{BB962C8B-B14F-4D97-AF65-F5344CB8AC3E}">
        <p14:creationId xmlns:p14="http://schemas.microsoft.com/office/powerpoint/2010/main" val="1789110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</TotalTime>
  <Words>214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Maher</cp:lastModifiedBy>
  <cp:revision>8</cp:revision>
  <dcterms:created xsi:type="dcterms:W3CDTF">2019-02-12T06:11:15Z</dcterms:created>
  <dcterms:modified xsi:type="dcterms:W3CDTF">2019-02-12T12:10:16Z</dcterms:modified>
</cp:coreProperties>
</file>