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B8ABB09-4A1D-463E-8065-109CC2B7EFAA}" type="datetimeFigureOut">
              <a:rPr lang="ar-SA" smtClean="0"/>
              <a:t>07/06/1440</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07/06/1440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07/06/1440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07/06/1440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8ABB09-4A1D-463E-8065-109CC2B7EFAA}" type="datetimeFigureOut">
              <a:rPr lang="ar-SA" smtClean="0"/>
              <a:t>07/06/1440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07/06/1440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07/06/1440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07/06/1440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07/06/1440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8ABB09-4A1D-463E-8065-109CC2B7EFAA}" type="datetimeFigureOut">
              <a:rPr lang="ar-SA" smtClean="0"/>
              <a:t>07/06/1440</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44824"/>
            <a:ext cx="4572000" cy="3234732"/>
          </a:xfrm>
          <a:prstGeom prst="rect">
            <a:avLst/>
          </a:prstGeom>
        </p:spPr>
        <p:txBody>
          <a:bodyPr>
            <a:spAutoFit/>
          </a:bodyPr>
          <a:lstStyle/>
          <a:p>
            <a:pPr algn="ctr">
              <a:lnSpc>
                <a:spcPct val="115000"/>
              </a:lnSpc>
              <a:spcAft>
                <a:spcPts val="1000"/>
              </a:spcAft>
            </a:pPr>
            <a:r>
              <a:rPr lang="ar-IQ" sz="3200" b="1" dirty="0">
                <a:ea typeface="Calibri"/>
                <a:cs typeface="Andalus"/>
              </a:rPr>
              <a:t>مدرسة المادة</a:t>
            </a:r>
            <a:endParaRPr lang="en-US" sz="3200" dirty="0">
              <a:ea typeface="Calibri"/>
              <a:cs typeface="Arial"/>
            </a:endParaRPr>
          </a:p>
          <a:p>
            <a:pPr algn="ctr">
              <a:lnSpc>
                <a:spcPct val="115000"/>
              </a:lnSpc>
              <a:spcAft>
                <a:spcPts val="1000"/>
              </a:spcAft>
            </a:pPr>
            <a:r>
              <a:rPr lang="ar-IQ" sz="3200" b="1" dirty="0" err="1">
                <a:ea typeface="Calibri"/>
                <a:cs typeface="Andalus"/>
              </a:rPr>
              <a:t>م.م</a:t>
            </a:r>
            <a:r>
              <a:rPr lang="ar-IQ" sz="3200" b="1" dirty="0">
                <a:ea typeface="Calibri"/>
                <a:cs typeface="Andalus"/>
              </a:rPr>
              <a:t>. تغريد خضير هذال</a:t>
            </a:r>
            <a:endParaRPr lang="en-US" sz="3200" dirty="0">
              <a:ea typeface="Calibri"/>
              <a:cs typeface="Arial"/>
            </a:endParaRPr>
          </a:p>
          <a:p>
            <a:pPr algn="ctr">
              <a:lnSpc>
                <a:spcPct val="115000"/>
              </a:lnSpc>
              <a:spcAft>
                <a:spcPts val="1000"/>
              </a:spcAft>
            </a:pPr>
            <a:r>
              <a:rPr lang="ar-IQ" sz="3200" b="1" dirty="0">
                <a:ea typeface="Calibri"/>
                <a:cs typeface="Andalus"/>
              </a:rPr>
              <a:t>الجامعة المستنصرية/كلية التربية الاساسية</a:t>
            </a:r>
            <a:endParaRPr lang="en-US" sz="3200" dirty="0">
              <a:ea typeface="Calibri"/>
              <a:cs typeface="Arial"/>
            </a:endParaRPr>
          </a:p>
          <a:p>
            <a:pPr algn="ctr"/>
            <a:r>
              <a:rPr lang="ar-IQ" sz="3200" b="1" dirty="0">
                <a:ea typeface="Calibri"/>
                <a:cs typeface="Andalus"/>
              </a:rPr>
              <a:t>قسم الرياضيات</a:t>
            </a:r>
            <a:endParaRPr lang="ar-IQ" sz="3200" dirty="0"/>
          </a:p>
        </p:txBody>
      </p:sp>
    </p:spTree>
    <p:extLst>
      <p:ext uri="{BB962C8B-B14F-4D97-AF65-F5344CB8AC3E}">
        <p14:creationId xmlns:p14="http://schemas.microsoft.com/office/powerpoint/2010/main" val="352814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08720"/>
            <a:ext cx="72008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16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431081"/>
            <a:ext cx="7200800" cy="595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77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836713"/>
            <a:ext cx="5958408" cy="3618426"/>
          </a:xfrm>
          <a:prstGeom prst="rect">
            <a:avLst/>
          </a:prstGeom>
        </p:spPr>
        <p:txBody>
          <a:bodyPr wrap="square">
            <a:spAutoFit/>
          </a:bodyPr>
          <a:lstStyle/>
          <a:p>
            <a:pPr>
              <a:lnSpc>
                <a:spcPct val="115000"/>
              </a:lnSpc>
              <a:spcAft>
                <a:spcPts val="1000"/>
              </a:spcAft>
            </a:pPr>
            <a:r>
              <a:rPr lang="ar-IQ" sz="2400" b="1" dirty="0">
                <a:ea typeface="Calibri"/>
              </a:rPr>
              <a:t>7نسخ محتويات الخلايا </a:t>
            </a:r>
            <a:r>
              <a:rPr lang="en-US" sz="2400" b="1" dirty="0">
                <a:ea typeface="Calibri"/>
                <a:cs typeface="Arial"/>
              </a:rPr>
              <a:t>Copying Cells Contents </a:t>
            </a:r>
            <a:endParaRPr lang="en-US" sz="2400" dirty="0">
              <a:ea typeface="Calibri"/>
              <a:cs typeface="Arial"/>
            </a:endParaRPr>
          </a:p>
          <a:p>
            <a:pPr>
              <a:lnSpc>
                <a:spcPct val="115000"/>
              </a:lnSpc>
              <a:spcAft>
                <a:spcPts val="1000"/>
              </a:spcAft>
            </a:pPr>
            <a:r>
              <a:rPr lang="ar-IQ" sz="2400" dirty="0">
                <a:ea typeface="Calibri"/>
              </a:rPr>
              <a:t>تتم عملية النسخ بتحديد الخلايا </a:t>
            </a:r>
            <a:r>
              <a:rPr lang="en-US" sz="2400" dirty="0">
                <a:ea typeface="Calibri"/>
                <a:cs typeface="Arial"/>
              </a:rPr>
              <a:t>Cells</a:t>
            </a:r>
            <a:r>
              <a:rPr lang="ar-IQ" sz="2400" dirty="0">
                <a:ea typeface="Calibri"/>
              </a:rPr>
              <a:t>المطلوب نسخها ثم ننتقل الى تبويب الصفحة الرئيسية </a:t>
            </a:r>
            <a:r>
              <a:rPr lang="en-US" sz="2400" dirty="0">
                <a:ea typeface="Calibri"/>
                <a:cs typeface="Arial"/>
              </a:rPr>
              <a:t>Home</a:t>
            </a:r>
            <a:r>
              <a:rPr lang="ar-IQ" sz="2400" dirty="0">
                <a:ea typeface="Calibri"/>
              </a:rPr>
              <a:t>ومن مجموعة الحافظة </a:t>
            </a:r>
            <a:r>
              <a:rPr lang="en-US" sz="2400" dirty="0">
                <a:ea typeface="Calibri"/>
                <a:cs typeface="Arial"/>
              </a:rPr>
              <a:t>Clipboard</a:t>
            </a:r>
            <a:r>
              <a:rPr lang="ar-IQ" sz="2400" dirty="0">
                <a:ea typeface="Calibri"/>
              </a:rPr>
              <a:t>ننقر نسخ </a:t>
            </a:r>
            <a:r>
              <a:rPr lang="en-US" sz="2400" dirty="0">
                <a:ea typeface="Calibri"/>
                <a:cs typeface="Arial"/>
              </a:rPr>
              <a:t>Copy</a:t>
            </a:r>
            <a:r>
              <a:rPr lang="ar-IQ" sz="2400" dirty="0">
                <a:ea typeface="Calibri"/>
              </a:rPr>
              <a:t>فيظهر اطار منقط حول الخلايا المطلوب نسخها ثم نحرك المؤشر الى الموضع المطلوب النسخ اليه ومن مجموعة الحافظة </a:t>
            </a:r>
            <a:r>
              <a:rPr lang="en-US" sz="2400" dirty="0">
                <a:ea typeface="Calibri"/>
                <a:cs typeface="Arial"/>
              </a:rPr>
              <a:t>Clipboard</a:t>
            </a:r>
            <a:r>
              <a:rPr lang="ar-IQ" sz="2400" dirty="0">
                <a:ea typeface="Calibri"/>
              </a:rPr>
              <a:t> في الصفحة الرئيسية ننقر لصق </a:t>
            </a:r>
            <a:r>
              <a:rPr lang="en-US" sz="2400" dirty="0">
                <a:ea typeface="Calibri"/>
                <a:cs typeface="Arial"/>
              </a:rPr>
              <a:t>Paste</a:t>
            </a:r>
            <a:r>
              <a:rPr lang="ar-IQ" sz="2400" dirty="0">
                <a:ea typeface="Calibri"/>
              </a:rPr>
              <a:t>فيتم نسخ المعلومات الى الموضع المطلوب .</a:t>
            </a:r>
            <a:endParaRPr lang="en-US" sz="2400" dirty="0">
              <a:ea typeface="Calibri"/>
              <a:cs typeface="Arial"/>
            </a:endParaRPr>
          </a:p>
        </p:txBody>
      </p:sp>
    </p:spTree>
    <p:extLst>
      <p:ext uri="{BB962C8B-B14F-4D97-AF65-F5344CB8AC3E}">
        <p14:creationId xmlns:p14="http://schemas.microsoft.com/office/powerpoint/2010/main" val="364107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40768"/>
            <a:ext cx="6462464" cy="3193695"/>
          </a:xfrm>
          <a:prstGeom prst="rect">
            <a:avLst/>
          </a:prstGeom>
        </p:spPr>
        <p:txBody>
          <a:bodyPr wrap="square">
            <a:spAutoFit/>
          </a:bodyPr>
          <a:lstStyle/>
          <a:p>
            <a:pPr>
              <a:lnSpc>
                <a:spcPct val="115000"/>
              </a:lnSpc>
              <a:spcAft>
                <a:spcPts val="1000"/>
              </a:spcAft>
            </a:pPr>
            <a:r>
              <a:rPr lang="ar-IQ" sz="2400" b="1" dirty="0">
                <a:ea typeface="Calibri"/>
              </a:rPr>
              <a:t>8نقل محتويات الخلايا </a:t>
            </a:r>
            <a:r>
              <a:rPr lang="en-US" sz="2400" b="1" dirty="0">
                <a:ea typeface="Calibri"/>
                <a:cs typeface="Arial"/>
              </a:rPr>
              <a:t>Moving Cells Contents </a:t>
            </a:r>
            <a:endParaRPr lang="en-US" sz="2400" dirty="0">
              <a:ea typeface="Calibri"/>
              <a:cs typeface="Arial"/>
            </a:endParaRPr>
          </a:p>
          <a:p>
            <a:pPr>
              <a:lnSpc>
                <a:spcPct val="115000"/>
              </a:lnSpc>
              <a:spcAft>
                <a:spcPts val="1000"/>
              </a:spcAft>
            </a:pPr>
            <a:r>
              <a:rPr lang="ar-IQ" sz="2400" dirty="0">
                <a:ea typeface="Calibri"/>
              </a:rPr>
              <a:t>تتم عملية النقل بتحديد الخلايا </a:t>
            </a:r>
            <a:r>
              <a:rPr lang="en-US" sz="2400" dirty="0">
                <a:ea typeface="Calibri"/>
                <a:cs typeface="Arial"/>
              </a:rPr>
              <a:t>Cells</a:t>
            </a:r>
            <a:r>
              <a:rPr lang="ar-IQ" sz="2400" dirty="0">
                <a:ea typeface="Calibri"/>
              </a:rPr>
              <a:t>المطلوب نقلها ثم ننتقل الى تبويب الصفحة الرئيسية </a:t>
            </a:r>
            <a:r>
              <a:rPr lang="en-US" sz="2400" dirty="0">
                <a:ea typeface="Calibri"/>
                <a:cs typeface="Arial"/>
              </a:rPr>
              <a:t>Home</a:t>
            </a:r>
            <a:r>
              <a:rPr lang="ar-IQ" sz="2400" dirty="0">
                <a:ea typeface="Calibri"/>
              </a:rPr>
              <a:t>ومن مجموعة الحافظة </a:t>
            </a:r>
            <a:r>
              <a:rPr lang="en-US" sz="2400" dirty="0">
                <a:ea typeface="Calibri"/>
                <a:cs typeface="Arial"/>
              </a:rPr>
              <a:t>Clipboard</a:t>
            </a:r>
            <a:r>
              <a:rPr lang="ar-IQ" sz="2400" dirty="0">
                <a:ea typeface="Calibri"/>
              </a:rPr>
              <a:t>ننقر نقل </a:t>
            </a:r>
            <a:r>
              <a:rPr lang="en-US" sz="2400" dirty="0">
                <a:ea typeface="Calibri"/>
                <a:cs typeface="Arial"/>
              </a:rPr>
              <a:t>Cut</a:t>
            </a:r>
            <a:r>
              <a:rPr lang="ar-IQ" sz="2400" dirty="0">
                <a:ea typeface="Calibri"/>
              </a:rPr>
              <a:t> فيظهر اطار منقط حول الخلايا المطلوب نقلها ثم نحرك المؤشر الى الموضع المطلوب النقل اليه ومن مجموعة الحافظة </a:t>
            </a:r>
            <a:r>
              <a:rPr lang="en-US" sz="2400" dirty="0">
                <a:ea typeface="Calibri"/>
                <a:cs typeface="Arial"/>
              </a:rPr>
              <a:t>Clipboard</a:t>
            </a:r>
            <a:r>
              <a:rPr lang="ar-IQ" sz="2400" dirty="0">
                <a:ea typeface="Calibri"/>
              </a:rPr>
              <a:t> في الصفحة الرئيسية ننقر لصق </a:t>
            </a:r>
            <a:r>
              <a:rPr lang="en-US" sz="2400" dirty="0">
                <a:ea typeface="Calibri"/>
                <a:cs typeface="Arial"/>
              </a:rPr>
              <a:t>Paste</a:t>
            </a:r>
            <a:r>
              <a:rPr lang="ar-IQ" sz="2400" dirty="0">
                <a:ea typeface="Calibri"/>
              </a:rPr>
              <a:t>فيتم نقل المعلومات الى الموضع المطلوب .</a:t>
            </a:r>
            <a:endParaRPr lang="en-US" sz="2400" dirty="0">
              <a:ea typeface="Calibri"/>
              <a:cs typeface="Arial"/>
            </a:endParaRPr>
          </a:p>
        </p:txBody>
      </p:sp>
    </p:spTree>
    <p:extLst>
      <p:ext uri="{BB962C8B-B14F-4D97-AF65-F5344CB8AC3E}">
        <p14:creationId xmlns:p14="http://schemas.microsoft.com/office/powerpoint/2010/main" val="268687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259415"/>
            <a:ext cx="7344816" cy="5183791"/>
          </a:xfrm>
          <a:prstGeom prst="rect">
            <a:avLst/>
          </a:prstGeom>
        </p:spPr>
        <p:txBody>
          <a:bodyPr wrap="square">
            <a:spAutoFit/>
          </a:bodyPr>
          <a:lstStyle/>
          <a:p>
            <a:pPr>
              <a:lnSpc>
                <a:spcPct val="115000"/>
              </a:lnSpc>
              <a:spcAft>
                <a:spcPts val="1000"/>
              </a:spcAft>
            </a:pPr>
            <a:r>
              <a:rPr lang="ar-IQ" sz="2000" b="1" u="sng" dirty="0">
                <a:ea typeface="Calibri"/>
              </a:rPr>
              <a:t>التعبئة التلقائية </a:t>
            </a:r>
            <a:r>
              <a:rPr lang="en-US" sz="2000" b="1" u="sng" dirty="0">
                <a:ea typeface="Calibri"/>
                <a:cs typeface="Arial"/>
              </a:rPr>
              <a:t>Auto Fill</a:t>
            </a:r>
            <a:endParaRPr lang="en-US" sz="2000" dirty="0">
              <a:ea typeface="Calibri"/>
              <a:cs typeface="Arial"/>
            </a:endParaRPr>
          </a:p>
          <a:p>
            <a:pPr>
              <a:lnSpc>
                <a:spcPct val="115000"/>
              </a:lnSpc>
              <a:spcAft>
                <a:spcPts val="1000"/>
              </a:spcAft>
            </a:pPr>
            <a:r>
              <a:rPr lang="ar-IQ" sz="2000" dirty="0">
                <a:ea typeface="Calibri"/>
              </a:rPr>
              <a:t>تستخدم </a:t>
            </a:r>
            <a:r>
              <a:rPr lang="ar-IQ" sz="2000" dirty="0" err="1">
                <a:ea typeface="Calibri"/>
              </a:rPr>
              <a:t>التعئبة</a:t>
            </a:r>
            <a:r>
              <a:rPr lang="ar-IQ" sz="2000" dirty="0">
                <a:ea typeface="Calibri"/>
              </a:rPr>
              <a:t> التلقائية لنسخ البيانات او القيم الحسابية او الارقام او التواريخ الى عدة خلايا متتالية في ورقة العمل كما يأتي:</a:t>
            </a:r>
            <a:endParaRPr lang="en-US" sz="2000" dirty="0">
              <a:ea typeface="Calibri"/>
              <a:cs typeface="Arial"/>
            </a:endParaRPr>
          </a:p>
          <a:p>
            <a:pPr>
              <a:lnSpc>
                <a:spcPct val="115000"/>
              </a:lnSpc>
              <a:spcAft>
                <a:spcPts val="1000"/>
              </a:spcAft>
            </a:pPr>
            <a:r>
              <a:rPr lang="ar-IQ" sz="2000" dirty="0">
                <a:ea typeface="Calibri"/>
              </a:rPr>
              <a:t>نذهب الى تبويب الصفحة الرئيسية  </a:t>
            </a:r>
            <a:r>
              <a:rPr lang="en-US" sz="2000" dirty="0">
                <a:ea typeface="Calibri"/>
                <a:cs typeface="Arial"/>
              </a:rPr>
              <a:t>Home</a:t>
            </a:r>
            <a:r>
              <a:rPr lang="en-US" sz="2000" dirty="0">
                <a:latin typeface="Arial"/>
                <a:ea typeface="Calibri"/>
                <a:cs typeface="Arial"/>
              </a:rPr>
              <a:t> </a:t>
            </a:r>
            <a:r>
              <a:rPr lang="ar-IQ" sz="2000" dirty="0">
                <a:latin typeface="Arial"/>
                <a:ea typeface="Calibri"/>
              </a:rPr>
              <a:t>ومن مجموعة تحرير </a:t>
            </a:r>
            <a:r>
              <a:rPr lang="en-US" sz="2000" dirty="0">
                <a:ea typeface="Calibri"/>
                <a:cs typeface="Arial"/>
              </a:rPr>
              <a:t>Editing</a:t>
            </a:r>
            <a:r>
              <a:rPr lang="ar-IQ" sz="2000" dirty="0">
                <a:ea typeface="Calibri"/>
              </a:rPr>
              <a:t>ننقر </a:t>
            </a:r>
            <a:r>
              <a:rPr lang="en-US" sz="2000" dirty="0">
                <a:ea typeface="Calibri"/>
                <a:cs typeface="Arial"/>
              </a:rPr>
              <a:t>Fill</a:t>
            </a:r>
            <a:r>
              <a:rPr lang="ar-IQ" sz="2000" dirty="0">
                <a:ea typeface="Calibri"/>
              </a:rPr>
              <a:t> فتظهر لنا القائمة التالية:</a:t>
            </a:r>
            <a:endParaRPr lang="en-US" sz="2000" dirty="0">
              <a:ea typeface="Calibri"/>
              <a:cs typeface="Arial"/>
            </a:endParaRPr>
          </a:p>
          <a:p>
            <a:pPr marL="342900" lvl="0" indent="-342900">
              <a:lnSpc>
                <a:spcPct val="115000"/>
              </a:lnSpc>
              <a:spcAft>
                <a:spcPts val="1000"/>
              </a:spcAft>
              <a:buFont typeface="+mj-lt"/>
              <a:buAutoNum type="arabicPeriod"/>
            </a:pPr>
            <a:r>
              <a:rPr lang="ar-IQ" sz="2000" dirty="0" err="1">
                <a:ea typeface="Calibri"/>
              </a:rPr>
              <a:t>لتعئبة</a:t>
            </a:r>
            <a:r>
              <a:rPr lang="ar-IQ" sz="2000" dirty="0">
                <a:ea typeface="Calibri"/>
              </a:rPr>
              <a:t> مجموعة من الخلايا بنفس قيم خلية معينة نقوم اولا بتحديد قيمة الخلية الاصل ثم نختار اتجاه الخلايا (</a:t>
            </a:r>
            <a:r>
              <a:rPr lang="en-US" sz="2000" dirty="0">
                <a:ea typeface="Calibri"/>
                <a:cs typeface="Arial"/>
              </a:rPr>
              <a:t>Down, Up</a:t>
            </a:r>
            <a:r>
              <a:rPr lang="en-US" sz="2000" dirty="0">
                <a:latin typeface="Arial"/>
                <a:ea typeface="Calibri"/>
                <a:cs typeface="Arial"/>
              </a:rPr>
              <a:t> </a:t>
            </a:r>
            <a:r>
              <a:rPr lang="en-US" sz="2000" dirty="0">
                <a:ea typeface="Calibri"/>
                <a:cs typeface="Arial"/>
              </a:rPr>
              <a:t>,Right</a:t>
            </a:r>
            <a:r>
              <a:rPr lang="en-US" sz="2000" dirty="0">
                <a:latin typeface="Arial"/>
                <a:ea typeface="Calibri"/>
                <a:cs typeface="Arial"/>
              </a:rPr>
              <a:t> </a:t>
            </a:r>
            <a:r>
              <a:rPr lang="en-US" sz="2000" dirty="0">
                <a:ea typeface="Calibri"/>
                <a:cs typeface="Arial"/>
              </a:rPr>
              <a:t>,Left</a:t>
            </a:r>
            <a:r>
              <a:rPr lang="ar-IQ" sz="2000" dirty="0">
                <a:ea typeface="Calibri"/>
              </a:rPr>
              <a:t>)المراد </a:t>
            </a:r>
            <a:r>
              <a:rPr lang="ar-IQ" sz="2000" dirty="0" err="1">
                <a:ea typeface="Calibri"/>
              </a:rPr>
              <a:t>تعئبتها</a:t>
            </a:r>
            <a:r>
              <a:rPr lang="ar-IQ" sz="2000" dirty="0">
                <a:ea typeface="Calibri"/>
              </a:rPr>
              <a:t>.</a:t>
            </a:r>
            <a:endParaRPr lang="en-US" sz="2000" dirty="0">
              <a:ea typeface="Calibri"/>
              <a:cs typeface="Arial"/>
            </a:endParaRPr>
          </a:p>
          <a:p>
            <a:pPr marL="342900" lvl="0" indent="-342900">
              <a:lnSpc>
                <a:spcPct val="115000"/>
              </a:lnSpc>
              <a:spcAft>
                <a:spcPts val="1000"/>
              </a:spcAft>
              <a:buFont typeface="+mj-lt"/>
              <a:buAutoNum type="arabicPeriod"/>
            </a:pPr>
            <a:r>
              <a:rPr lang="ar-IQ" sz="2000" dirty="0" err="1">
                <a:ea typeface="Calibri"/>
              </a:rPr>
              <a:t>لتعئبة</a:t>
            </a:r>
            <a:r>
              <a:rPr lang="ar-IQ" sz="2000" dirty="0">
                <a:ea typeface="Calibri"/>
              </a:rPr>
              <a:t> مجموعة من الخلايا بتزايد معين نقوم اولا بتحديد قيمة الخلية الاصل ثم نقوم بتحديد هذه الخلية مع الخلايا المراد تعبئتها ثم من قائمة تعبئة </a:t>
            </a:r>
            <a:r>
              <a:rPr lang="en-US" sz="2000" dirty="0">
                <a:ea typeface="Calibri"/>
                <a:cs typeface="Arial"/>
              </a:rPr>
              <a:t>Full</a:t>
            </a:r>
            <a:r>
              <a:rPr lang="ar-IQ" sz="2000" dirty="0">
                <a:ea typeface="Calibri"/>
              </a:rPr>
              <a:t> نختار الايعاز سلسلة   </a:t>
            </a:r>
            <a:r>
              <a:rPr lang="en-US" sz="2000" dirty="0">
                <a:ea typeface="Calibri"/>
                <a:cs typeface="Arial"/>
              </a:rPr>
              <a:t>Series</a:t>
            </a:r>
            <a:r>
              <a:rPr lang="ar-IQ" sz="2000" dirty="0">
                <a:ea typeface="Calibri"/>
              </a:rPr>
              <a:t> حيث تظهر لنا النافذة التالية فنحدد اولا الاتجاه صف او عمود من </a:t>
            </a:r>
            <a:r>
              <a:rPr lang="en-US" sz="2000" dirty="0">
                <a:ea typeface="Calibri"/>
                <a:cs typeface="Arial"/>
              </a:rPr>
              <a:t>Series in </a:t>
            </a:r>
            <a:r>
              <a:rPr lang="ar-IQ" sz="2000" dirty="0">
                <a:ea typeface="Calibri"/>
              </a:rPr>
              <a:t> ونحدد نوع التعبئة </a:t>
            </a:r>
            <a:r>
              <a:rPr lang="en-US" sz="2000" dirty="0">
                <a:ea typeface="Calibri"/>
                <a:cs typeface="Arial"/>
              </a:rPr>
              <a:t>Type</a:t>
            </a:r>
            <a:r>
              <a:rPr lang="ar-IQ" sz="2000" dirty="0">
                <a:ea typeface="Calibri"/>
              </a:rPr>
              <a:t> ثم نحدد قيمة التزايد في الحقل قيمة الخطوة </a:t>
            </a:r>
            <a:r>
              <a:rPr lang="en-US" sz="2000" dirty="0">
                <a:ea typeface="Calibri"/>
                <a:cs typeface="Arial"/>
              </a:rPr>
              <a:t>Step value)</a:t>
            </a:r>
            <a:r>
              <a:rPr lang="ar-IQ" sz="2000" dirty="0">
                <a:ea typeface="Calibri"/>
              </a:rPr>
              <a:t>) مثلا 10 ونحدد قيمة التوقف (</a:t>
            </a:r>
            <a:r>
              <a:rPr lang="en-US" sz="2000" dirty="0">
                <a:ea typeface="Calibri"/>
                <a:cs typeface="Arial"/>
              </a:rPr>
              <a:t>value</a:t>
            </a:r>
            <a:r>
              <a:rPr lang="en-US" sz="2000" dirty="0">
                <a:latin typeface="Arial"/>
                <a:ea typeface="Calibri"/>
                <a:cs typeface="Arial"/>
              </a:rPr>
              <a:t> </a:t>
            </a:r>
            <a:r>
              <a:rPr lang="en-US" sz="2000" dirty="0">
                <a:ea typeface="Calibri"/>
                <a:cs typeface="Arial"/>
              </a:rPr>
              <a:t>Stop</a:t>
            </a:r>
            <a:r>
              <a:rPr lang="ar-IQ" sz="2000" dirty="0">
                <a:ea typeface="Calibri"/>
              </a:rPr>
              <a:t>) مثلا الى غاية 50 ثم نضغط </a:t>
            </a:r>
            <a:r>
              <a:rPr lang="en-US" sz="2000" dirty="0">
                <a:ea typeface="Calibri"/>
                <a:cs typeface="Arial"/>
              </a:rPr>
              <a:t>ok</a:t>
            </a:r>
            <a:r>
              <a:rPr lang="ar-IQ" sz="2000" dirty="0">
                <a:ea typeface="Calibri"/>
              </a:rPr>
              <a:t> نلاحظ ان الخلايا التي حددناها تم تعبئتها بتزايد مقداره 10 .</a:t>
            </a:r>
            <a:endParaRPr lang="en-US" sz="2000" dirty="0">
              <a:ea typeface="Calibri"/>
              <a:cs typeface="Arial"/>
            </a:endParaRPr>
          </a:p>
        </p:txBody>
      </p:sp>
    </p:spTree>
    <p:extLst>
      <p:ext uri="{BB962C8B-B14F-4D97-AF65-F5344CB8AC3E}">
        <p14:creationId xmlns:p14="http://schemas.microsoft.com/office/powerpoint/2010/main" val="132920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1124744"/>
            <a:ext cx="6444208" cy="3193695"/>
          </a:xfrm>
          <a:prstGeom prst="rect">
            <a:avLst/>
          </a:prstGeom>
        </p:spPr>
        <p:txBody>
          <a:bodyPr wrap="square">
            <a:spAutoFit/>
          </a:bodyPr>
          <a:lstStyle/>
          <a:p>
            <a:pPr marL="342900" lvl="0" indent="-342900">
              <a:lnSpc>
                <a:spcPct val="115000"/>
              </a:lnSpc>
              <a:spcAft>
                <a:spcPts val="1000"/>
              </a:spcAft>
              <a:buFont typeface="+mj-lt"/>
              <a:buAutoNum type="arabicPeriod"/>
            </a:pPr>
            <a:r>
              <a:rPr lang="en-US" sz="2400" dirty="0">
                <a:ea typeface="Calibri"/>
                <a:cs typeface="Arial"/>
              </a:rPr>
              <a:t> </a:t>
            </a:r>
          </a:p>
          <a:p>
            <a:pPr marL="342900" lvl="0" indent="-342900">
              <a:lnSpc>
                <a:spcPct val="115000"/>
              </a:lnSpc>
              <a:spcAft>
                <a:spcPts val="1000"/>
              </a:spcAft>
              <a:buFont typeface="+mj-lt"/>
              <a:buAutoNum type="arabicPeriod"/>
            </a:pPr>
            <a:r>
              <a:rPr lang="ar-IQ" sz="2400" dirty="0">
                <a:ea typeface="Calibri"/>
              </a:rPr>
              <a:t>لتعبئة مجموعة من الخلايا بتسلسل معين مثلا ارقام او احرف او ايام الاسبوع او الاشهر وغيرها من المتسلسلات نحدد بداية التسلسل ونوعه في الخلية الاصل ثم نقوم بتحديد هذه الخلية مع الخلايا الاخرى المراد </a:t>
            </a:r>
            <a:r>
              <a:rPr lang="ar-IQ" sz="2400" dirty="0" err="1">
                <a:ea typeface="Calibri"/>
              </a:rPr>
              <a:t>نعبئتها</a:t>
            </a:r>
            <a:r>
              <a:rPr lang="ar-IQ" sz="2400" dirty="0">
                <a:ea typeface="Calibri"/>
              </a:rPr>
              <a:t> ثم من قائمة </a:t>
            </a:r>
            <a:r>
              <a:rPr lang="ar-IQ" sz="2400" dirty="0" err="1">
                <a:ea typeface="Calibri"/>
              </a:rPr>
              <a:t>تعئبة</a:t>
            </a:r>
            <a:r>
              <a:rPr lang="ar-IQ" sz="2400" dirty="0">
                <a:ea typeface="Calibri"/>
              </a:rPr>
              <a:t> </a:t>
            </a:r>
            <a:r>
              <a:rPr lang="en-US" sz="2400" dirty="0">
                <a:ea typeface="Calibri"/>
                <a:cs typeface="Arial"/>
              </a:rPr>
              <a:t>Fill </a:t>
            </a:r>
            <a:r>
              <a:rPr lang="ar-IQ" sz="2400" dirty="0">
                <a:ea typeface="Calibri"/>
              </a:rPr>
              <a:t> نختار الايعاز </a:t>
            </a:r>
            <a:r>
              <a:rPr lang="en-US" sz="2400" dirty="0">
                <a:ea typeface="Calibri"/>
                <a:cs typeface="Arial"/>
              </a:rPr>
              <a:t>Series</a:t>
            </a:r>
            <a:r>
              <a:rPr lang="ar-IQ" sz="2400" dirty="0">
                <a:ea typeface="Calibri"/>
              </a:rPr>
              <a:t> ثم نختار الامر </a:t>
            </a:r>
            <a:r>
              <a:rPr lang="ar-IQ" sz="2400" dirty="0" err="1">
                <a:ea typeface="Calibri"/>
              </a:rPr>
              <a:t>تعئبة</a:t>
            </a:r>
            <a:r>
              <a:rPr lang="ar-IQ" sz="2400" dirty="0">
                <a:ea typeface="Calibri"/>
              </a:rPr>
              <a:t> تلقائية </a:t>
            </a:r>
            <a:r>
              <a:rPr lang="en-US" sz="2400" dirty="0">
                <a:ea typeface="Calibri"/>
                <a:cs typeface="Arial"/>
              </a:rPr>
              <a:t>Auto Fill</a:t>
            </a:r>
            <a:r>
              <a:rPr lang="ar-IQ" sz="2400" dirty="0">
                <a:ea typeface="Calibri"/>
              </a:rPr>
              <a:t>في الحقل نوع </a:t>
            </a:r>
            <a:r>
              <a:rPr lang="en-US" sz="2400" dirty="0">
                <a:ea typeface="Calibri"/>
                <a:cs typeface="Arial"/>
              </a:rPr>
              <a:t>Type</a:t>
            </a:r>
            <a:r>
              <a:rPr lang="ar-IQ" sz="2400" dirty="0">
                <a:ea typeface="Calibri"/>
              </a:rPr>
              <a:t>فتتم التعبئة.</a:t>
            </a:r>
            <a:endParaRPr lang="en-US" sz="2400" dirty="0">
              <a:ea typeface="Calibri"/>
              <a:cs typeface="Arial"/>
            </a:endParaRPr>
          </a:p>
        </p:txBody>
      </p:sp>
    </p:spTree>
    <p:extLst>
      <p:ext uri="{BB962C8B-B14F-4D97-AF65-F5344CB8AC3E}">
        <p14:creationId xmlns:p14="http://schemas.microsoft.com/office/powerpoint/2010/main" val="346556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812" y="3244334"/>
            <a:ext cx="4518379" cy="769441"/>
          </a:xfrm>
          <a:prstGeom prst="rect">
            <a:avLst/>
          </a:prstGeom>
        </p:spPr>
        <p:txBody>
          <a:bodyPr wrap="square">
            <a:spAutoFit/>
          </a:bodyPr>
          <a:lstStyle/>
          <a:p>
            <a:r>
              <a:rPr lang="ar-IQ" sz="4400" b="1" dirty="0">
                <a:ea typeface="Calibri"/>
                <a:cs typeface="Andalus"/>
              </a:rPr>
              <a:t>تمنياتي لكم التوفيق</a:t>
            </a:r>
            <a:endParaRPr lang="ar-IQ" sz="4400" dirty="0"/>
          </a:p>
        </p:txBody>
      </p:sp>
    </p:spTree>
    <p:extLst>
      <p:ext uri="{BB962C8B-B14F-4D97-AF65-F5344CB8AC3E}">
        <p14:creationId xmlns:p14="http://schemas.microsoft.com/office/powerpoint/2010/main" val="944495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TotalTime>
  <Words>295</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Maher</cp:lastModifiedBy>
  <cp:revision>9</cp:revision>
  <dcterms:created xsi:type="dcterms:W3CDTF">2019-02-12T06:11:15Z</dcterms:created>
  <dcterms:modified xsi:type="dcterms:W3CDTF">2019-02-12T11:40:50Z</dcterms:modified>
</cp:coreProperties>
</file>