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07/06/1440</a:t>
            </a:fld>
            <a:endParaRPr lang="ar-S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553376"/>
            <a:ext cx="4572000" cy="244297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ea typeface="Calibri"/>
                <a:cs typeface="Andalus"/>
              </a:rPr>
              <a:t>مدرسة المادة</a:t>
            </a:r>
            <a:endParaRPr lang="en-US" sz="2800" dirty="0"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 err="1">
                <a:ea typeface="Calibri"/>
                <a:cs typeface="Andalus"/>
              </a:rPr>
              <a:t>م.م</a:t>
            </a:r>
            <a:r>
              <a:rPr lang="ar-IQ" sz="2800" b="1" dirty="0">
                <a:ea typeface="Calibri"/>
                <a:cs typeface="Andalus"/>
              </a:rPr>
              <a:t>. تغريد خضير هذال</a:t>
            </a:r>
            <a:endParaRPr lang="en-US" sz="2800" dirty="0"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ea typeface="Calibri"/>
                <a:cs typeface="Andalus"/>
              </a:rPr>
              <a:t>الجامعة المستنصرية/كلية التربية الاساسية</a:t>
            </a:r>
            <a:endParaRPr lang="en-US" sz="2800" dirty="0"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ea typeface="Calibri"/>
                <a:cs typeface="Andalus"/>
              </a:rPr>
              <a:t>قسم الرياضيات</a:t>
            </a:r>
            <a:endParaRPr lang="en-US" sz="28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4744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8280920" cy="5128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8128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513843"/>
            <a:ext cx="7488832" cy="4604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000" dirty="0">
                <a:ea typeface="Calibri"/>
              </a:rPr>
              <a:t> وهناك اساسيات وقواعد يجب اتباعها لضبط عملية الكتابة في ورقة العمل وهي:</a:t>
            </a:r>
            <a:endParaRPr lang="en-US" sz="2000" dirty="0"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Arial"/>
              <a:buChar char="-"/>
            </a:pPr>
            <a:r>
              <a:rPr lang="ar-IQ" sz="2000" dirty="0">
                <a:ea typeface="Calibri"/>
              </a:rPr>
              <a:t>لتحويل الكتابة من اللغة الانكليزية الى اللغة العربية نضغط مفتاحي</a:t>
            </a:r>
            <a:r>
              <a:rPr lang="en-US" sz="2000" dirty="0">
                <a:ea typeface="Calibri"/>
                <a:cs typeface="Arial"/>
              </a:rPr>
              <a:t>Alt+ Shift)</a:t>
            </a:r>
            <a:r>
              <a:rPr lang="ar-IQ" sz="2000" dirty="0">
                <a:ea typeface="Calibri"/>
              </a:rPr>
              <a:t> ) من جهة اليمين ولتحويل الكتابة من اللغة العربية الى اللغة الانكليزية نضغط مفتاحي </a:t>
            </a:r>
            <a:r>
              <a:rPr lang="en-US" sz="2000" dirty="0">
                <a:ea typeface="Calibri"/>
                <a:cs typeface="Arial"/>
              </a:rPr>
              <a:t>Alt + Shift)</a:t>
            </a:r>
            <a:r>
              <a:rPr lang="ar-IQ" sz="2000" dirty="0">
                <a:ea typeface="Calibri"/>
              </a:rPr>
              <a:t>) من جهة اليسار</a:t>
            </a:r>
            <a:endParaRPr lang="en-US" sz="2000" dirty="0"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Arial"/>
              <a:buChar char="-"/>
            </a:pPr>
            <a:r>
              <a:rPr lang="ar-IQ" sz="2000" dirty="0">
                <a:ea typeface="Calibri"/>
              </a:rPr>
              <a:t>لتحويل جهة الكتابة من اليسار الى اليمين  نضغط مفتاحي</a:t>
            </a:r>
            <a:r>
              <a:rPr lang="en-US" sz="2000" dirty="0">
                <a:ea typeface="Calibri"/>
                <a:cs typeface="Arial"/>
              </a:rPr>
              <a:t>Ctrl+ Shift)</a:t>
            </a:r>
            <a:r>
              <a:rPr lang="ar-IQ" sz="2000" dirty="0">
                <a:ea typeface="Calibri"/>
              </a:rPr>
              <a:t> ) من جهة اليمين من لوحة المفاتيح  ولتحويل جهة الكتابة من اليمين الى اليسار  نضغط مفتاحي </a:t>
            </a:r>
            <a:r>
              <a:rPr lang="en-US" sz="2000" dirty="0">
                <a:ea typeface="Calibri"/>
                <a:cs typeface="Arial"/>
              </a:rPr>
              <a:t>Ctrl + Shift)</a:t>
            </a:r>
            <a:r>
              <a:rPr lang="ar-IQ" sz="2000" dirty="0">
                <a:ea typeface="Calibri"/>
              </a:rPr>
              <a:t>) من جهة اليسار.</a:t>
            </a:r>
            <a:endParaRPr lang="en-US" sz="2000" dirty="0"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Arial"/>
              <a:buChar char="-"/>
            </a:pPr>
            <a:r>
              <a:rPr lang="ar-IQ" sz="2000" dirty="0">
                <a:ea typeface="Calibri"/>
              </a:rPr>
              <a:t>نستطيع التحكم بموقع مؤشر الكتابة من خلية الى اخرى عن طريق مؤشر الماوس او عن طريق مفاتيح الاتجاهات في لوحة المفاتيح</a:t>
            </a:r>
            <a:endParaRPr lang="en-US" sz="2000" dirty="0"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Arial"/>
              <a:buChar char="-"/>
            </a:pPr>
            <a:r>
              <a:rPr lang="ar-IQ" sz="2000" dirty="0">
                <a:ea typeface="Calibri"/>
              </a:rPr>
              <a:t>لنقل المؤشر الى بداية الصف نضغط على مفتاح </a:t>
            </a:r>
            <a:r>
              <a:rPr lang="en-US" sz="2000" dirty="0">
                <a:ea typeface="Calibri"/>
                <a:cs typeface="Arial"/>
              </a:rPr>
              <a:t>Home</a:t>
            </a:r>
            <a:r>
              <a:rPr lang="ar-IQ" sz="2000" dirty="0">
                <a:ea typeface="Calibri"/>
              </a:rPr>
              <a:t>من لوحة المفاتيح.</a:t>
            </a:r>
            <a:endParaRPr lang="en-US" sz="2000" dirty="0"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Arial"/>
              <a:buChar char="-"/>
            </a:pPr>
            <a:r>
              <a:rPr lang="ar-IQ" sz="2000" dirty="0">
                <a:ea typeface="Calibri"/>
              </a:rPr>
              <a:t>لمسح كلمة او فقرة حددها  ثم اضغط مفتاح </a:t>
            </a:r>
            <a:r>
              <a:rPr lang="en-US" sz="2000" dirty="0">
                <a:ea typeface="Calibri"/>
                <a:cs typeface="Arial"/>
              </a:rPr>
              <a:t>Delete </a:t>
            </a:r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1542031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1124745"/>
            <a:ext cx="6408712" cy="2577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5"/>
            </a:pPr>
            <a:r>
              <a:rPr lang="ar-IQ" sz="2000" b="1" u="sng" dirty="0">
                <a:ea typeface="Calibri"/>
              </a:rPr>
              <a:t>التعامل مع الخلايا</a:t>
            </a:r>
            <a:endParaRPr lang="en-US" sz="2000" u="sng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000" dirty="0">
                <a:ea typeface="Calibri"/>
              </a:rPr>
              <a:t>يتم التعامل مع الخلايا وكذلك الاعمدة والصفوف كباقي العناصر في ويندوز من تحديد ونسخ ولصق وحذف وسحب </a:t>
            </a:r>
            <a:endParaRPr lang="en-US" sz="20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000" b="1" dirty="0">
                <a:ea typeface="Calibri"/>
              </a:rPr>
              <a:t>1.5.1 تحديد (تضليل النص)</a:t>
            </a:r>
            <a:endParaRPr lang="en-US" sz="20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000" dirty="0" err="1">
                <a:ea typeface="Calibri"/>
              </a:rPr>
              <a:t>لاجراء</a:t>
            </a:r>
            <a:r>
              <a:rPr lang="ar-IQ" sz="2000" dirty="0">
                <a:ea typeface="Calibri"/>
              </a:rPr>
              <a:t> اي عملية على النص كتنسيق الخط او عملية النسخ او القطع او غيرها من العمليات لا بد من اجراء التحديد على الخلايا اولا ويتم ذلك من خلال</a:t>
            </a:r>
            <a:r>
              <a:rPr lang="en-US" sz="2000" dirty="0">
                <a:ea typeface="Calibri"/>
                <a:cs typeface="Arial"/>
              </a:rPr>
              <a:t>  </a:t>
            </a:r>
            <a:r>
              <a:rPr lang="ar-IQ" sz="2000" dirty="0">
                <a:ea typeface="Calibri"/>
              </a:rPr>
              <a:t> :</a:t>
            </a:r>
            <a:endParaRPr lang="en-US" sz="20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5208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3688" y="1086821"/>
            <a:ext cx="6120680" cy="4378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ea typeface="Calibri"/>
                <a:cs typeface="Arial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000" dirty="0">
                <a:ea typeface="Calibri"/>
              </a:rPr>
              <a:t> - لتحديد خلية يكفي النقر مرة واحدة على الخلية</a:t>
            </a:r>
            <a:endParaRPr lang="en-US" sz="20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000" dirty="0">
                <a:ea typeface="Calibri"/>
              </a:rPr>
              <a:t>-  لتحديد صف واحد ننقر على رقم الصف	</a:t>
            </a:r>
            <a:endParaRPr lang="en-US" sz="20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000" dirty="0">
                <a:ea typeface="Calibri"/>
              </a:rPr>
              <a:t>- لتحديد عمود واحد ننقر على حرف اسم العمود</a:t>
            </a:r>
            <a:endParaRPr lang="en-US" sz="20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000" dirty="0">
                <a:ea typeface="Calibri"/>
              </a:rPr>
              <a:t>- لتحديد كل الورقة نضغط مفتاحي</a:t>
            </a:r>
            <a:r>
              <a:rPr lang="en-US" sz="2000" dirty="0">
                <a:ea typeface="Calibri"/>
                <a:cs typeface="Arial"/>
              </a:rPr>
              <a:t>Ctrl +A)</a:t>
            </a:r>
            <a:r>
              <a:rPr lang="ar-IQ" sz="2000" dirty="0">
                <a:ea typeface="Calibri"/>
              </a:rPr>
              <a:t>)</a:t>
            </a:r>
            <a:endParaRPr lang="en-US" sz="20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000" dirty="0">
                <a:ea typeface="Calibri"/>
              </a:rPr>
              <a:t>- لتحديد خليتين متجاورتين او اكثر ننقر على الخلية الاولى ونستمر بالضغط </a:t>
            </a:r>
            <a:r>
              <a:rPr lang="ar-IQ" sz="2000" dirty="0" err="1">
                <a:ea typeface="Calibri"/>
              </a:rPr>
              <a:t>والاستمراربالسحب</a:t>
            </a:r>
            <a:r>
              <a:rPr lang="ar-IQ" sz="2000" dirty="0">
                <a:ea typeface="Calibri"/>
              </a:rPr>
              <a:t> والضغط لحين الوصول الى الخلية الاخيرة</a:t>
            </a:r>
            <a:endParaRPr lang="en-US" sz="20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000" dirty="0">
                <a:ea typeface="Calibri"/>
              </a:rPr>
              <a:t>- لتحديد خليتين غير متجاورتين او عدة خلايا غير متجاورة ننقر على الخلية الاولى بالماوس وفي نفس الوقت نضغط مفتاح </a:t>
            </a:r>
            <a:r>
              <a:rPr lang="en-US" sz="2000" dirty="0">
                <a:ea typeface="Calibri"/>
                <a:cs typeface="Arial"/>
              </a:rPr>
              <a:t>Ctrl</a:t>
            </a:r>
            <a:r>
              <a:rPr lang="ar-IQ" sz="2000" dirty="0">
                <a:ea typeface="Calibri"/>
              </a:rPr>
              <a:t> ونستمر بالضغط على المفتاح مع تحديد الخلايا الاخرى عن طريق الماوس</a:t>
            </a:r>
            <a:endParaRPr lang="en-US" sz="20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5188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9632" y="980728"/>
            <a:ext cx="7200800" cy="3166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400" dirty="0">
                <a:ea typeface="Calibri"/>
              </a:rPr>
              <a:t>- لتحديد صفين متجاورين او اكثر ننقر على الصف الاول المراد تضليله ونستمر بالضغط </a:t>
            </a:r>
            <a:r>
              <a:rPr lang="ar-IQ" sz="2400" dirty="0" err="1">
                <a:ea typeface="Calibri"/>
              </a:rPr>
              <a:t>والاستمراربالسحب</a:t>
            </a:r>
            <a:r>
              <a:rPr lang="ar-IQ" sz="2400" dirty="0">
                <a:ea typeface="Calibri"/>
              </a:rPr>
              <a:t> والضغط لحين الوصول الى الصف الاخير , وكذلك الحال بالنسبة الى تحديد الاعمدة المتجاورة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400" dirty="0">
                <a:ea typeface="Calibri"/>
              </a:rPr>
              <a:t>-   لتحديد صفين غير متجاورين </a:t>
            </a:r>
            <a:r>
              <a:rPr lang="ar-IQ" sz="2400" dirty="0" err="1">
                <a:ea typeface="Calibri"/>
              </a:rPr>
              <a:t>اوعدة</a:t>
            </a:r>
            <a:r>
              <a:rPr lang="ar-IQ" sz="2400" dirty="0">
                <a:ea typeface="Calibri"/>
              </a:rPr>
              <a:t> صفوف غير متجاورة  ننقر على الصف الاول المراد تضليله بالماوس وفي نفس الوقت نضغط مفتاح </a:t>
            </a:r>
            <a:r>
              <a:rPr lang="en-US" sz="2400" dirty="0">
                <a:ea typeface="Calibri"/>
                <a:cs typeface="Arial"/>
              </a:rPr>
              <a:t>Ctrl </a:t>
            </a:r>
            <a:r>
              <a:rPr lang="ar-IQ" sz="2400" dirty="0">
                <a:ea typeface="Calibri"/>
              </a:rPr>
              <a:t>ونستمر بالضغط على المفتاح مع تحديد الصفوف الاخرى عن طريق الماوس وكذلك الحال بالنسبة الى تحديد الاعمدة الغير المتجاورة .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8266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3000165"/>
            <a:ext cx="4572000" cy="17278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4400" b="1" dirty="0">
                <a:ea typeface="Calibri"/>
                <a:cs typeface="Andalus"/>
              </a:rPr>
              <a:t>تمنياتي لكم التوفيق</a:t>
            </a:r>
            <a:endParaRPr lang="en-US" sz="4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4400" dirty="0">
                <a:ea typeface="Calibri"/>
              </a:rPr>
              <a:t> </a:t>
            </a:r>
            <a:endParaRPr lang="en-US" sz="4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88487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</TotalTime>
  <Words>273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Foundry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Maher</cp:lastModifiedBy>
  <cp:revision>8</cp:revision>
  <dcterms:created xsi:type="dcterms:W3CDTF">2019-02-12T06:11:15Z</dcterms:created>
  <dcterms:modified xsi:type="dcterms:W3CDTF">2019-02-12T09:07:09Z</dcterms:modified>
</cp:coreProperties>
</file>