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116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57200"/>
            <a:ext cx="8458200" cy="5867400"/>
          </a:xfrm>
        </p:spPr>
        <p:txBody>
          <a:bodyPr/>
          <a:lstStyle/>
          <a:p>
            <a:r>
              <a:rPr lang="ar-IQ" dirty="0" smtClean="0"/>
              <a:t>المحاضرة الرابعة احتمالات متقدمة</a:t>
            </a:r>
          </a:p>
          <a:p>
            <a:r>
              <a:rPr lang="ar-IQ" dirty="0" smtClean="0"/>
              <a:t>محاضرة بوربوينت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62768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32084"/>
                <a:ext cx="8229600" cy="6825916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 </a:t>
                </a:r>
                <a:r>
                  <a:rPr lang="en-US" b="1" i="1" u="sng" dirty="0"/>
                  <a:t>Moment generating  function:</a:t>
                </a:r>
                <a:r>
                  <a:rPr lang="ar-IQ" b="1" i="1" u="sng" dirty="0"/>
                  <a:t>الداله المولده للعزوم                   </a:t>
                </a:r>
                <a:endParaRPr lang="en-US" dirty="0"/>
              </a:p>
              <a:p>
                <a:r>
                  <a:rPr lang="en-US" b="1" i="1" u="sng" dirty="0" err="1"/>
                  <a:t>Mgf</a:t>
                </a:r>
                <a:r>
                  <a:rPr lang="en-US" b="1" i="1" u="sng" dirty="0"/>
                  <a:t> =</a:t>
                </a:r>
                <a:r>
                  <a:rPr lang="en-US" b="1" i="1" u="sng" dirty="0" err="1"/>
                  <a:t>M</a:t>
                </a:r>
                <a:r>
                  <a:rPr lang="en-US" baseline="30000" dirty="0" err="1"/>
                  <a:t>t</a:t>
                </a:r>
                <a:r>
                  <a:rPr lang="en-US" baseline="-25000" dirty="0" err="1"/>
                  <a:t>x</a:t>
                </a:r>
                <a:r>
                  <a:rPr lang="en-US" dirty="0"/>
                  <a:t>  =  E(</a:t>
                </a:r>
                <a:r>
                  <a:rPr lang="en-US" dirty="0" err="1"/>
                  <a:t>e</a:t>
                </a:r>
                <a:r>
                  <a:rPr lang="en-US" baseline="30000" dirty="0" err="1"/>
                  <a:t>tx</a:t>
                </a:r>
                <a:r>
                  <a:rPr lang="en-US" dirty="0"/>
                  <a:t>)  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/>
                          </a:rPr>
                          <m:t>∀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sub>
                      <m:sup/>
                      <m:e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e>
                    </m:nary>
                  </m:oMath>
                </a14:m>
                <a:r>
                  <a:rPr lang="en-US" baseline="30000" dirty="0" err="1"/>
                  <a:t>tx</a:t>
                </a:r>
                <a:r>
                  <a:rPr lang="en-US" dirty="0"/>
                  <a:t>  p(x)    if x is  </a:t>
                </a:r>
                <a:r>
                  <a:rPr lang="en-US" dirty="0" err="1"/>
                  <a:t>discreat</a:t>
                </a:r>
                <a:r>
                  <a:rPr lang="en-US" dirty="0"/>
                  <a:t>  </a:t>
                </a:r>
                <a:r>
                  <a:rPr lang="en-US" dirty="0" err="1"/>
                  <a:t>r.v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                               =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e>
                    </m:nary>
                  </m:oMath>
                </a14:m>
                <a:r>
                  <a:rPr lang="en-US" baseline="30000" dirty="0" err="1"/>
                  <a:t>tx</a:t>
                </a:r>
                <a:r>
                  <a:rPr lang="en-US" dirty="0"/>
                  <a:t> f(x)           if x  is continuous  </a:t>
                </a:r>
                <a:r>
                  <a:rPr lang="en-US" dirty="0" err="1"/>
                  <a:t>r.v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 </a:t>
                </a:r>
              </a:p>
              <a:p>
                <a:pPr marL="0" indent="0">
                  <a:buNone/>
                </a:pPr>
                <a:r>
                  <a:rPr lang="en-US" dirty="0" err="1"/>
                  <a:t>M</a:t>
                </a:r>
                <a:r>
                  <a:rPr lang="en-US" baseline="-25000" dirty="0" err="1"/>
                  <a:t>x</a:t>
                </a:r>
                <a:r>
                  <a:rPr lang="en-US" baseline="30000" dirty="0"/>
                  <a:t>-</a:t>
                </a:r>
                <a:r>
                  <a:rPr lang="en-US" dirty="0"/>
                  <a:t>  =M</a:t>
                </a:r>
                <a:r>
                  <a:rPr lang="en-US" baseline="-25000" dirty="0"/>
                  <a:t>1</a:t>
                </a:r>
                <a:r>
                  <a:rPr lang="en-US" dirty="0"/>
                  <a:t> =Ex</a:t>
                </a:r>
              </a:p>
              <a:p>
                <a:pPr marL="0" indent="0">
                  <a:buNone/>
                </a:pPr>
                <a:r>
                  <a:rPr lang="en-US" dirty="0" err="1"/>
                  <a:t>M</a:t>
                </a:r>
                <a:r>
                  <a:rPr lang="en-US" baseline="-25000" dirty="0" err="1"/>
                  <a:t>x</a:t>
                </a:r>
                <a:r>
                  <a:rPr lang="en-US" baseline="30000" dirty="0"/>
                  <a:t>-</a:t>
                </a:r>
                <a:r>
                  <a:rPr lang="en-US" dirty="0"/>
                  <a:t>  =M</a:t>
                </a:r>
                <a:r>
                  <a:rPr lang="en-US" baseline="-25000" dirty="0"/>
                  <a:t>2</a:t>
                </a:r>
                <a:r>
                  <a:rPr lang="en-US" dirty="0"/>
                  <a:t> = Ex</a:t>
                </a:r>
                <a:r>
                  <a:rPr lang="en-US" baseline="30000" dirty="0"/>
                  <a:t>2</a:t>
                </a:r>
                <a:r>
                  <a:rPr lang="en-US" dirty="0"/>
                  <a:t>             when time    t=0</a:t>
                </a:r>
              </a:p>
              <a:p>
                <a:pPr marL="0" indent="0">
                  <a:buNone/>
                </a:pPr>
                <a:r>
                  <a:rPr lang="en-US" dirty="0"/>
                  <a:t>   Ex :</a:t>
                </a:r>
              </a:p>
              <a:p>
                <a:pPr marL="0" indent="0">
                  <a:buNone/>
                </a:pPr>
                <a:r>
                  <a:rPr lang="en-US" dirty="0"/>
                  <a:t>F(x)  = ¼        if x=0</a:t>
                </a:r>
              </a:p>
              <a:p>
                <a:pPr marL="0" indent="0">
                  <a:buNone/>
                </a:pPr>
                <a:r>
                  <a:rPr lang="en-US" dirty="0"/>
                  <a:t>          =1/2     if  x=1</a:t>
                </a:r>
              </a:p>
              <a:p>
                <a:pPr marL="0" indent="0">
                  <a:buNone/>
                </a:pPr>
                <a:r>
                  <a:rPr lang="en-US" dirty="0"/>
                  <a:t>           =1/4       if  x=2</a:t>
                </a:r>
              </a:p>
              <a:p>
                <a:pPr marL="0" indent="0">
                  <a:buNone/>
                </a:pPr>
                <a:r>
                  <a:rPr lang="en-US" dirty="0"/>
                  <a:t> Find  </a:t>
                </a:r>
                <a:r>
                  <a:rPr lang="en-US" dirty="0" err="1"/>
                  <a:t>M.g.f</a:t>
                </a:r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32084"/>
                <a:ext cx="8229600" cy="6825916"/>
              </a:xfrm>
              <a:blipFill rotWithShape="1">
                <a:blip r:embed="rId2"/>
                <a:stretch>
                  <a:fillRect l="-1704" t="-2589" r="-3333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0065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2032"/>
                <a:ext cx="8686800" cy="6769768"/>
              </a:xfrm>
            </p:spPr>
            <p:txBody>
              <a:bodyPr/>
              <a:lstStyle/>
              <a:p>
                <a:r>
                  <a:rPr lang="en-US" dirty="0"/>
                  <a:t>-find mean ,</a:t>
                </a:r>
                <a:r>
                  <a:rPr lang="en-US" dirty="0" err="1"/>
                  <a:t>vairince</a:t>
                </a:r>
                <a:r>
                  <a:rPr lang="en-US" dirty="0"/>
                  <a:t>  by </a:t>
                </a:r>
                <a:r>
                  <a:rPr lang="en-US" dirty="0" err="1"/>
                  <a:t>M.g.f</a:t>
                </a:r>
                <a:endParaRPr lang="en-US" dirty="0"/>
              </a:p>
              <a:p>
                <a:r>
                  <a:rPr lang="en-US" dirty="0"/>
                  <a:t> Sol :</a:t>
                </a:r>
              </a:p>
              <a:p>
                <a:r>
                  <a:rPr lang="en-US" dirty="0" err="1"/>
                  <a:t>M</a:t>
                </a:r>
                <a:r>
                  <a:rPr lang="en-US" baseline="-25000" dirty="0" err="1"/>
                  <a:t>x</a:t>
                </a:r>
                <a:r>
                  <a:rPr lang="en-US" baseline="30000" dirty="0" err="1"/>
                  <a:t>t</a:t>
                </a:r>
                <a:r>
                  <a:rPr lang="en-US" dirty="0"/>
                  <a:t>= E (</a:t>
                </a:r>
                <a:r>
                  <a:rPr lang="en-US" dirty="0" err="1"/>
                  <a:t>e</a:t>
                </a:r>
                <a:r>
                  <a:rPr lang="en-US" baseline="30000" dirty="0" err="1"/>
                  <a:t>tx</a:t>
                </a:r>
                <a:r>
                  <a:rPr lang="en-US" dirty="0"/>
                  <a:t>) 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bHide m:val="on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e>
                    </m:nary>
                  </m:oMath>
                </a14:m>
                <a:r>
                  <a:rPr lang="en-US" baseline="30000" dirty="0"/>
                  <a:t> </a:t>
                </a:r>
                <a:r>
                  <a:rPr lang="en-US" baseline="30000" dirty="0" err="1"/>
                  <a:t>tx</a:t>
                </a:r>
                <a:r>
                  <a:rPr lang="en-US" dirty="0"/>
                  <a:t> p(x)</a:t>
                </a:r>
              </a:p>
              <a:p>
                <a:r>
                  <a:rPr lang="en-US" dirty="0"/>
                  <a:t>                    =1/4 e</a:t>
                </a:r>
                <a:r>
                  <a:rPr lang="en-US" baseline="30000" dirty="0"/>
                  <a:t>0t</a:t>
                </a:r>
                <a:r>
                  <a:rPr lang="en-US" dirty="0"/>
                  <a:t> + ½  e</a:t>
                </a:r>
                <a:r>
                  <a:rPr lang="en-US" baseline="30000" dirty="0"/>
                  <a:t>t</a:t>
                </a:r>
                <a:r>
                  <a:rPr lang="en-US" dirty="0"/>
                  <a:t>  +1/4 e</a:t>
                </a:r>
                <a:r>
                  <a:rPr lang="en-US" baseline="30000" dirty="0"/>
                  <a:t>2t</a:t>
                </a:r>
                <a:r>
                  <a:rPr lang="en-US" dirty="0"/>
                  <a:t> </a:t>
                </a:r>
              </a:p>
              <a:p>
                <a:r>
                  <a:rPr lang="en-US" dirty="0"/>
                  <a:t> </a:t>
                </a:r>
              </a:p>
              <a:p>
                <a:r>
                  <a:rPr lang="en-US" dirty="0"/>
                  <a:t>E(x)=M</a:t>
                </a:r>
                <a:r>
                  <a:rPr lang="en-US" baseline="30000" dirty="0"/>
                  <a:t>-</a:t>
                </a:r>
                <a:r>
                  <a:rPr lang="en-US" dirty="0"/>
                  <a:t> =1/2 e</a:t>
                </a:r>
                <a:r>
                  <a:rPr lang="en-US" baseline="30000" dirty="0"/>
                  <a:t>t</a:t>
                </a:r>
                <a:r>
                  <a:rPr lang="en-US" dirty="0"/>
                  <a:t>   +1/4 e</a:t>
                </a:r>
                <a:r>
                  <a:rPr lang="en-US" baseline="30000" dirty="0"/>
                  <a:t>2t</a:t>
                </a:r>
                <a:r>
                  <a:rPr lang="en-US" dirty="0"/>
                  <a:t>  =1  when t=0</a:t>
                </a:r>
              </a:p>
              <a:p>
                <a:r>
                  <a:rPr lang="en-US" dirty="0"/>
                  <a:t>E x</a:t>
                </a:r>
                <a:r>
                  <a:rPr lang="en-US" baseline="30000" dirty="0"/>
                  <a:t>2</a:t>
                </a:r>
                <a:r>
                  <a:rPr lang="en-US" dirty="0"/>
                  <a:t> = M</a:t>
                </a:r>
                <a:r>
                  <a:rPr lang="en-US" baseline="30000" dirty="0"/>
                  <a:t>-- </a:t>
                </a:r>
                <a:r>
                  <a:rPr lang="en-US" dirty="0"/>
                  <a:t>=1/2 e</a:t>
                </a:r>
                <a:r>
                  <a:rPr lang="en-US" baseline="30000" dirty="0"/>
                  <a:t>t</a:t>
                </a:r>
                <a:r>
                  <a:rPr lang="en-US" dirty="0"/>
                  <a:t>  +2/2 e</a:t>
                </a:r>
                <a:r>
                  <a:rPr lang="en-US" baseline="30000" dirty="0"/>
                  <a:t>2t</a:t>
                </a:r>
                <a:r>
                  <a:rPr lang="en-US" dirty="0"/>
                  <a:t> =1</a:t>
                </a:r>
              </a:p>
              <a:p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2032"/>
                <a:ext cx="8686800" cy="6769768"/>
              </a:xfrm>
              <a:blipFill rotWithShape="1">
                <a:blip r:embed="rId2"/>
                <a:stretch>
                  <a:fillRect l="-1544" t="-1170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610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76200"/>
                <a:ext cx="8991600" cy="678180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 Ex :</a:t>
                </a:r>
              </a:p>
              <a:p>
                <a:r>
                  <a:rPr lang="en-US" dirty="0"/>
                  <a:t>P(x) = ¼         1</a:t>
                </a:r>
                <a14:m>
                  <m:oMath xmlns:m="http://schemas.openxmlformats.org/officeDocument/2006/math">
                    <m:r>
                      <a:rPr lang="en-US" i="1"/>
                      <m:t>&lt;</m:t>
                    </m:r>
                    <m:r>
                      <a:rPr lang="en-US" i="1"/>
                      <m:t>𝑥</m:t>
                    </m:r>
                    <m:r>
                      <a:rPr lang="en-US" i="1"/>
                      <m:t>&lt;</m:t>
                    </m:r>
                    <m:r>
                      <a:rPr lang="en-US" i="1"/>
                      <m:t>5</m:t>
                    </m:r>
                  </m:oMath>
                </a14:m>
                <a:endParaRPr lang="en-US" dirty="0"/>
              </a:p>
              <a:p>
                <a:r>
                  <a:rPr lang="en-US" dirty="0"/>
                  <a:t>Find  mean and  var.</a:t>
                </a:r>
              </a:p>
              <a:p>
                <a:r>
                  <a:rPr lang="en-US" dirty="0"/>
                  <a:t> E(x) =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en-US" i="1"/>
                        </m:ctrlPr>
                      </m:naryPr>
                      <m:sub>
                        <m:r>
                          <a:rPr lang="en-US" i="1"/>
                          <m:t>1</m:t>
                        </m:r>
                      </m:sub>
                      <m:sup>
                        <m:r>
                          <a:rPr lang="en-US" i="1"/>
                          <m:t>5</m:t>
                        </m:r>
                      </m:sup>
                      <m:e>
                        <m:r>
                          <a:rPr lang="en-US" i="1"/>
                          <m:t>𝑥𝑝</m:t>
                        </m:r>
                        <m:r>
                          <a:rPr lang="en-US" i="1"/>
                          <m:t>(</m:t>
                        </m:r>
                        <m:r>
                          <a:rPr lang="en-US" i="1"/>
                          <m:t>𝑥</m:t>
                        </m:r>
                        <m:r>
                          <a:rPr lang="en-US" i="1"/>
                          <m:t>)</m:t>
                        </m:r>
                      </m:e>
                    </m:nary>
                  </m:oMath>
                </a14:m>
                <a:r>
                  <a:rPr lang="en-US" dirty="0"/>
                  <a:t> =3</a:t>
                </a:r>
              </a:p>
              <a:p>
                <a:r>
                  <a:rPr lang="en-US" dirty="0"/>
                  <a:t>E(x</a:t>
                </a:r>
                <a:r>
                  <a:rPr lang="en-US" baseline="30000" dirty="0"/>
                  <a:t>2</a:t>
                </a:r>
                <a:r>
                  <a:rPr lang="en-US" dirty="0"/>
                  <a:t>) =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en-US" i="1"/>
                        </m:ctrlPr>
                      </m:naryPr>
                      <m:sub>
                        <m:r>
                          <a:rPr lang="en-US" i="1"/>
                          <m:t>1</m:t>
                        </m:r>
                      </m:sub>
                      <m:sup>
                        <m:r>
                          <a:rPr lang="en-US" i="1"/>
                          <m:t>5</m:t>
                        </m:r>
                      </m:sup>
                      <m:e>
                        <m:r>
                          <a:rPr lang="en-US" i="1"/>
                          <m:t>𝑥</m:t>
                        </m:r>
                      </m:e>
                    </m:nary>
                  </m:oMath>
                </a14:m>
                <a:r>
                  <a:rPr lang="en-US" baseline="30000" dirty="0"/>
                  <a:t>2</a:t>
                </a:r>
                <a:r>
                  <a:rPr lang="en-US" dirty="0"/>
                  <a:t> ¼ dx = 31/3</a:t>
                </a:r>
              </a:p>
              <a:p>
                <a:r>
                  <a:rPr lang="en-US" dirty="0" err="1"/>
                  <a:t>Var</a:t>
                </a:r>
                <a:r>
                  <a:rPr lang="en-US" dirty="0"/>
                  <a:t> (x)  =Ex</a:t>
                </a:r>
                <a:r>
                  <a:rPr lang="en-US" baseline="30000" dirty="0"/>
                  <a:t>2</a:t>
                </a:r>
                <a:r>
                  <a:rPr lang="en-US" dirty="0"/>
                  <a:t> -(Ex)</a:t>
                </a:r>
              </a:p>
              <a:p>
                <a:r>
                  <a:rPr lang="en-US" dirty="0"/>
                  <a:t>             =31/3 -3</a:t>
                </a:r>
                <a:r>
                  <a:rPr lang="en-US" baseline="30000" dirty="0"/>
                  <a:t>2</a:t>
                </a:r>
                <a:r>
                  <a:rPr lang="en-US" dirty="0"/>
                  <a:t> =4/3</a:t>
                </a:r>
              </a:p>
              <a:p>
                <a:r>
                  <a:rPr lang="en-US" dirty="0"/>
                  <a:t> M</a:t>
                </a:r>
                <a:r>
                  <a:rPr lang="en-US" baseline="30000" dirty="0"/>
                  <a:t>t</a:t>
                </a:r>
                <a:r>
                  <a:rPr lang="en-US" dirty="0"/>
                  <a:t> =E </a:t>
                </a:r>
                <a:r>
                  <a:rPr lang="en-US" dirty="0" err="1"/>
                  <a:t>e</a:t>
                </a:r>
                <a:r>
                  <a:rPr lang="en-US" baseline="30000" dirty="0" err="1"/>
                  <a:t>tx</a:t>
                </a:r>
                <a:r>
                  <a:rPr lang="en-US" dirty="0"/>
                  <a:t>  =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en-US" i="1"/>
                        </m:ctrlPr>
                      </m:naryPr>
                      <m:sub>
                        <m:r>
                          <a:rPr lang="en-US" i="1"/>
                          <m:t>1</m:t>
                        </m:r>
                      </m:sub>
                      <m:sup>
                        <m:r>
                          <a:rPr lang="en-US" i="1"/>
                          <m:t>5</m:t>
                        </m:r>
                      </m:sup>
                      <m:e>
                        <m:r>
                          <a:rPr lang="en-US" i="1"/>
                          <m:t>𝑒</m:t>
                        </m:r>
                      </m:e>
                    </m:nary>
                  </m:oMath>
                </a14:m>
                <a:r>
                  <a:rPr lang="en-US" baseline="30000" dirty="0" err="1"/>
                  <a:t>tx</a:t>
                </a:r>
                <a:r>
                  <a:rPr lang="en-US" dirty="0"/>
                  <a:t> p(x) dx =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en-US" i="1"/>
                        </m:ctrlPr>
                      </m:naryPr>
                      <m:sub>
                        <m:r>
                          <a:rPr lang="en-US" i="1"/>
                          <m:t>1</m:t>
                        </m:r>
                      </m:sub>
                      <m:sup>
                        <m:r>
                          <a:rPr lang="en-US" i="1"/>
                          <m:t>5</m:t>
                        </m:r>
                      </m:sup>
                      <m:e>
                        <m:r>
                          <a:rPr lang="en-US" i="1"/>
                          <m:t>𝑒</m:t>
                        </m:r>
                      </m:e>
                    </m:nary>
                  </m:oMath>
                </a14:m>
                <a:r>
                  <a:rPr lang="en-US" baseline="30000" dirty="0" err="1"/>
                  <a:t>tx</a:t>
                </a:r>
                <a:r>
                  <a:rPr lang="en-US" dirty="0"/>
                  <a:t>  ¼  dx</a:t>
                </a:r>
              </a:p>
              <a:p>
                <a:r>
                  <a:rPr lang="ar-IQ" dirty="0"/>
                  <a:t> </a:t>
                </a:r>
                <a:endParaRPr lang="en-US" dirty="0"/>
              </a:p>
              <a:p>
                <a:pPr rtl="1"/>
                <a:r>
                  <a:rPr lang="en-US" dirty="0"/>
                  <a:t>  </a:t>
                </a:r>
              </a:p>
              <a:p>
                <a:pPr rtl="1"/>
                <a:r>
                  <a:rPr lang="en-US" dirty="0"/>
                  <a:t> </a:t>
                </a:r>
              </a:p>
              <a:p>
                <a:pPr rtl="1"/>
                <a:r>
                  <a:rPr lang="en-US"/>
                  <a:t> </a:t>
                </a:r>
              </a:p>
              <a:p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76200"/>
                <a:ext cx="8991600" cy="6781800"/>
              </a:xfrm>
              <a:blipFill rotWithShape="1">
                <a:blip r:embed="rId2"/>
                <a:stretch>
                  <a:fillRect l="-1356" t="-1799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2765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164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LAITH</dc:creator>
  <cp:lastModifiedBy>LAITH</cp:lastModifiedBy>
  <cp:revision>7</cp:revision>
  <dcterms:created xsi:type="dcterms:W3CDTF">2006-08-16T00:00:00Z</dcterms:created>
  <dcterms:modified xsi:type="dcterms:W3CDTF">2019-02-11T11:14:39Z</dcterms:modified>
</cp:coreProperties>
</file>