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المحاضرة الثانية احتمالات متقدمة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محاضرات بوربوينت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27779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ar-IQ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-76200" y="58847"/>
                <a:ext cx="6934200" cy="64633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 </a:t>
                </a:r>
              </a:p>
              <a:p>
                <a:r>
                  <a:rPr lang="en-US" dirty="0"/>
                  <a:t>EX:- </a:t>
                </a:r>
              </a:p>
              <a:p>
                <a:r>
                  <a:rPr lang="en-US" dirty="0"/>
                  <a:t>P(x) =        2k         x=0</a:t>
                </a:r>
              </a:p>
              <a:p>
                <a:r>
                  <a:rPr lang="en-US" dirty="0"/>
                  <a:t>                   K          x=1</a:t>
                </a:r>
              </a:p>
              <a:p>
                <a:r>
                  <a:rPr lang="en-US" dirty="0"/>
                  <a:t>                   3k        x=2</a:t>
                </a:r>
              </a:p>
              <a:p>
                <a:r>
                  <a:rPr lang="en-US" dirty="0"/>
                  <a:t>                    0          other wise</a:t>
                </a:r>
              </a:p>
              <a:p>
                <a:r>
                  <a:rPr lang="en-US" dirty="0"/>
                  <a:t> </a:t>
                </a:r>
              </a:p>
              <a:p>
                <a:r>
                  <a:rPr lang="en-US" dirty="0"/>
                  <a:t/>
                </a:r>
                <a:br>
                  <a:rPr lang="en-US" dirty="0"/>
                </a:br>
                <a:r>
                  <a:rPr lang="en-US" dirty="0"/>
                  <a:t> </a:t>
                </a:r>
              </a:p>
              <a:p>
                <a:r>
                  <a:rPr lang="en-US" dirty="0"/>
                  <a:t>1_ find k </a:t>
                </a:r>
              </a:p>
              <a:p>
                <a:r>
                  <a:rPr lang="en-US" dirty="0"/>
                  <a:t>2k + k + 3k = 1 </a:t>
                </a:r>
              </a:p>
              <a:p>
                <a:r>
                  <a:rPr lang="en-US" dirty="0"/>
                  <a:t>6 k= 1             k=1  /6 </a:t>
                </a:r>
              </a:p>
              <a:p>
                <a:r>
                  <a:rPr lang="en-US" dirty="0"/>
                  <a:t> P(x) = 2/6 = 1/3 ;x =0 </a:t>
                </a:r>
              </a:p>
              <a:p>
                <a:r>
                  <a:rPr lang="en-US" dirty="0"/>
                  <a:t>            1/6 ; x =1 </a:t>
                </a:r>
              </a:p>
              <a:p>
                <a:r>
                  <a:rPr lang="en-US" dirty="0"/>
                  <a:t>             3/6 = ½ , x =2 </a:t>
                </a:r>
              </a:p>
              <a:p>
                <a:pPr lvl="0"/>
                <a:r>
                  <a:rPr lang="en-US" dirty="0"/>
                  <a:t>other wise</a:t>
                </a:r>
              </a:p>
              <a:p>
                <a:r>
                  <a:rPr lang="en-US" dirty="0"/>
                  <a:t>find1-p(1.5)  , p(x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&gt;</m:t>
                    </m:r>
                  </m:oMath>
                </a14:m>
                <a:r>
                  <a:rPr lang="en-US" dirty="0"/>
                  <a:t>0) ,p(x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≥</m:t>
                    </m:r>
                  </m:oMath>
                </a14:m>
                <a:r>
                  <a:rPr lang="en-US" dirty="0"/>
                  <a:t>0) ,p(x=2)</a:t>
                </a:r>
              </a:p>
              <a:p>
                <a:r>
                  <a:rPr lang="en-US" dirty="0"/>
                  <a:t>solution:</a:t>
                </a:r>
              </a:p>
              <a:p>
                <a:r>
                  <a:rPr lang="en-US" dirty="0"/>
                  <a:t>1-p(x=1.5) =0</a:t>
                </a:r>
              </a:p>
              <a:p>
                <a:r>
                  <a:rPr lang="en-US" dirty="0"/>
                  <a:t>2=p(x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 &gt;</m:t>
                    </m:r>
                  </m:oMath>
                </a14:m>
                <a:r>
                  <a:rPr lang="en-US" dirty="0"/>
                  <a:t>0) =p(x=1)+p(x=2)= 1/6 +3/6 =4/6=2/3</a:t>
                </a:r>
              </a:p>
              <a:p>
                <a:pPr lvl="0"/>
                <a:r>
                  <a:rPr lang="en-US" dirty="0"/>
                  <a:t>p(x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≥</m:t>
                    </m:r>
                  </m:oMath>
                </a14:m>
                <a:r>
                  <a:rPr lang="en-US" dirty="0"/>
                  <a:t>0) =p(x=0)+p(x=1)+p(x=2)=2/6+1/6+3/6=6/6=1</a:t>
                </a:r>
              </a:p>
              <a:p>
                <a:pPr lvl="0"/>
                <a:r>
                  <a:rPr lang="en-US" dirty="0"/>
                  <a:t>p(x=2)=2/3</a:t>
                </a:r>
              </a:p>
              <a:p>
                <a:r>
                  <a:rPr lang="en-US" dirty="0"/>
                  <a:t> 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6200" y="58847"/>
                <a:ext cx="6934200" cy="6463308"/>
              </a:xfrm>
              <a:prstGeom prst="rect">
                <a:avLst/>
              </a:prstGeom>
              <a:blipFill rotWithShape="1">
                <a:blip r:embed="rId2"/>
                <a:stretch>
                  <a:fillRect l="-70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6043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067800" cy="6858000"/>
          </a:xfrm>
        </p:spPr>
        <p:txBody>
          <a:bodyPr/>
          <a:lstStyle/>
          <a:p>
            <a:pPr marL="0" indent="0">
              <a:buNone/>
            </a:pP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0" y="2870806"/>
                <a:ext cx="6858000" cy="39793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 err="1"/>
                  <a:t>D</a:t>
                </a:r>
                <a:r>
                  <a:rPr lang="en-US" b="1" dirty="0" err="1"/>
                  <a:t>efiniton</a:t>
                </a:r>
                <a:r>
                  <a:rPr lang="en-US" b="1" dirty="0"/>
                  <a:t>:</a:t>
                </a:r>
                <a:endParaRPr lang="en-US" dirty="0"/>
              </a:p>
              <a:p>
                <a:pPr rtl="1"/>
                <a:r>
                  <a:rPr lang="ar-IQ" dirty="0"/>
                  <a:t>أذا كان   </a:t>
                </a:r>
                <a:r>
                  <a:rPr lang="en-US" dirty="0"/>
                  <a:t>x</a:t>
                </a:r>
                <a:r>
                  <a:rPr lang="ar-IQ" dirty="0"/>
                  <a:t>  متغير عشوائي يمتلك دالة أحتمالية فأذا كان  </a:t>
                </a:r>
                <a:r>
                  <a:rPr lang="en-US" dirty="0"/>
                  <a:t>f(g(x)) </a:t>
                </a:r>
                <a:r>
                  <a:rPr lang="ar-IQ" dirty="0"/>
                  <a:t> دالة حقيقية فأن التوقع الرياضي للدالة </a:t>
                </a:r>
                <a:r>
                  <a:rPr lang="en-US" dirty="0"/>
                  <a:t>g(x)</a:t>
                </a:r>
                <a:r>
                  <a:rPr lang="ar-IQ" dirty="0"/>
                  <a:t> يرمز له  </a:t>
                </a:r>
                <a:r>
                  <a:rPr lang="en-US" dirty="0"/>
                  <a:t>E(g(x) </a:t>
                </a:r>
                <a:r>
                  <a:rPr lang="ar-IQ" dirty="0"/>
                  <a:t> معطى لل صيغة الأتية :</a:t>
                </a:r>
                <a:endParaRPr lang="en-US" dirty="0"/>
              </a:p>
              <a:p>
                <a:pPr rtl="1"/>
                <a:r>
                  <a:rPr lang="ar-IQ" dirty="0"/>
                  <a:t> </a:t>
                </a:r>
                <a:r>
                  <a:rPr lang="en-US" dirty="0"/>
                  <a:t>E(g(x)) =    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en-US" i="1"/>
                        </m:ctrlPr>
                      </m:naryPr>
                      <m:sub/>
                      <m:sup/>
                      <m:e>
                        <m:eqArr>
                          <m:eqArrPr>
                            <m:ctrlPr>
                              <a:rPr lang="en-US" i="1"/>
                            </m:ctrlPr>
                          </m:eqArrPr>
                          <m:e>
                            <m:r>
                              <a:rPr lang="en-US" i="1"/>
                              <m:t>𝑔</m:t>
                            </m:r>
                            <m:d>
                              <m:dPr>
                                <m:ctrlPr>
                                  <a:rPr lang="en-US" i="1"/>
                                </m:ctrlPr>
                              </m:dPr>
                              <m:e>
                                <m:r>
                                  <a:rPr lang="en-US" i="1"/>
                                  <m:t>𝑥</m:t>
                                </m:r>
                              </m:e>
                            </m:d>
                            <m:r>
                              <a:rPr lang="en-US" i="1"/>
                              <m:t>𝑝</m:t>
                            </m:r>
                            <m:d>
                              <m:dPr>
                                <m:ctrlPr>
                                  <a:rPr lang="en-US" i="1"/>
                                </m:ctrlPr>
                              </m:dPr>
                              <m:e>
                                <m:r>
                                  <a:rPr lang="en-US" i="1"/>
                                  <m:t>𝑥</m:t>
                                </m:r>
                              </m:e>
                            </m:d>
                            <m:r>
                              <a:rPr lang="en-US" i="1"/>
                              <m:t>𝑖𝑓</m:t>
                            </m:r>
                            <m:r>
                              <a:rPr lang="en-US" i="1"/>
                              <m:t> </m:t>
                            </m:r>
                            <m:r>
                              <a:rPr lang="en-US" i="1"/>
                              <m:t>𝑥</m:t>
                            </m:r>
                            <m:r>
                              <a:rPr lang="en-US" i="1"/>
                              <m:t> </m:t>
                            </m:r>
                            <m:r>
                              <a:rPr lang="en-US" i="1"/>
                              <m:t>𝑖𝑠</m:t>
                            </m:r>
                            <m:r>
                              <a:rPr lang="en-US" i="1"/>
                              <m:t> </m:t>
                            </m:r>
                            <m:r>
                              <a:rPr lang="en-US" i="1"/>
                              <m:t>𝑑𝑖𝑠𝑐𝑟𝑒𝑡𝑒</m:t>
                            </m:r>
                          </m:e>
                          <m:e>
                            <m:r>
                              <a:rPr lang="en-US" i="1"/>
                              <m:t> </m:t>
                            </m:r>
                          </m:e>
                        </m:eqArr>
                      </m:e>
                    </m:nary>
                  </m:oMath>
                </a14:m>
                <a:r>
                  <a:rPr lang="en-US" dirty="0"/>
                  <a:t> </a:t>
                </a:r>
              </a:p>
              <a:p>
                <a:pPr rtl="1"/>
                <a:r>
                  <a:rPr lang="en-US" dirty="0"/>
                  <a:t>	          	        =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/>
                        </m:ctrlPr>
                      </m:naryPr>
                      <m:sub/>
                      <m:sup/>
                      <m:e>
                        <m:r>
                          <a:rPr lang="en-US" i="1"/>
                          <m:t>𝑔</m:t>
                        </m:r>
                        <m:d>
                          <m:dPr>
                            <m:ctrlPr>
                              <a:rPr lang="en-US" i="1"/>
                            </m:ctrlPr>
                          </m:dPr>
                          <m:e>
                            <m:r>
                              <a:rPr lang="en-US" i="1"/>
                              <m:t>𝑥</m:t>
                            </m:r>
                          </m:e>
                        </m:d>
                        <m:r>
                          <a:rPr lang="en-US" i="1"/>
                          <m:t>𝑝</m:t>
                        </m:r>
                        <m:d>
                          <m:dPr>
                            <m:ctrlPr>
                              <a:rPr lang="en-US" i="1"/>
                            </m:ctrlPr>
                          </m:dPr>
                          <m:e>
                            <m:r>
                              <a:rPr lang="en-US" i="1"/>
                              <m:t>𝑥</m:t>
                            </m:r>
                          </m:e>
                        </m:d>
                        <m:r>
                          <a:rPr lang="en-US" i="1"/>
                          <m:t>𝑑</m:t>
                        </m:r>
                        <m:d>
                          <m:dPr>
                            <m:ctrlPr>
                              <a:rPr lang="en-US" i="1"/>
                            </m:ctrlPr>
                          </m:dPr>
                          <m:e>
                            <m:r>
                              <a:rPr lang="en-US" i="1"/>
                              <m:t>𝑥</m:t>
                            </m:r>
                          </m:e>
                        </m:d>
                        <m:r>
                          <a:rPr lang="en-US" i="1"/>
                          <m:t>  </m:t>
                        </m:r>
                        <m:r>
                          <a:rPr lang="en-US" i="1"/>
                          <m:t>𝑖𝑓</m:t>
                        </m:r>
                        <m:r>
                          <a:rPr lang="en-US" i="1"/>
                          <m:t> </m:t>
                        </m:r>
                        <m:r>
                          <a:rPr lang="en-US" i="1"/>
                          <m:t>𝑥</m:t>
                        </m:r>
                        <m:r>
                          <a:rPr lang="en-US" i="1"/>
                          <m:t> </m:t>
                        </m:r>
                        <m:r>
                          <a:rPr lang="en-US" i="1"/>
                          <m:t>𝑖𝑠</m:t>
                        </m:r>
                        <m:r>
                          <a:rPr lang="en-US" i="1"/>
                          <m:t> </m:t>
                        </m:r>
                        <m:r>
                          <a:rPr lang="en-US" i="1"/>
                          <m:t>𝑐𝑜𝑛𝑡𝑖𝑛𝑢𝑠𝑒</m:t>
                        </m:r>
                        <m:r>
                          <a:rPr lang="en-US" i="1"/>
                          <m:t> </m:t>
                        </m:r>
                      </m:e>
                    </m:nary>
                  </m:oMath>
                </a14:m>
                <a:endParaRPr lang="en-US" dirty="0"/>
              </a:p>
              <a:p>
                <a:r>
                  <a:rPr lang="en-US" b="1" u="sng" dirty="0" err="1"/>
                  <a:t>Propertie</a:t>
                </a:r>
                <a:r>
                  <a:rPr lang="en-US" b="1" u="sng" dirty="0"/>
                  <a:t> of expectation :- </a:t>
                </a:r>
                <a:endParaRPr lang="en-US" dirty="0"/>
              </a:p>
              <a:p>
                <a:r>
                  <a:rPr lang="en-US" b="1" dirty="0"/>
                  <a:t>-E ( c ) =c</a:t>
                </a:r>
                <a:endParaRPr lang="en-US" dirty="0"/>
              </a:p>
              <a:p>
                <a:r>
                  <a:rPr lang="en-US" b="1" dirty="0"/>
                  <a:t>-E(cx)=</a:t>
                </a:r>
                <a:r>
                  <a:rPr lang="en-US" b="1" dirty="0" err="1"/>
                  <a:t>cE</a:t>
                </a:r>
                <a:r>
                  <a:rPr lang="en-US" b="1" dirty="0"/>
                  <a:t>(x)</a:t>
                </a:r>
                <a:endParaRPr lang="en-US" dirty="0"/>
              </a:p>
              <a:p>
                <a:r>
                  <a:rPr lang="en-US" b="1" u="sng" dirty="0"/>
                  <a:t>-</a:t>
                </a:r>
                <a:r>
                  <a:rPr lang="en-US" b="1" dirty="0"/>
                  <a:t>E (</a:t>
                </a:r>
                <a:r>
                  <a:rPr lang="en-US" b="1" dirty="0" err="1"/>
                  <a:t>xy</a:t>
                </a:r>
                <a:r>
                  <a:rPr lang="en-US" b="1" dirty="0"/>
                  <a:t> )= E(x)E(y)       </a:t>
                </a:r>
                <a:r>
                  <a:rPr lang="en-US" b="1" dirty="0" err="1"/>
                  <a:t>iff</a:t>
                </a:r>
                <a:r>
                  <a:rPr lang="en-US" b="1" dirty="0"/>
                  <a:t> x , y are </a:t>
                </a:r>
                <a:r>
                  <a:rPr lang="en-US" b="1" dirty="0" err="1"/>
                  <a:t>independ</a:t>
                </a:r>
                <a:endParaRPr lang="en-US" dirty="0"/>
              </a:p>
              <a:p>
                <a:r>
                  <a:rPr lang="en-US" b="1" dirty="0"/>
                  <a:t> </a:t>
                </a:r>
                <a:r>
                  <a:rPr lang="en-US" b="1" u="sng" dirty="0" err="1"/>
                  <a:t>Var</a:t>
                </a:r>
                <a:r>
                  <a:rPr lang="en-US" b="1" u="sng" dirty="0"/>
                  <a:t>(x)=  E(x</a:t>
                </a:r>
                <a:r>
                  <a:rPr lang="en-US" b="1" u="sng" baseline="30000" dirty="0"/>
                  <a:t>2</a:t>
                </a:r>
                <a:r>
                  <a:rPr lang="en-US" b="1" u="sng" dirty="0"/>
                  <a:t>)-(E(x))</a:t>
                </a:r>
                <a:r>
                  <a:rPr lang="en-US" b="1" u="sng" baseline="30000" dirty="0"/>
                  <a:t>2</a:t>
                </a:r>
                <a:endParaRPr lang="en-US" dirty="0"/>
              </a:p>
              <a:p>
                <a:r>
                  <a:rPr lang="en-US" b="1" dirty="0"/>
                  <a:t>E(x)=mean</a:t>
                </a:r>
                <a:endParaRPr lang="en-US" dirty="0"/>
              </a:p>
              <a:p>
                <a:r>
                  <a:rPr lang="en-US" b="1" dirty="0"/>
                  <a:t>E(x</a:t>
                </a:r>
                <a:r>
                  <a:rPr lang="en-US" b="1" baseline="30000" dirty="0"/>
                  <a:t>2</a:t>
                </a:r>
                <a:r>
                  <a:rPr lang="en-US" b="1" dirty="0"/>
                  <a:t>)=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en-US" b="1" i="1"/>
                        </m:ctrlPr>
                      </m:naryPr>
                      <m:sub/>
                      <m:sup/>
                      <m:e>
                        <m:r>
                          <a:rPr lang="en-US" b="1" i="1"/>
                          <m:t>𝒙</m:t>
                        </m:r>
                      </m:e>
                    </m:nary>
                  </m:oMath>
                </a14:m>
                <a:r>
                  <a:rPr lang="en-US" b="1" baseline="30000" dirty="0"/>
                  <a:t>2</a:t>
                </a:r>
                <a:r>
                  <a:rPr lang="en-US" b="1" dirty="0"/>
                  <a:t>p(x)</a:t>
                </a:r>
                <a:endParaRPr lang="en-US" dirty="0"/>
              </a:p>
              <a:p>
                <a:r>
                  <a:rPr lang="en-US" b="1" dirty="0"/>
                  <a:t>          =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b="1" i="1"/>
                        </m:ctrlPr>
                      </m:naryPr>
                      <m:sub/>
                      <m:sup/>
                      <m:e>
                        <m:r>
                          <a:rPr lang="en-US" b="1" i="1"/>
                          <m:t>𝒙</m:t>
                        </m:r>
                      </m:e>
                    </m:nary>
                  </m:oMath>
                </a14:m>
                <a:r>
                  <a:rPr lang="en-US" b="1" baseline="30000" dirty="0"/>
                  <a:t>2</a:t>
                </a:r>
                <a:r>
                  <a:rPr lang="en-US" b="1" dirty="0"/>
                  <a:t>dx</a:t>
                </a:r>
                <a:endParaRPr lang="en-US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870806"/>
                <a:ext cx="6858000" cy="3979359"/>
              </a:xfrm>
              <a:prstGeom prst="rect">
                <a:avLst/>
              </a:prstGeom>
              <a:blipFill rotWithShape="1">
                <a:blip r:embed="rId2"/>
                <a:stretch>
                  <a:fillRect l="-1600" t="-766" b="-19142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3616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56</Words>
  <Application>Microsoft Office PowerPoint</Application>
  <PresentationFormat>On-screen Show (4:3)</PresentationFormat>
  <Paragraphs>36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المحاضرة الثانية احتمالات متقدمة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LAITH</dc:creator>
  <cp:lastModifiedBy>LAITH</cp:lastModifiedBy>
  <cp:revision>13</cp:revision>
  <dcterms:created xsi:type="dcterms:W3CDTF">2006-08-16T00:00:00Z</dcterms:created>
  <dcterms:modified xsi:type="dcterms:W3CDTF">2019-02-11T10:55:21Z</dcterms:modified>
</cp:coreProperties>
</file>