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11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pPr marL="0" indent="0" algn="r">
              <a:buNone/>
            </a:pPr>
            <a:r>
              <a:rPr lang="ar-IQ" dirty="0"/>
              <a:t>مجموعه </a:t>
            </a:r>
            <a:r>
              <a:rPr lang="ar-IQ" i="1" u="sng" dirty="0"/>
              <a:t>تعاربف</a:t>
            </a:r>
            <a:endParaRPr lang="en-US" dirty="0"/>
          </a:p>
          <a:p>
            <a:pPr marL="0" indent="0" algn="r">
              <a:buNone/>
            </a:pPr>
            <a:r>
              <a:rPr lang="ar-IQ" i="1" u="sng" dirty="0"/>
              <a:t>التجربه العشوائه: </a:t>
            </a:r>
            <a:r>
              <a:rPr lang="en-US" i="1" u="sng" dirty="0"/>
              <a:t>   </a:t>
            </a:r>
            <a:endParaRPr lang="en-US" dirty="0"/>
          </a:p>
          <a:p>
            <a:pPr marL="0" indent="0" algn="r">
              <a:buNone/>
            </a:pPr>
            <a:r>
              <a:rPr lang="ar-IQ" dirty="0"/>
              <a:t>هي التجربه التي تكون نتائجها غير معلومه بشكل دقيق</a:t>
            </a:r>
            <a:endParaRPr lang="en-US" dirty="0"/>
          </a:p>
          <a:p>
            <a:pPr marL="0" indent="0" algn="r" rtl="1">
              <a:buNone/>
            </a:pPr>
            <a:r>
              <a:rPr lang="ar-IQ" i="1" u="sng" dirty="0"/>
              <a:t> المتغير العشوائي</a:t>
            </a:r>
            <a:r>
              <a:rPr lang="ar-IQ" dirty="0"/>
              <a:t>:                                        </a:t>
            </a:r>
            <a:r>
              <a:rPr lang="en-US" dirty="0" err="1"/>
              <a:t>radom</a:t>
            </a:r>
            <a:r>
              <a:rPr lang="en-US" dirty="0"/>
              <a:t> variable</a:t>
            </a:r>
            <a:r>
              <a:rPr lang="ar-IQ" dirty="0"/>
              <a:t>   </a:t>
            </a:r>
            <a:endParaRPr lang="en-US" dirty="0"/>
          </a:p>
          <a:p>
            <a:pPr marL="0" indent="0" algn="r" rtl="1">
              <a:buNone/>
            </a:pPr>
            <a:r>
              <a:rPr lang="ar-IQ" dirty="0"/>
              <a:t>هي قيمه عدديه نتيجه من نتائج التجربه ويرمز لها بالرمز   </a:t>
            </a:r>
            <a:r>
              <a:rPr lang="en-US" dirty="0"/>
              <a:t>x</a:t>
            </a:r>
            <a:r>
              <a:rPr lang="ar-IQ" dirty="0"/>
              <a:t>           </a:t>
            </a:r>
            <a:r>
              <a:rPr lang="en-US" dirty="0"/>
              <a:t>                     </a:t>
            </a:r>
          </a:p>
          <a:p>
            <a:pPr marL="0" indent="0" algn="r">
              <a:buNone/>
            </a:pPr>
            <a:r>
              <a:rPr lang="ar-IQ" i="1" u="sng" dirty="0"/>
              <a:t>المتغير العشوائي:</a:t>
            </a:r>
            <a:endParaRPr lang="en-US" dirty="0"/>
          </a:p>
          <a:p>
            <a:pPr marL="0" indent="0" algn="r">
              <a:buNone/>
            </a:pPr>
            <a:r>
              <a:rPr lang="ar-IQ" dirty="0"/>
              <a:t>هو داله تمثل العلاقه بين فضاء العينه    س ومجموعه الاعداد الحقيقيهه ولها صفات وخصائص معينه </a:t>
            </a:r>
            <a:endParaRPr lang="en-US" dirty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1787211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"/>
            <a:ext cx="9144000" cy="6781800"/>
          </a:xfrm>
        </p:spPr>
        <p:txBody>
          <a:bodyPr/>
          <a:lstStyle/>
          <a:p>
            <a:r>
              <a:rPr lang="ar-IQ" dirty="0"/>
              <a:t>وهناك نوعان من المتغير العشوائي المتغير العشوائي المتقطع او المنفصل   </a:t>
            </a:r>
          </a:p>
          <a:p>
            <a:r>
              <a:rPr lang="ar-IQ" dirty="0"/>
              <a:t>              </a:t>
            </a:r>
            <a:r>
              <a:rPr lang="en-US" dirty="0"/>
              <a:t>Discrete Random variable</a:t>
            </a:r>
          </a:p>
          <a:p>
            <a:endParaRPr lang="en-US" dirty="0"/>
          </a:p>
          <a:p>
            <a:r>
              <a:rPr lang="en-US" dirty="0"/>
              <a:t> </a:t>
            </a:r>
          </a:p>
          <a:p>
            <a:r>
              <a:rPr lang="ar-IQ" dirty="0"/>
              <a:t>وهو المتغير الذي يأخذ قيم صحيحة سواء كانت سالبة أو موجبة أي يمكن كتابة المتغير العشوائي بصورة متقطعة أو منفصلة أي يأخذ أعداد محددة أو معدودة مثل عدد طلاب , عدد حوادث الطرق </a:t>
            </a:r>
          </a:p>
          <a:p>
            <a:r>
              <a:rPr lang="ar-IQ" dirty="0"/>
              <a:t>دالة كتلة الأحتمالية :- </a:t>
            </a:r>
          </a:p>
          <a:p>
            <a:r>
              <a:rPr lang="en-US" dirty="0"/>
              <a:t>Probability mass function (</a:t>
            </a:r>
            <a:r>
              <a:rPr lang="en-US" dirty="0" err="1"/>
              <a:t>P.m.f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5526966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8686800" cy="6858000"/>
          </a:xfrm>
        </p:spPr>
        <p:txBody>
          <a:bodyPr/>
          <a:lstStyle/>
          <a:p>
            <a:r>
              <a:rPr lang="ar-IQ" dirty="0"/>
              <a:t>تحقق الشروط التالية :- </a:t>
            </a:r>
          </a:p>
          <a:p>
            <a:r>
              <a:rPr lang="ar-IQ" dirty="0"/>
              <a:t>	0≤</a:t>
            </a:r>
            <a:r>
              <a:rPr lang="en-US" dirty="0"/>
              <a:t>p(x)≤ 1</a:t>
            </a:r>
          </a:p>
          <a:p>
            <a:r>
              <a:rPr lang="en-US" dirty="0"/>
              <a:t>	∑_(∀</a:t>
            </a:r>
            <a:r>
              <a:rPr lang="en-US" dirty="0" err="1"/>
              <a:t>x∈x</a:t>
            </a:r>
            <a:r>
              <a:rPr lang="en-US" dirty="0"/>
              <a:t>)▒〖p(x)=1〗</a:t>
            </a:r>
          </a:p>
          <a:p>
            <a:r>
              <a:rPr lang="en-US" dirty="0"/>
              <a:t>             P(x=xi ) if           x = x1,x2,…</a:t>
            </a:r>
            <a:r>
              <a:rPr lang="en-US" dirty="0" err="1"/>
              <a:t>xn</a:t>
            </a:r>
            <a:endParaRPr lang="en-US" dirty="0"/>
          </a:p>
          <a:p>
            <a:r>
              <a:rPr lang="en-US" dirty="0"/>
              <a:t>  P(x)= </a:t>
            </a:r>
          </a:p>
          <a:p>
            <a:r>
              <a:rPr lang="en-US" dirty="0"/>
              <a:t>               0                       other wise 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1161050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"/>
            <a:ext cx="8229600" cy="6477000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Ex:- 1- show tat p(x) is (</a:t>
            </a:r>
            <a:r>
              <a:rPr lang="en-US" dirty="0" err="1"/>
              <a:t>p.m.f</a:t>
            </a:r>
            <a:r>
              <a:rPr lang="en-US" dirty="0"/>
              <a:t>) </a:t>
            </a:r>
          </a:p>
          <a:p>
            <a:endParaRPr lang="en-US" dirty="0"/>
          </a:p>
          <a:p>
            <a:r>
              <a:rPr lang="en-US" dirty="0"/>
              <a:t>P(x)=  x/21          x=1,2,3,4,5,6 </a:t>
            </a:r>
          </a:p>
          <a:p>
            <a:r>
              <a:rPr lang="en-US" dirty="0"/>
              <a:t>	other wise </a:t>
            </a:r>
          </a:p>
          <a:p>
            <a:r>
              <a:rPr lang="en-US" dirty="0"/>
              <a:t>2_ find p(x=3) , p(x&gt;3) , p(x≥3),p(x=3.5)p(x=7),p(x=0)</a:t>
            </a:r>
          </a:p>
          <a:p>
            <a:r>
              <a:rPr lang="en-US" dirty="0"/>
              <a:t>3_ draw figure of p(x) </a:t>
            </a:r>
          </a:p>
          <a:p>
            <a:r>
              <a:rPr lang="en-US" dirty="0"/>
              <a:t> </a:t>
            </a:r>
          </a:p>
          <a:p>
            <a:r>
              <a:rPr lang="en-US" dirty="0"/>
              <a:t> </a:t>
            </a:r>
          </a:p>
          <a:p>
            <a:r>
              <a:rPr lang="en-US" dirty="0"/>
              <a:t> 1_sol:</a:t>
            </a:r>
          </a:p>
          <a:p>
            <a:r>
              <a:rPr lang="en-US" dirty="0"/>
              <a:t>∀</a:t>
            </a:r>
            <a:r>
              <a:rPr lang="en-US" dirty="0" err="1"/>
              <a:t>x:p</a:t>
            </a:r>
            <a:r>
              <a:rPr lang="en-US" dirty="0"/>
              <a:t>(x=1)+p(x=2)+p(x=3)+p(x=4)+p(x=5)+ p(x=6)</a:t>
            </a:r>
          </a:p>
          <a:p>
            <a:r>
              <a:rPr lang="en-US" dirty="0"/>
              <a:t>1/21+2/21+3/21+4/21+5/21+6/21</a:t>
            </a:r>
          </a:p>
          <a:p>
            <a:r>
              <a:rPr lang="en-US" dirty="0"/>
              <a:t>=1</a:t>
            </a:r>
          </a:p>
          <a:p>
            <a:r>
              <a:rPr lang="en-US" dirty="0"/>
              <a:t>Is </a:t>
            </a:r>
            <a:r>
              <a:rPr lang="en-US" dirty="0" err="1"/>
              <a:t>e.mf</a:t>
            </a:r>
            <a:endParaRPr lang="en-US" dirty="0"/>
          </a:p>
          <a:p>
            <a:r>
              <a:rPr lang="en-US" dirty="0"/>
              <a:t>2_ p(x=3) = 3/21</a:t>
            </a:r>
          </a:p>
          <a:p>
            <a:r>
              <a:rPr lang="en-US" dirty="0"/>
              <a:t>P(x&gt;3) = p(x=4) + p(x=5) +p(x=6) </a:t>
            </a:r>
          </a:p>
          <a:p>
            <a:r>
              <a:rPr lang="en-US" dirty="0"/>
              <a:t>             = 4/21 + 5/21 + 6/21 = 15/21</a:t>
            </a:r>
          </a:p>
          <a:p>
            <a:r>
              <a:rPr lang="en-US" dirty="0"/>
              <a:t>P(x≥3)= p(x=3) + p(x=4) + p(x=5) +p(x=6)</a:t>
            </a:r>
          </a:p>
          <a:p>
            <a:r>
              <a:rPr lang="en-US" dirty="0"/>
              <a:t>              = 3/21 + 4/21 + 5/21 + 6/21 = 18/21 </a:t>
            </a:r>
          </a:p>
          <a:p>
            <a:r>
              <a:rPr lang="en-US" dirty="0"/>
              <a:t>P(x=3.5) = 0</a:t>
            </a:r>
          </a:p>
          <a:p>
            <a:r>
              <a:rPr lang="en-US" dirty="0"/>
              <a:t>P(x = 7) = 0 </a:t>
            </a:r>
          </a:p>
          <a:p>
            <a:r>
              <a:rPr lang="en-US" dirty="0"/>
              <a:t>P(x=0) = 0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4448011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28600"/>
            <a:ext cx="8305800" cy="655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077243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82</Words>
  <Application>Microsoft Office PowerPoint</Application>
  <PresentationFormat>On-screen Show (4:3)</PresentationFormat>
  <Paragraphs>41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LAITH</dc:creator>
  <cp:lastModifiedBy>LAITH</cp:lastModifiedBy>
  <cp:revision>10</cp:revision>
  <dcterms:created xsi:type="dcterms:W3CDTF">2006-08-16T00:00:00Z</dcterms:created>
  <dcterms:modified xsi:type="dcterms:W3CDTF">2019-02-09T20:16:07Z</dcterms:modified>
</cp:coreProperties>
</file>