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mtClean="0"/>
              <a:t>المحاضرة السابعة بوربوينت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2384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408712"/>
          </a:xfrm>
        </p:spPr>
        <p:txBody>
          <a:bodyPr>
            <a:normAutofit fontScale="70000" lnSpcReduction="20000"/>
          </a:bodyPr>
          <a:lstStyle/>
          <a:p>
            <a:r>
              <a:rPr lang="ar-IQ" dirty="0"/>
              <a:t>بعض مكافئات البديهيه الخامسه:</a:t>
            </a:r>
          </a:p>
          <a:p>
            <a:r>
              <a:rPr lang="ar-IQ" dirty="0"/>
              <a:t>1-بديهيه بليفير :من نقطه لا تقع على مستقيم معلوم يمكن رسم موازي واحد فقط للمستقيم المعلوم</a:t>
            </a:r>
          </a:p>
          <a:p>
            <a:r>
              <a:rPr lang="ar-IQ" dirty="0"/>
              <a:t>2- اذا قطع مستقيم مستقيمين متوازيين فان الزاويتين الداخليتين المتبادلتين متساويتين والزاويه الخارجيه تساوي الزاويه الداخليهالمقابله لها وكذلك مجموع الزاويتين الداخليتين الواقعتين على جهة واحدة من القاطع يساوي قائمتين </a:t>
            </a:r>
          </a:p>
          <a:p>
            <a:r>
              <a:rPr lang="ar-IQ" dirty="0"/>
              <a:t>3- مجموع زوايا المثلث يساوي زاويتين قائمتين</a:t>
            </a:r>
          </a:p>
          <a:p>
            <a:r>
              <a:rPr lang="ar-IQ" dirty="0"/>
              <a:t>4- الزاويه الخارجيه في المثلث تساوي مجموع الزاويتين الداخليتين المقابلتين لهما</a:t>
            </a:r>
          </a:p>
          <a:p>
            <a:r>
              <a:rPr lang="ar-IQ" dirty="0"/>
              <a:t>5-يوجد زوج من المثلثات المتشابه </a:t>
            </a:r>
          </a:p>
          <a:p>
            <a:r>
              <a:rPr lang="ar-IQ" dirty="0"/>
              <a:t>6-	اذا قطع مستقيم احد مستقيمين متوازيين فانه يقطع الاخر</a:t>
            </a:r>
          </a:p>
          <a:p>
            <a:r>
              <a:rPr lang="ar-IQ" dirty="0"/>
              <a:t>7-	المسافه العموديه بين مستقيمين متوازيين تكون ثابته</a:t>
            </a:r>
          </a:p>
          <a:p>
            <a:r>
              <a:rPr lang="ar-IQ" dirty="0"/>
              <a:t>8-	 يوجد زوج من المستقيمات التي تكون المسافه بينهما ثابته</a:t>
            </a:r>
          </a:p>
          <a:p>
            <a:r>
              <a:rPr lang="ar-IQ" dirty="0"/>
              <a:t>9-	 اذا كان مجموع زوايا اي مثلث مقدار ثابت فان هذا المجموع يساوي زاويتين قائمتين</a:t>
            </a:r>
          </a:p>
          <a:p>
            <a:r>
              <a:rPr lang="ar-IQ" dirty="0"/>
              <a:t>10-	اذا كانت ثلاث زوايا من شكل رباعي قوائم فالزاويه الرابعه تكون قائمه ايضا</a:t>
            </a:r>
          </a:p>
          <a:p>
            <a:r>
              <a:rPr lang="ar-IQ" dirty="0"/>
              <a:t>11-	المستقيمان الموازيان لمستقيم معلوم يكونان متوازيان</a:t>
            </a:r>
          </a:p>
          <a:p>
            <a:r>
              <a:rPr lang="ar-IQ" dirty="0"/>
              <a:t>لا ي ثلاث نقاط لا تقع على مستقيم واحد توجد دائرة تمر من هذه النقاط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095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55000" lnSpcReduction="20000"/>
          </a:bodyPr>
          <a:lstStyle/>
          <a:p>
            <a:r>
              <a:rPr lang="ar-IQ" dirty="0"/>
              <a:t>محاولات لبرهنه البديهيه الخامسه او احد مكافئاتها</a:t>
            </a:r>
          </a:p>
          <a:p>
            <a:r>
              <a:rPr lang="ar-IQ" dirty="0"/>
              <a:t>فيما يلي بعض هذه المحاولات :</a:t>
            </a:r>
          </a:p>
          <a:p>
            <a:r>
              <a:rPr lang="ar-IQ" dirty="0"/>
              <a:t>محاولات بطليموس:</a:t>
            </a:r>
          </a:p>
          <a:p>
            <a:r>
              <a:rPr lang="ar-IQ" dirty="0"/>
              <a:t>لقد برهن بطليموس مبرهنه  29 بدون استخدام البديهيه الخامسه</a:t>
            </a:r>
          </a:p>
          <a:p>
            <a:r>
              <a:rPr lang="ar-IQ" dirty="0"/>
              <a:t>مبرهنه 29:</a:t>
            </a:r>
          </a:p>
          <a:p>
            <a:r>
              <a:rPr lang="ar-IQ" dirty="0"/>
              <a:t> اذا قطع مستقيمان متوازيان بقاطع فان الزاويتين الداخلتين المتبادلتان متساويتان والزاويه الخارجيه تساوي الزاويه الداخليه المقابله لها وكذلك مجموع الزاويتين الداخلتين على جهه واحده من القاطع تساوي قائمتين.</a:t>
            </a:r>
          </a:p>
          <a:p>
            <a:r>
              <a:rPr lang="ar-IQ" dirty="0"/>
              <a:t>البرهان:</a:t>
            </a:r>
          </a:p>
          <a:p>
            <a:r>
              <a:rPr lang="ar-IQ" dirty="0"/>
              <a:t>ليكن </a:t>
            </a:r>
            <a:r>
              <a:rPr lang="en-US" dirty="0"/>
              <a:t>AB,CD  </a:t>
            </a:r>
            <a:r>
              <a:rPr lang="ar-IQ" dirty="0"/>
              <a:t>مستقيمان متوازيان و </a:t>
            </a:r>
            <a:r>
              <a:rPr lang="en-US" dirty="0"/>
              <a:t>EF </a:t>
            </a:r>
            <a:r>
              <a:rPr lang="ar-IQ" dirty="0"/>
              <a:t>مستقيم ثالث يقطع </a:t>
            </a:r>
            <a:r>
              <a:rPr lang="en-US" dirty="0"/>
              <a:t>AB,CD </a:t>
            </a:r>
            <a:r>
              <a:rPr lang="ar-IQ" dirty="0"/>
              <a:t>في   </a:t>
            </a:r>
            <a:r>
              <a:rPr lang="en-US" dirty="0"/>
              <a:t>H,G  </a:t>
            </a:r>
            <a:r>
              <a:rPr lang="ar-IQ" dirty="0"/>
              <a:t>على التوالي</a:t>
            </a:r>
          </a:p>
          <a:p>
            <a:r>
              <a:rPr lang="ar-IQ" dirty="0"/>
              <a:t>علينا ان نبرهن     </a:t>
            </a:r>
            <a:r>
              <a:rPr lang="en-US" dirty="0"/>
              <a:t>DHG     ∠  + BGH ∠ =</a:t>
            </a:r>
            <a:r>
              <a:rPr lang="el-GR" dirty="0"/>
              <a:t>π </a:t>
            </a:r>
            <a:r>
              <a:rPr lang="ar-IQ" dirty="0"/>
              <a:t>و  </a:t>
            </a:r>
            <a:r>
              <a:rPr lang="en-US" dirty="0"/>
              <a:t>BGE ∠= ∠   AGH </a:t>
            </a:r>
            <a:r>
              <a:rPr lang="ar-IQ" dirty="0"/>
              <a:t>و</a:t>
            </a:r>
          </a:p>
          <a:p>
            <a:r>
              <a:rPr lang="en-US" dirty="0"/>
              <a:t>BGH∠  = CHG ∠</a:t>
            </a:r>
          </a:p>
          <a:p>
            <a:r>
              <a:rPr lang="ar-IQ" dirty="0"/>
              <a:t>نفرض ان </a:t>
            </a:r>
          </a:p>
          <a:p>
            <a:r>
              <a:rPr lang="ar-IQ" dirty="0"/>
              <a:t>∠</a:t>
            </a:r>
            <a:r>
              <a:rPr lang="en-US" dirty="0"/>
              <a:t>AGH+   + CHG  ∠  ≠</a:t>
            </a:r>
            <a:r>
              <a:rPr lang="el-GR" dirty="0"/>
              <a:t>π </a:t>
            </a:r>
            <a:r>
              <a:rPr lang="ar-IQ" dirty="0"/>
              <a:t>و  </a:t>
            </a:r>
            <a:r>
              <a:rPr lang="en-US" dirty="0"/>
              <a:t>BGH ∠ +DHG  ∠ ≠ </a:t>
            </a:r>
            <a:r>
              <a:rPr lang="el-GR" dirty="0"/>
              <a:t>π</a:t>
            </a:r>
          </a:p>
          <a:p>
            <a:r>
              <a:rPr lang="el-GR" dirty="0"/>
              <a:t>∠</a:t>
            </a:r>
            <a:r>
              <a:rPr lang="en-US" dirty="0"/>
              <a:t>BGH +AGH DHG +   ∠   ∠ +      CHG   ∠ ≠</a:t>
            </a:r>
            <a:r>
              <a:rPr lang="el-GR" dirty="0"/>
              <a:t>π</a:t>
            </a:r>
          </a:p>
          <a:p>
            <a:r>
              <a:rPr lang="ar-IQ" dirty="0"/>
              <a:t>ولكن </a:t>
            </a:r>
          </a:p>
          <a:p>
            <a:r>
              <a:rPr lang="ar-IQ" dirty="0"/>
              <a:t>∠</a:t>
            </a:r>
            <a:r>
              <a:rPr lang="en-US" dirty="0"/>
              <a:t>CHG = DHG ∠  + CHG ∠  =</a:t>
            </a:r>
            <a:r>
              <a:rPr lang="el-GR" dirty="0"/>
              <a:t>π  </a:t>
            </a:r>
            <a:r>
              <a:rPr lang="ar-IQ" dirty="0"/>
              <a:t>و   </a:t>
            </a:r>
            <a:r>
              <a:rPr lang="en-US" dirty="0"/>
              <a:t>AGB  ∠  +   BGH  ∠ =</a:t>
            </a:r>
            <a:r>
              <a:rPr lang="el-GR" dirty="0"/>
              <a:t>π</a:t>
            </a:r>
          </a:p>
          <a:p>
            <a:r>
              <a:rPr lang="ar-IQ" dirty="0"/>
              <a:t>زاويتين  مستقيميتين )</a:t>
            </a:r>
          </a:p>
          <a:p>
            <a:r>
              <a:rPr lang="ar-IQ" dirty="0"/>
              <a:t>وهذا تناقض </a:t>
            </a:r>
          </a:p>
          <a:p>
            <a:r>
              <a:rPr lang="ar-IQ" dirty="0"/>
              <a:t>∠</a:t>
            </a:r>
            <a:r>
              <a:rPr lang="en-US" dirty="0"/>
              <a:t>BGH  +    DHG    ∠   =  </a:t>
            </a:r>
            <a:r>
              <a:rPr lang="el-GR" dirty="0"/>
              <a:t>π</a:t>
            </a:r>
          </a:p>
          <a:p>
            <a:r>
              <a:rPr lang="ar-IQ" dirty="0"/>
              <a:t>وكذلك                     </a:t>
            </a:r>
            <a:r>
              <a:rPr lang="en-US" dirty="0"/>
              <a:t>AGH     ∠   +       CHG   ∠  =</a:t>
            </a:r>
            <a:r>
              <a:rPr lang="el-GR" dirty="0"/>
              <a:t>π</a:t>
            </a:r>
          </a:p>
          <a:p>
            <a:r>
              <a:rPr lang="ar-IQ" dirty="0"/>
              <a:t>زاويه مستقيمه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2013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55000" lnSpcReduction="20000"/>
          </a:bodyPr>
          <a:lstStyle/>
          <a:p>
            <a:r>
              <a:rPr lang="ar-IQ" dirty="0"/>
              <a:t>محاولات لبرهنه البديهيه الخامسه او احد مكافئاتها</a:t>
            </a:r>
          </a:p>
          <a:p>
            <a:r>
              <a:rPr lang="ar-IQ" dirty="0"/>
              <a:t>فيما يلي بعض هذه المحاولات :</a:t>
            </a:r>
          </a:p>
          <a:p>
            <a:r>
              <a:rPr lang="ar-IQ" dirty="0"/>
              <a:t>محاولات بطليموس:</a:t>
            </a:r>
          </a:p>
          <a:p>
            <a:r>
              <a:rPr lang="ar-IQ" dirty="0"/>
              <a:t>لقد برهن بطليموس مبرهنه  29 بدون استخدام البديهيه الخامسه</a:t>
            </a:r>
          </a:p>
          <a:p>
            <a:r>
              <a:rPr lang="ar-IQ" dirty="0"/>
              <a:t>مبرهنه 29:</a:t>
            </a:r>
          </a:p>
          <a:p>
            <a:r>
              <a:rPr lang="ar-IQ" dirty="0"/>
              <a:t> اذا قطع مستقيمان متوازيان بقاطع فان الزاويتين الداخلتين المتبادلتان متساويتان والزاويه الخارجيه تساوي الزاويه الداخليه المقابله لها وكذلك مجموع الزاويتين الداخلتين على جهه واحده من القاطع تساوي قائمتين.</a:t>
            </a:r>
          </a:p>
          <a:p>
            <a:r>
              <a:rPr lang="ar-IQ" dirty="0"/>
              <a:t>البرهان:</a:t>
            </a:r>
          </a:p>
          <a:p>
            <a:r>
              <a:rPr lang="ar-IQ" dirty="0"/>
              <a:t>ليكن </a:t>
            </a:r>
            <a:r>
              <a:rPr lang="en-US" dirty="0"/>
              <a:t>AB,CD  </a:t>
            </a:r>
            <a:r>
              <a:rPr lang="ar-IQ" dirty="0"/>
              <a:t>مستقيمان متوازيان و </a:t>
            </a:r>
            <a:r>
              <a:rPr lang="en-US" dirty="0"/>
              <a:t>EF </a:t>
            </a:r>
            <a:r>
              <a:rPr lang="ar-IQ" dirty="0"/>
              <a:t>مستقيم ثالث يقطع </a:t>
            </a:r>
            <a:r>
              <a:rPr lang="en-US" dirty="0"/>
              <a:t>AB,CD </a:t>
            </a:r>
            <a:r>
              <a:rPr lang="ar-IQ" dirty="0"/>
              <a:t>في   </a:t>
            </a:r>
            <a:r>
              <a:rPr lang="en-US" dirty="0"/>
              <a:t>H,G  </a:t>
            </a:r>
            <a:r>
              <a:rPr lang="ar-IQ" dirty="0"/>
              <a:t>على التوالي</a:t>
            </a:r>
          </a:p>
          <a:p>
            <a:r>
              <a:rPr lang="ar-IQ" dirty="0"/>
              <a:t>علينا ان نبرهن     </a:t>
            </a:r>
            <a:r>
              <a:rPr lang="en-US" dirty="0"/>
              <a:t>DHG     ∠  + BGH ∠ =</a:t>
            </a:r>
            <a:r>
              <a:rPr lang="el-GR" dirty="0"/>
              <a:t>π </a:t>
            </a:r>
            <a:r>
              <a:rPr lang="ar-IQ" dirty="0"/>
              <a:t>و  </a:t>
            </a:r>
            <a:r>
              <a:rPr lang="en-US" dirty="0"/>
              <a:t>BGE ∠= ∠   AGH </a:t>
            </a:r>
            <a:r>
              <a:rPr lang="ar-IQ" dirty="0"/>
              <a:t>و</a:t>
            </a:r>
          </a:p>
          <a:p>
            <a:r>
              <a:rPr lang="en-US" dirty="0"/>
              <a:t>BGH∠  = CHG ∠</a:t>
            </a:r>
          </a:p>
          <a:p>
            <a:r>
              <a:rPr lang="ar-IQ" dirty="0"/>
              <a:t>نفرض ان </a:t>
            </a:r>
          </a:p>
          <a:p>
            <a:r>
              <a:rPr lang="ar-IQ" dirty="0"/>
              <a:t>∠</a:t>
            </a:r>
            <a:r>
              <a:rPr lang="en-US" dirty="0"/>
              <a:t>AGH+   + CHG  ∠  ≠</a:t>
            </a:r>
            <a:r>
              <a:rPr lang="el-GR" dirty="0"/>
              <a:t>π </a:t>
            </a:r>
            <a:r>
              <a:rPr lang="ar-IQ" dirty="0"/>
              <a:t>و  </a:t>
            </a:r>
            <a:r>
              <a:rPr lang="en-US" dirty="0"/>
              <a:t>BGH ∠ +DHG  ∠ ≠ </a:t>
            </a:r>
            <a:r>
              <a:rPr lang="el-GR" dirty="0"/>
              <a:t>π</a:t>
            </a:r>
          </a:p>
          <a:p>
            <a:r>
              <a:rPr lang="el-GR" dirty="0"/>
              <a:t>∠</a:t>
            </a:r>
            <a:r>
              <a:rPr lang="en-US" dirty="0"/>
              <a:t>BGH +AGH DHG +   ∠   ∠ +      CHG   ∠ ≠</a:t>
            </a:r>
            <a:r>
              <a:rPr lang="el-GR" dirty="0"/>
              <a:t>π</a:t>
            </a:r>
          </a:p>
          <a:p>
            <a:r>
              <a:rPr lang="ar-IQ" dirty="0"/>
              <a:t>ولكن </a:t>
            </a:r>
          </a:p>
          <a:p>
            <a:r>
              <a:rPr lang="ar-IQ" dirty="0"/>
              <a:t>∠</a:t>
            </a:r>
            <a:r>
              <a:rPr lang="en-US" dirty="0"/>
              <a:t>CHG = DHG ∠  + CHG ∠  =</a:t>
            </a:r>
            <a:r>
              <a:rPr lang="el-GR" dirty="0"/>
              <a:t>π  </a:t>
            </a:r>
            <a:r>
              <a:rPr lang="ar-IQ" dirty="0"/>
              <a:t>و   </a:t>
            </a:r>
            <a:r>
              <a:rPr lang="en-US" dirty="0"/>
              <a:t>AGB  ∠  +   BGH  ∠ =</a:t>
            </a:r>
            <a:r>
              <a:rPr lang="el-GR" dirty="0"/>
              <a:t>π</a:t>
            </a:r>
          </a:p>
          <a:p>
            <a:r>
              <a:rPr lang="ar-IQ" dirty="0"/>
              <a:t>زاويتين  مستقيميتين )</a:t>
            </a:r>
          </a:p>
          <a:p>
            <a:r>
              <a:rPr lang="ar-IQ" dirty="0"/>
              <a:t>وهذا تناقض </a:t>
            </a:r>
          </a:p>
          <a:p>
            <a:r>
              <a:rPr lang="ar-IQ" dirty="0"/>
              <a:t>∠</a:t>
            </a:r>
            <a:r>
              <a:rPr lang="en-US" dirty="0"/>
              <a:t>BGH  +    DHG    ∠   =  </a:t>
            </a:r>
            <a:r>
              <a:rPr lang="el-GR" dirty="0"/>
              <a:t>π</a:t>
            </a:r>
          </a:p>
          <a:p>
            <a:r>
              <a:rPr lang="ar-IQ" dirty="0"/>
              <a:t>وكذلك                     </a:t>
            </a:r>
            <a:r>
              <a:rPr lang="en-US" dirty="0"/>
              <a:t>AGH     ∠   +       CHG   ∠  =</a:t>
            </a:r>
            <a:r>
              <a:rPr lang="el-GR" dirty="0"/>
              <a:t>π</a:t>
            </a:r>
          </a:p>
          <a:p>
            <a:r>
              <a:rPr lang="ar-IQ" dirty="0"/>
              <a:t>زاويه مستقيمه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9544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الخلل في برهان بطليموس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98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419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</vt:lpstr>
      <vt:lpstr>PowerPoint Presentation</vt:lpstr>
      <vt:lpstr>PowerPoint Presentation</vt:lpstr>
      <vt:lpstr>PowerPoint Presentation</vt:lpstr>
      <vt:lpstr>الخلل في برهان بطليموس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LAITH</dc:creator>
  <cp:lastModifiedBy>LAITH</cp:lastModifiedBy>
  <cp:revision>4</cp:revision>
  <dcterms:created xsi:type="dcterms:W3CDTF">2006-08-16T00:00:00Z</dcterms:created>
  <dcterms:modified xsi:type="dcterms:W3CDTF">2019-02-06T19:05:48Z</dcterms:modified>
</cp:coreProperties>
</file>