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الثانية في ماد الهندسة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بر 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4246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/>
              <a:t>مبرهنة 3:</a:t>
            </a:r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IQ" dirty="0" smtClean="0"/>
              <a:t>بالضبط </a:t>
            </a:r>
            <a:r>
              <a:rPr lang="en-US" dirty="0" smtClean="0"/>
              <a:t>  </a:t>
            </a:r>
            <a:r>
              <a:rPr lang="ar-IQ" dirty="0" smtClean="0"/>
              <a:t> فان المستوي يحتوي</a:t>
            </a:r>
            <a:r>
              <a:rPr lang="en-US" dirty="0" smtClean="0"/>
              <a:t>n</a:t>
            </a:r>
            <a:r>
              <a:rPr lang="ar-IQ" dirty="0" smtClean="0"/>
              <a:t> اذا </a:t>
            </a:r>
            <a:r>
              <a:rPr lang="ar-IQ" dirty="0"/>
              <a:t>وجد خط في مستوي اسقاطي منته يحتوي بالضبط </a:t>
            </a:r>
            <a:r>
              <a:rPr lang="ar-IQ" dirty="0" smtClean="0"/>
              <a:t>عل    من النقاط</a:t>
            </a:r>
            <a:r>
              <a:rPr lang="en-US" dirty="0" smtClean="0"/>
              <a:t>n2-n+1  </a:t>
            </a:r>
            <a:r>
              <a:rPr lang="ar-IQ" dirty="0" smtClean="0"/>
              <a:t> .</a:t>
            </a:r>
            <a:endParaRPr lang="ar-IQ" dirty="0"/>
          </a:p>
          <a:p>
            <a:pPr marL="0" indent="0" algn="r">
              <a:buNone/>
            </a:pPr>
            <a:r>
              <a:rPr lang="ar-IQ" dirty="0"/>
              <a:t>البرهان:</a:t>
            </a:r>
          </a:p>
          <a:p>
            <a:pPr marL="0" indent="0" algn="r">
              <a:buNone/>
            </a:pPr>
            <a:r>
              <a:rPr lang="ar-IQ" dirty="0" smtClean="0"/>
              <a:t>ومن بديهية 1 تجد الخطوط </a:t>
            </a:r>
            <a:r>
              <a:rPr lang="en-US" dirty="0" smtClean="0"/>
              <a:t>   </a:t>
            </a:r>
            <a:r>
              <a:rPr lang="en-US" dirty="0"/>
              <a:t>p∉ </a:t>
            </a:r>
            <a:r>
              <a:rPr lang="en-US" dirty="0" smtClean="0"/>
              <a:t>L</a:t>
            </a:r>
            <a:r>
              <a:rPr lang="ar-IQ" dirty="0" smtClean="0"/>
              <a:t>وحسب  البديهية 3   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, p1,p2</a:t>
            </a:r>
            <a:r>
              <a:rPr lang="en-US" dirty="0"/>
              <a:t>,…,</a:t>
            </a:r>
            <a:r>
              <a:rPr lang="en-US" dirty="0" err="1"/>
              <a:t>pn</a:t>
            </a:r>
            <a:r>
              <a:rPr lang="en-US" dirty="0"/>
              <a:t>  </a:t>
            </a:r>
            <a:r>
              <a:rPr lang="en-US" dirty="0" smtClean="0"/>
              <a:t>∈L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 smtClean="0"/>
              <a:t> </a:t>
            </a:r>
            <a:endParaRPr lang="en-US" dirty="0"/>
          </a:p>
          <a:p>
            <a:pPr marL="0" indent="0" algn="r">
              <a:buNone/>
            </a:pPr>
            <a:r>
              <a:rPr lang="ar-IQ" dirty="0" smtClean="0"/>
              <a:t>  وحسب  بديهية 2   توجد نقطة ثالثة على كل خط  من الخطوط المذكورة        </a:t>
            </a:r>
            <a:r>
              <a:rPr lang="en-US" dirty="0"/>
              <a:t>p1,pp2,….,</a:t>
            </a:r>
            <a:r>
              <a:rPr lang="en-US" dirty="0" err="1"/>
              <a:t>ppn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ar-IQ" dirty="0"/>
          </a:p>
          <a:p>
            <a:pPr marL="0" indent="0" algn="r">
              <a:buNone/>
            </a:pPr>
            <a:r>
              <a:rPr lang="en-US" dirty="0"/>
              <a:t>n</a:t>
            </a:r>
            <a:r>
              <a:rPr lang="en-US" dirty="0" smtClean="0"/>
              <a:t> </a:t>
            </a:r>
            <a:r>
              <a:rPr lang="ar-IQ" dirty="0" smtClean="0"/>
              <a:t> نحصل على </a:t>
            </a:r>
            <a:r>
              <a:rPr lang="en-US" dirty="0" smtClean="0"/>
              <a:t> Q1</a:t>
            </a:r>
            <a:r>
              <a:rPr lang="ar-IQ" dirty="0" smtClean="0"/>
              <a:t>بالنقطة </a:t>
            </a:r>
            <a:r>
              <a:rPr lang="en-US" dirty="0" smtClean="0"/>
              <a:t>P1,P2</a:t>
            </a:r>
            <a:r>
              <a:rPr lang="en-US" dirty="0"/>
              <a:t>,…,</a:t>
            </a:r>
            <a:r>
              <a:rPr lang="en-US" dirty="0" smtClean="0"/>
              <a:t>PN </a:t>
            </a:r>
            <a:r>
              <a:rPr lang="ar-IQ" dirty="0" smtClean="0"/>
              <a:t> نصل النقاط</a:t>
            </a:r>
            <a:r>
              <a:rPr lang="en-US" dirty="0" smtClean="0"/>
              <a:t>Q1,Q2,Q3</a:t>
            </a:r>
            <a:r>
              <a:rPr lang="en-US" dirty="0"/>
              <a:t>….</a:t>
            </a:r>
            <a:r>
              <a:rPr lang="en-US" dirty="0" err="1"/>
              <a:t>Qn</a:t>
            </a:r>
            <a:r>
              <a:rPr lang="en-US" dirty="0"/>
              <a:t>  </a:t>
            </a:r>
            <a:r>
              <a:rPr lang="ar-IQ" dirty="0"/>
              <a:t>على التوالي ,  </a:t>
            </a:r>
          </a:p>
          <a:p>
            <a:pPr marL="0" indent="0">
              <a:buNone/>
            </a:pPr>
            <a:r>
              <a:rPr lang="ar-IQ" dirty="0" smtClean="0"/>
              <a:t> </a:t>
            </a:r>
            <a:endParaRPr lang="ar-IQ" dirty="0"/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IQ" dirty="0" smtClean="0"/>
              <a:t>ما عدا النقطة </a:t>
            </a:r>
            <a:r>
              <a:rPr lang="en-US" dirty="0" smtClean="0"/>
              <a:t> </a:t>
            </a:r>
            <a:r>
              <a:rPr lang="ar-IQ" dirty="0" smtClean="0"/>
              <a:t>من النقاط</a:t>
            </a:r>
            <a:r>
              <a:rPr lang="en-US" dirty="0" smtClean="0"/>
              <a:t>  n-1</a:t>
            </a:r>
            <a:r>
              <a:rPr lang="ar-IQ" dirty="0" smtClean="0"/>
              <a:t>في</a:t>
            </a:r>
            <a:r>
              <a:rPr lang="en-US" dirty="0" smtClean="0"/>
              <a:t>pp2</a:t>
            </a:r>
            <a:r>
              <a:rPr lang="ar-IQ" dirty="0" smtClean="0"/>
              <a:t>تقطع الخط</a:t>
            </a:r>
            <a:r>
              <a:rPr lang="en-US" dirty="0" smtClean="0"/>
              <a:t> </a:t>
            </a:r>
            <a:r>
              <a:rPr lang="en-US" dirty="0"/>
              <a:t>P1Q 1,p2Q1,…,pnQ1   </a:t>
            </a:r>
            <a:r>
              <a:rPr lang="ar-IQ" dirty="0" smtClean="0"/>
              <a:t> من الخطوط</a:t>
            </a:r>
            <a:endParaRPr lang="ar-IQ" dirty="0"/>
          </a:p>
          <a:p>
            <a:pPr marL="0" indent="0" algn="r">
              <a:buNone/>
            </a:pPr>
            <a:r>
              <a:rPr lang="en-US" dirty="0"/>
              <a:t> n(n-1)+1=n2-n+1.    </a:t>
            </a:r>
            <a:r>
              <a:rPr lang="ar-IQ" dirty="0" smtClean="0"/>
              <a:t> اذا يوجد في الاقل </a:t>
            </a:r>
            <a:r>
              <a:rPr lang="en-US" dirty="0" smtClean="0"/>
              <a:t>p </a:t>
            </a:r>
            <a:endParaRPr lang="en-US" dirty="0"/>
          </a:p>
          <a:p>
            <a:pPr marL="0" indent="0">
              <a:buNone/>
            </a:pPr>
            <a:r>
              <a:rPr lang="ar-IQ" dirty="0" smtClean="0"/>
              <a:t> </a:t>
            </a:r>
            <a:endParaRPr lang="ar-IQ" dirty="0"/>
          </a:p>
          <a:p>
            <a:pPr marL="0" indent="0" algn="r">
              <a:buNone/>
            </a:pPr>
            <a:r>
              <a:rPr lang="ar-IQ" dirty="0" smtClean="0"/>
              <a:t> وسوف يقطع الخط </a:t>
            </a:r>
            <a:r>
              <a:rPr lang="en-US" dirty="0" smtClean="0"/>
              <a:t> PQ  </a:t>
            </a:r>
            <a:r>
              <a:rPr lang="ar-IQ" dirty="0" smtClean="0"/>
              <a:t> نصل بين </a:t>
            </a:r>
            <a:r>
              <a:rPr lang="en-US" dirty="0" smtClean="0"/>
              <a:t> Q</a:t>
            </a:r>
            <a:r>
              <a:rPr lang="ar-IQ" dirty="0" smtClean="0"/>
              <a:t>ولكي </a:t>
            </a:r>
            <a:r>
              <a:rPr lang="ar-IQ" dirty="0"/>
              <a:t>نبرهن على الاكثر نفرض توجد نقطة اضافيه ولتكن  </a:t>
            </a:r>
            <a:r>
              <a:rPr lang="en-US" dirty="0" smtClean="0"/>
              <a:t>    </a:t>
            </a:r>
            <a:endParaRPr lang="en-US" dirty="0"/>
          </a:p>
          <a:p>
            <a:pPr marL="0" indent="0" algn="r">
              <a:buNone/>
            </a:pPr>
            <a:r>
              <a:rPr lang="ar-IQ" dirty="0" smtClean="0"/>
              <a:t>اذا المستوي يحتوي بالضبط</a:t>
            </a:r>
            <a:r>
              <a:rPr lang="en-US" dirty="0" smtClean="0"/>
              <a:t> </a:t>
            </a:r>
            <a:r>
              <a:rPr lang="ar-IQ" dirty="0" smtClean="0"/>
              <a:t>وهذا يخالف الفرض   </a:t>
            </a:r>
            <a:r>
              <a:rPr lang="en-US" dirty="0" smtClean="0"/>
              <a:t>   </a:t>
            </a:r>
            <a:r>
              <a:rPr lang="ar-IQ" dirty="0" smtClean="0"/>
              <a:t> من النقاط</a:t>
            </a:r>
            <a:r>
              <a:rPr lang="en-US" dirty="0" smtClean="0"/>
              <a:t>n+1 </a:t>
            </a:r>
            <a:r>
              <a:rPr lang="ar-IQ" dirty="0" smtClean="0"/>
              <a:t>في  </a:t>
            </a:r>
            <a:r>
              <a:rPr lang="en-US" dirty="0" smtClean="0"/>
              <a:t>L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اذا المستوي يحتوي بالضبط    </a:t>
            </a:r>
            <a:r>
              <a:rPr lang="en-US" dirty="0"/>
              <a:t>n2-n+1    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93109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77500" lnSpcReduction="20000"/>
          </a:bodyPr>
          <a:lstStyle/>
          <a:p>
            <a:r>
              <a:rPr lang="ar-IQ" dirty="0"/>
              <a:t>نتيجه:اذا وجدخط في مستوي اسقاطي منته يحتوي بالضبط على  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ar-IQ" dirty="0"/>
              <a:t>النقاط فان اي خط اخر يحتوي بالضبط </a:t>
            </a:r>
            <a:r>
              <a:rPr lang="en-US" dirty="0"/>
              <a:t>n   </a:t>
            </a:r>
          </a:p>
          <a:p>
            <a:pPr marL="0" indent="0">
              <a:buNone/>
            </a:pPr>
            <a:r>
              <a:rPr lang="ar-IQ" dirty="0"/>
              <a:t>المستوي التالفي  (</a:t>
            </a:r>
            <a:r>
              <a:rPr lang="en-US" dirty="0"/>
              <a:t>Affine  plane)</a:t>
            </a:r>
          </a:p>
          <a:p>
            <a:pPr marL="0" indent="0">
              <a:buNone/>
            </a:pPr>
            <a:r>
              <a:rPr lang="ar-IQ" dirty="0"/>
              <a:t>يتكون المستوي  </a:t>
            </a:r>
            <a:r>
              <a:rPr lang="el-GR" dirty="0"/>
              <a:t>α </a:t>
            </a:r>
            <a:r>
              <a:rPr lang="ar-IQ" dirty="0"/>
              <a:t>من مجموعة من النقاط ومجموعة جزئيه تدعى الخطوط وسنرمز للنقاط باحرف كبيرة وللخطوط باحرف صغيرة</a:t>
            </a:r>
          </a:p>
          <a:p>
            <a:pPr marL="0" indent="0">
              <a:buNone/>
            </a:pPr>
            <a:r>
              <a:rPr lang="ar-IQ" dirty="0"/>
              <a:t>مجموعه البديهيات: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/>
              <a:t>A1  </a:t>
            </a:r>
            <a:r>
              <a:rPr lang="ar-IQ" dirty="0"/>
              <a:t>اي نقطتين مختلفتين في  </a:t>
            </a:r>
            <a:r>
              <a:rPr lang="el-GR" dirty="0"/>
              <a:t>α </a:t>
            </a:r>
            <a:r>
              <a:rPr lang="ar-IQ" dirty="0"/>
              <a:t>يختويهما خط واحد . </a:t>
            </a:r>
          </a:p>
          <a:p>
            <a:pPr marL="0" indent="0">
              <a:buNone/>
            </a:pPr>
            <a:r>
              <a:rPr lang="en-US" dirty="0"/>
              <a:t>A2 </a:t>
            </a:r>
            <a:r>
              <a:rPr lang="ar-IQ" dirty="0"/>
              <a:t>كل خط يحتوي على ثلاث نقاط في الأقل . </a:t>
            </a:r>
          </a:p>
          <a:p>
            <a:pPr marL="0" indent="0">
              <a:buNone/>
            </a:pPr>
            <a:r>
              <a:rPr lang="en-US" dirty="0"/>
              <a:t>A3 </a:t>
            </a:r>
            <a:r>
              <a:rPr lang="ar-IQ" dirty="0"/>
              <a:t>أذا كان </a:t>
            </a:r>
            <a:r>
              <a:rPr lang="en-US" dirty="0"/>
              <a:t>l  </a:t>
            </a:r>
            <a:r>
              <a:rPr lang="ar-IQ" dirty="0"/>
              <a:t>خط في </a:t>
            </a:r>
            <a:r>
              <a:rPr lang="el-GR" dirty="0"/>
              <a:t>α </a:t>
            </a:r>
            <a:r>
              <a:rPr lang="ar-IQ" dirty="0"/>
              <a:t>فأنه توجد نقطة </a:t>
            </a:r>
            <a:r>
              <a:rPr lang="en-US" dirty="0"/>
              <a:t>A </a:t>
            </a:r>
            <a:r>
              <a:rPr lang="ar-IQ" dirty="0"/>
              <a:t>وتحدة في الأقل بحيث أن </a:t>
            </a:r>
            <a:r>
              <a:rPr lang="en-US" dirty="0" err="1"/>
              <a:t>A∉l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A5 </a:t>
            </a:r>
            <a:r>
              <a:rPr lang="ar-IQ" dirty="0"/>
              <a:t>أذا كان </a:t>
            </a:r>
            <a:r>
              <a:rPr lang="en-US" dirty="0"/>
              <a:t>l </a:t>
            </a:r>
            <a:r>
              <a:rPr lang="ar-IQ" dirty="0"/>
              <a:t>خط و </a:t>
            </a:r>
            <a:r>
              <a:rPr lang="en-US" dirty="0"/>
              <a:t>A </a:t>
            </a:r>
            <a:r>
              <a:rPr lang="ar-IQ" dirty="0"/>
              <a:t>نقطة بحيث ان </a:t>
            </a:r>
            <a:r>
              <a:rPr lang="en-US" dirty="0" err="1"/>
              <a:t>A∉l</a:t>
            </a:r>
            <a:r>
              <a:rPr lang="en-US" dirty="0"/>
              <a:t> </a:t>
            </a:r>
            <a:r>
              <a:rPr lang="ar-IQ" dirty="0"/>
              <a:t>فأنه يوجد خط واحد فقط </a:t>
            </a:r>
            <a:r>
              <a:rPr lang="en-US" dirty="0"/>
              <a:t>m </a:t>
            </a:r>
            <a:r>
              <a:rPr lang="ar-IQ" dirty="0"/>
              <a:t>يحتوي </a:t>
            </a:r>
            <a:r>
              <a:rPr lang="en-US" dirty="0"/>
              <a:t>A </a:t>
            </a:r>
            <a:r>
              <a:rPr lang="ar-IQ" dirty="0"/>
              <a:t>بحيث أن : -  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en-US" dirty="0"/>
              <a:t>A5 </a:t>
            </a:r>
            <a:r>
              <a:rPr lang="ar-IQ" dirty="0"/>
              <a:t>يوجد في الأقل خط واحد </a:t>
            </a:r>
            <a:r>
              <a:rPr lang="el-GR" dirty="0"/>
              <a:t>α . </a:t>
            </a:r>
          </a:p>
          <a:p>
            <a:pPr marL="0" indent="0">
              <a:buNone/>
            </a:pPr>
            <a:r>
              <a:rPr lang="ar-IQ" dirty="0"/>
              <a:t>تعريف :- يقال لخطين مختلفين </a:t>
            </a:r>
            <a:r>
              <a:rPr lang="en-US" dirty="0"/>
              <a:t>l , m  </a:t>
            </a:r>
            <a:r>
              <a:rPr lang="ar-IQ" dirty="0"/>
              <a:t>أنهما متوازيان أذا كان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ar-IQ" dirty="0"/>
              <a:t>من التعريف يمكن صياغة  </a:t>
            </a:r>
            <a:r>
              <a:rPr lang="en-US" dirty="0"/>
              <a:t>A4 </a:t>
            </a:r>
            <a:r>
              <a:rPr lang="ar-IQ" dirty="0"/>
              <a:t>كالاتي:</a:t>
            </a:r>
          </a:p>
          <a:p>
            <a:pPr marL="0" indent="0">
              <a:buNone/>
            </a:pPr>
            <a:r>
              <a:rPr lang="ar-IQ" dirty="0"/>
              <a:t>اذا كان   </a:t>
            </a:r>
            <a:r>
              <a:rPr lang="en-US" dirty="0"/>
              <a:t>l    </a:t>
            </a:r>
            <a:r>
              <a:rPr lang="ar-IQ" dirty="0"/>
              <a:t>خط و </a:t>
            </a:r>
            <a:r>
              <a:rPr lang="en-US" dirty="0"/>
              <a:t>A   </a:t>
            </a:r>
            <a:r>
              <a:rPr lang="ar-IQ" dirty="0"/>
              <a:t>نقطه بحيث ان  </a:t>
            </a:r>
            <a:r>
              <a:rPr lang="en-US" dirty="0"/>
              <a:t>l A∉    </a:t>
            </a:r>
            <a:r>
              <a:rPr lang="ar-IQ" dirty="0"/>
              <a:t>فانه يوجد خط واحد فقط    </a:t>
            </a:r>
            <a:r>
              <a:rPr lang="en-US" dirty="0"/>
              <a:t>m    </a:t>
            </a:r>
            <a:r>
              <a:rPr lang="ar-IQ" dirty="0"/>
              <a:t>يمرمن 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/>
              <a:t>A   </a:t>
            </a:r>
            <a:r>
              <a:rPr lang="ar-IQ" dirty="0"/>
              <a:t>ويوازي  </a:t>
            </a:r>
            <a:r>
              <a:rPr lang="en-US" dirty="0"/>
              <a:t>l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0371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316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المحاضرة الثانية في ماد الهندسة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في ماد الهندسة</dc:title>
  <dc:creator>LAITH</dc:creator>
  <cp:lastModifiedBy>LAITH</cp:lastModifiedBy>
  <cp:revision>7</cp:revision>
  <dcterms:created xsi:type="dcterms:W3CDTF">2006-08-16T00:00:00Z</dcterms:created>
  <dcterms:modified xsi:type="dcterms:W3CDTF">2019-02-05T19:44:12Z</dcterms:modified>
</cp:coreProperties>
</file>