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 محاضرات هندسة  </a:t>
            </a:r>
            <a:br>
              <a:rPr lang="ar-IQ" dirty="0" smtClean="0"/>
            </a:br>
            <a:r>
              <a:rPr lang="ar-IQ" dirty="0" smtClean="0"/>
              <a:t>اعداد ا .م منتهى عبد الرزاق حسن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 محاضرات</a:t>
            </a:r>
            <a:r>
              <a:rPr lang="en-US" dirty="0" smtClean="0"/>
              <a:t> </a:t>
            </a:r>
            <a:r>
              <a:rPr lang="ar-IQ" b="1" dirty="0" smtClean="0"/>
              <a:t>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189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اول  محاضرة 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6101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أمثله عن أنظمة بديهية : </a:t>
            </a:r>
          </a:p>
          <a:p>
            <a:pPr marL="0" indent="0" algn="r">
              <a:buNone/>
            </a:pPr>
            <a:r>
              <a:rPr lang="ar-IQ" dirty="0"/>
              <a:t>يتكون المستوي </a:t>
            </a:r>
            <a:r>
              <a:rPr lang="ar-IQ" dirty="0" smtClean="0"/>
              <a:t>الأسقاطي: </a:t>
            </a:r>
            <a:r>
              <a:rPr lang="ar-IQ" dirty="0"/>
              <a:t>من </a:t>
            </a:r>
            <a:r>
              <a:rPr lang="ar-IQ" dirty="0" smtClean="0"/>
              <a:t>مجموعة من النقاط سنرمز له بالحروف </a:t>
            </a:r>
            <a:r>
              <a:rPr lang="en-US" dirty="0" smtClean="0"/>
              <a:t>   </a:t>
            </a:r>
            <a:r>
              <a:rPr lang="ar-IQ" dirty="0" smtClean="0"/>
              <a:t> </a:t>
            </a:r>
            <a:r>
              <a:rPr lang="en-US" dirty="0" err="1" smtClean="0"/>
              <a:t>l,m,n</a:t>
            </a:r>
            <a:r>
              <a:rPr lang="en-US" dirty="0" smtClean="0"/>
              <a:t>, …</a:t>
            </a:r>
            <a:r>
              <a:rPr lang="ar-IQ" dirty="0" smtClean="0"/>
              <a:t>وسنرمز للخطوط باحرف صغيرة </a:t>
            </a:r>
            <a:r>
              <a:rPr lang="en-US" dirty="0" smtClean="0"/>
              <a:t> A,B,C,…</a:t>
            </a:r>
            <a:r>
              <a:rPr lang="ar-IQ" dirty="0" smtClean="0"/>
              <a:t>الكبيرة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marL="0" indent="0" algn="r">
              <a:buNone/>
            </a:pPr>
            <a:r>
              <a:rPr lang="ar-IQ" dirty="0"/>
              <a:t>مجموعة البديهيات : </a:t>
            </a:r>
          </a:p>
          <a:p>
            <a:pPr algn="r"/>
            <a:r>
              <a:rPr lang="en-US" dirty="0"/>
              <a:t>A1 </a:t>
            </a:r>
            <a:r>
              <a:rPr lang="ar-IQ" dirty="0"/>
              <a:t>أي نقطتين </a:t>
            </a:r>
            <a:r>
              <a:rPr lang="ar-IQ" dirty="0" smtClean="0"/>
              <a:t>مختلفتين في المستوي الاسقاطي يحتويهما </a:t>
            </a:r>
            <a:r>
              <a:rPr lang="ar-IQ" dirty="0"/>
              <a:t>خط واحد فقط . </a:t>
            </a:r>
          </a:p>
          <a:p>
            <a:r>
              <a:rPr lang="en-US" dirty="0" smtClean="0"/>
              <a:t>A2  </a:t>
            </a:r>
            <a:r>
              <a:rPr lang="ar-IQ" dirty="0"/>
              <a:t>كل خط يحتوي على ثلاث نقاط على الأقل . </a:t>
            </a:r>
          </a:p>
          <a:p>
            <a:r>
              <a:rPr lang="en-US" dirty="0"/>
              <a:t>A3 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err="1" smtClean="0"/>
              <a:t>A</a:t>
            </a:r>
            <a:r>
              <a:rPr lang="en-US" dirty="0" err="1"/>
              <a:t>∉l</a:t>
            </a:r>
            <a:r>
              <a:rPr lang="en-US" dirty="0"/>
              <a:t>   </a:t>
            </a:r>
            <a:r>
              <a:rPr lang="ar-IQ" dirty="0" smtClean="0"/>
              <a:t>يوجد في الاقل نقطة وخط بحيث ان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A4   </a:t>
            </a:r>
            <a:r>
              <a:rPr lang="ar-IQ" dirty="0"/>
              <a:t>أي خطان يشتركان في نقطة واحدة في الأقل . </a:t>
            </a:r>
          </a:p>
          <a:p>
            <a:r>
              <a:rPr lang="en-US" dirty="0"/>
              <a:t>A5  </a:t>
            </a:r>
            <a:r>
              <a:rPr lang="ar-IQ" dirty="0"/>
              <a:t>يوجد في الاقل خط واحد في </a:t>
            </a:r>
            <a:r>
              <a:rPr lang="ar-IQ" dirty="0" smtClean="0"/>
              <a:t> المستوي الاسقاطي </a:t>
            </a:r>
            <a:r>
              <a:rPr lang="el-GR" dirty="0" smtClean="0"/>
              <a:t>  </a:t>
            </a:r>
            <a:r>
              <a:rPr lang="el-GR" dirty="0"/>
              <a:t>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1872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ar-IQ" dirty="0"/>
              <a:t>ملاحظات :</a:t>
            </a:r>
          </a:p>
          <a:p>
            <a:pPr marL="0" indent="0">
              <a:buNone/>
            </a:pPr>
            <a:r>
              <a:rPr lang="ar-IQ" dirty="0" smtClean="0"/>
              <a:t> واحد </a:t>
            </a:r>
            <a:r>
              <a:rPr lang="ar-IQ" dirty="0"/>
              <a:t>فقط تكافئ في الاقل وفي اأكثر واحد ولبرهان وجود واحد فقط يجب أن نبرهن على وجود واحد في الأقل  ثم نبرهن على وجود واحد في الأكثر . </a:t>
            </a:r>
          </a:p>
          <a:p>
            <a:pPr marL="0" indent="0">
              <a:buNone/>
            </a:pPr>
            <a:r>
              <a:rPr lang="ar-IQ" dirty="0" smtClean="0"/>
              <a:t>   العبارة </a:t>
            </a:r>
            <a:r>
              <a:rPr lang="ar-IQ" dirty="0"/>
              <a:t>الخط هو مجموعة نقاط لا تعتبر تعريفاً للخط لأن الدائرة هي مجموعة نقاط وكذلك المثلث وغيرهما من الأشكال </a:t>
            </a:r>
          </a:p>
          <a:p>
            <a:pPr marL="0" indent="0">
              <a:buNone/>
            </a:pPr>
            <a:r>
              <a:rPr lang="ar-IQ" dirty="0" smtClean="0"/>
              <a:t>  </a:t>
            </a:r>
            <a:endParaRPr lang="el-GR" dirty="0"/>
          </a:p>
          <a:p>
            <a:pPr algn="r"/>
            <a:r>
              <a:rPr lang="ar-IQ" dirty="0" smtClean="0"/>
              <a:t> ان النقطة تمر بالخط او النقطة تقع على الخط  </a:t>
            </a:r>
            <a:r>
              <a:rPr lang="en-US" dirty="0"/>
              <a:t>p</a:t>
            </a:r>
            <a:r>
              <a:rPr lang="en-US" dirty="0" smtClean="0"/>
              <a:t>∈ l</a:t>
            </a:r>
            <a:r>
              <a:rPr lang="ar-IQ" dirty="0" smtClean="0"/>
              <a:t>  تعني العبارة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.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480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52400"/>
                <a:ext cx="8229600" cy="6264696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مبرهنة 1 : أي خطين في المستوي الاسقاطي يشتركان في نقطة واحدة فقط . </a:t>
                </a:r>
              </a:p>
              <a:p>
                <a:pPr marL="0" indent="0" algn="r">
                  <a:buNone/>
                </a:pPr>
                <a:r>
                  <a:rPr lang="en-US" dirty="0" smtClean="0"/>
                  <a:t>  </a:t>
                </a:r>
                <a:r>
                  <a:rPr lang="ar-IQ" dirty="0" smtClean="0"/>
                  <a:t> توجد نقطة   </a:t>
                </a:r>
                <a:r>
                  <a:rPr lang="en-US" dirty="0" smtClean="0"/>
                  <a:t>  A</a:t>
                </a:r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</a:t>
                </a:r>
                <a:r>
                  <a:rPr lang="en-US" dirty="0" smtClean="0"/>
                  <a:t>  </a:t>
                </a:r>
                <a:r>
                  <a:rPr lang="ar-IQ" dirty="0" smtClean="0"/>
                  <a:t> وحسب 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</a:t>
                </a:r>
                <a:r>
                  <a:rPr lang="en-US" dirty="0" err="1"/>
                  <a:t>≠m,l,m</a:t>
                </a:r>
                <a:r>
                  <a:rPr lang="en-US" dirty="0"/>
                  <a:t>⊆</a:t>
                </a:r>
                <a:r>
                  <a:rPr lang="el-GR" dirty="0"/>
                  <a:t>π </a:t>
                </a:r>
                <a:r>
                  <a:rPr lang="ar-IQ" dirty="0" smtClean="0"/>
                  <a:t>البرهان </a:t>
                </a:r>
                <a:r>
                  <a:rPr lang="ar-IQ" dirty="0"/>
                  <a:t>:-  ليكن </a:t>
                </a:r>
                <a:r>
                  <a:rPr lang="en-US" dirty="0" smtClean="0"/>
                  <a:t> </a:t>
                </a:r>
                <a:r>
                  <a:rPr lang="el-GR" dirty="0" smtClean="0"/>
                  <a:t>. </a:t>
                </a:r>
                <a:endParaRPr lang="el-GR" dirty="0"/>
              </a:p>
              <a:p>
                <a:pPr marL="0" indent="0" algn="r">
                  <a:buNone/>
                </a:pPr>
                <a:r>
                  <a:rPr lang="en-US" dirty="0" smtClean="0"/>
                  <a:t>  </a:t>
                </a:r>
                <a:r>
                  <a:rPr lang="ar-IQ" dirty="0" smtClean="0"/>
                  <a:t>   وهذا يناقض فرضية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</a:t>
                </a:r>
                <a:r>
                  <a:rPr lang="en-US" dirty="0" smtClean="0"/>
                  <a:t>l=m</a:t>
                </a:r>
                <a:r>
                  <a:rPr lang="ar-IQ" dirty="0" smtClean="0"/>
                  <a:t>       </a:t>
                </a:r>
                <a:r>
                  <a:rPr lang="en-US" dirty="0" smtClean="0"/>
                  <a:t>A1</a:t>
                </a:r>
                <a:r>
                  <a:rPr lang="ar-IQ" dirty="0" smtClean="0"/>
                  <a:t> </a:t>
                </a:r>
                <a:r>
                  <a:rPr lang="ar-IQ" dirty="0" smtClean="0"/>
                  <a:t> وحسب</a:t>
                </a:r>
                <a:r>
                  <a:rPr lang="en-US" dirty="0" err="1" smtClean="0"/>
                  <a:t>A</a:t>
                </a:r>
                <a:r>
                  <a:rPr lang="en-US" dirty="0" err="1"/>
                  <a:t>∈L,A∈m</a:t>
                </a:r>
                <a:r>
                  <a:rPr lang="en-US" dirty="0"/>
                  <a:t>  .</a:t>
                </a:r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:endParaRPr lang="ar-IQ" dirty="0"/>
              </a:p>
              <a:p>
                <a:pPr marL="0" indent="0" algn="r">
                  <a:buNone/>
                </a:pPr>
                <a:r>
                  <a:rPr lang="ar-IQ" dirty="0"/>
                  <a:t>من المبرهنة 1 كل خطين مختلفين يتقاطعان في نقطة واحدة فقط , لذا لا يمكننا الحديث عن التوازي في المستوي الأسقاطي . </a:t>
                </a:r>
              </a:p>
              <a:p>
                <a:pPr marL="0" indent="0" algn="r">
                  <a:buNone/>
                </a:pPr>
                <a:r>
                  <a:rPr lang="ar-IQ" dirty="0" smtClean="0"/>
                  <a:t>مبرهنة 2 :- كل نقطة في المستوي الاسقاطي يمر بها ثلاث خطوط . </a:t>
                </a:r>
              </a:p>
              <a:p>
                <a:pPr marL="0" indent="0" algn="r">
                  <a:buNone/>
                </a:pPr>
                <a:r>
                  <a:rPr lang="en-US" dirty="0" smtClean="0"/>
                  <a:t>         </a:t>
                </a:r>
                <a:r>
                  <a:rPr lang="ar-IQ" dirty="0" smtClean="0"/>
                  <a:t> البرهان : </a:t>
                </a:r>
              </a:p>
              <a:p>
                <a:pPr marL="0" indent="0" algn="r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  <a:p>
                <a:pPr marL="0" indent="0" algn="r">
                  <a:buNone/>
                </a:pPr>
                <a:r>
                  <a:rPr lang="en-US" sz="3400" dirty="0" smtClean="0"/>
                  <a:t> I</a:t>
                </a:r>
                <a:r>
                  <a:rPr lang="ar-IQ" sz="3400" dirty="0" smtClean="0"/>
                  <a:t>يوجد </a:t>
                </a:r>
                <a:r>
                  <a:rPr lang="ar-IQ" sz="3400" dirty="0"/>
                  <a:t>خط</a:t>
                </a:r>
                <a:r>
                  <a:rPr lang="ar-IQ" sz="3400" dirty="0" smtClean="0"/>
                  <a:t>  </a:t>
                </a:r>
                <a:r>
                  <a:rPr lang="en-US" sz="3400" dirty="0"/>
                  <a:t>A3</a:t>
                </a:r>
                <a:r>
                  <a:rPr lang="ar-IQ" sz="3400" dirty="0" smtClean="0"/>
                  <a:t>  من </a:t>
                </a:r>
                <a:r>
                  <a:rPr lang="en-US" sz="3400" dirty="0"/>
                  <a:t>p∈</a:t>
                </a:r>
                <a:r>
                  <a:rPr lang="el-GR" sz="3400" dirty="0"/>
                  <a:t>π   </a:t>
                </a:r>
                <a:r>
                  <a:rPr lang="en-US" sz="3400" dirty="0" smtClean="0"/>
                  <a:t> </a:t>
                </a:r>
                <a:r>
                  <a:rPr lang="ar-IQ" sz="3400" dirty="0" smtClean="0"/>
                  <a:t>لتكن</a:t>
                </a:r>
                <a:r>
                  <a:rPr lang="el-GR" sz="3400" dirty="0" smtClean="0"/>
                  <a:t> </a:t>
                </a:r>
                <a:endParaRPr lang="el-GR" sz="3400" dirty="0"/>
              </a:p>
              <a:p>
                <a:pPr marL="0" indent="0" algn="r">
                  <a:buNone/>
                </a:pPr>
                <a:r>
                  <a:rPr lang="en-US" sz="3400" dirty="0" err="1"/>
                  <a:t>p∉l</a:t>
                </a:r>
                <a:r>
                  <a:rPr lang="en-US" sz="3400" dirty="0"/>
                  <a:t> </a:t>
                </a:r>
              </a:p>
              <a:p>
                <a:pPr marL="0" indent="0" algn="r">
                  <a:buNone/>
                </a:pPr>
                <a:r>
                  <a:rPr lang="en-US" sz="3400" dirty="0" smtClean="0"/>
                  <a:t> l  </a:t>
                </a:r>
                <a:r>
                  <a:rPr lang="ar-IQ" sz="3400" dirty="0" smtClean="0"/>
                  <a:t>يوجد  الخط </a:t>
                </a:r>
                <a:r>
                  <a:rPr lang="en-US" sz="3400" dirty="0"/>
                  <a:t>l</a:t>
                </a:r>
                <a:r>
                  <a:rPr lang="en-US" sz="3400" dirty="0" smtClean="0"/>
                  <a:t> </a:t>
                </a:r>
                <a:r>
                  <a:rPr lang="ar-IQ" sz="3400" dirty="0" smtClean="0"/>
                  <a:t> </a:t>
                </a:r>
                <a:r>
                  <a:rPr lang="en-US" sz="3400" dirty="0"/>
                  <a:t>A2 </a:t>
                </a:r>
                <a:r>
                  <a:rPr lang="en-US" sz="3400" dirty="0" smtClean="0"/>
                  <a:t> </a:t>
                </a:r>
                <a:r>
                  <a:rPr lang="ar-IQ" sz="3400" dirty="0" smtClean="0"/>
                  <a:t>   من  </a:t>
                </a:r>
                <a:r>
                  <a:rPr lang="en-US" sz="3400" dirty="0" err="1" smtClean="0"/>
                  <a:t>p</a:t>
                </a:r>
                <a:r>
                  <a:rPr lang="en-US" sz="3400" dirty="0" err="1"/>
                  <a:t>∉l</a:t>
                </a:r>
                <a:r>
                  <a:rPr lang="en-US" sz="3400" dirty="0"/>
                  <a:t> </a:t>
                </a:r>
                <a:r>
                  <a:rPr lang="ar-IQ" sz="3400" dirty="0" smtClean="0"/>
                  <a:t>  اولا </a:t>
                </a:r>
                <a:r>
                  <a:rPr lang="ar-IQ" sz="3400" dirty="0"/>
                  <a:t>: أذا كانت </a:t>
                </a:r>
                <a:r>
                  <a:rPr lang="en-US" sz="3400" dirty="0" smtClean="0"/>
                  <a:t> </a:t>
                </a:r>
                <a:endParaRPr lang="en-US" sz="3400" dirty="0"/>
              </a:p>
              <a:p>
                <a:pPr marL="0" indent="0" algn="r">
                  <a:buNone/>
                </a:pPr>
                <a:r>
                  <a:rPr lang="en-US" sz="3400" dirty="0" smtClean="0"/>
                  <a:t>   </a:t>
                </a:r>
                <a:r>
                  <a:rPr lang="ar-IQ" sz="3400" dirty="0" smtClean="0"/>
                  <a:t>  توجد الخطوط</a:t>
                </a:r>
                <a:r>
                  <a:rPr lang="en-US" sz="3400" dirty="0" smtClean="0"/>
                  <a:t>A2</a:t>
                </a:r>
                <a:r>
                  <a:rPr lang="ar-IQ" sz="3400" dirty="0" smtClean="0"/>
                  <a:t>   وهي مختلفة  ومن </a:t>
                </a:r>
                <a:r>
                  <a:rPr lang="en-US" sz="3400" dirty="0" smtClean="0"/>
                  <a:t>A1,A2,A3</a:t>
                </a:r>
                <a:r>
                  <a:rPr lang="ar-IQ" sz="3400" dirty="0" smtClean="0"/>
                  <a:t>يحتوي ثلاث نقاط  في الاقل   </a:t>
                </a:r>
                <a:r>
                  <a:rPr lang="en-US" sz="3400" dirty="0" smtClean="0"/>
                  <a:t> </a:t>
                </a:r>
                <a:r>
                  <a:rPr lang="en-US" sz="3400" dirty="0"/>
                  <a:t>. </a:t>
                </a:r>
              </a:p>
              <a:p>
                <a:pPr marL="0" indent="0" algn="r">
                  <a:buNone/>
                </a:pPr>
                <a:r>
                  <a:rPr lang="ar-IQ" sz="3400" dirty="0" smtClean="0"/>
                  <a:t> </a:t>
                </a:r>
                <a:r>
                  <a:rPr lang="en-US" sz="3400" dirty="0" smtClean="0"/>
                  <a:t>P </a:t>
                </a:r>
                <a:r>
                  <a:rPr lang="ar-IQ" sz="3400" dirty="0"/>
                  <a:t>وهي مختلفة  </a:t>
                </a:r>
                <a:r>
                  <a:rPr lang="ar-IQ" sz="3400" dirty="0" smtClean="0"/>
                  <a:t>.وهي تمر من النقطة </a:t>
                </a:r>
                <a:r>
                  <a:rPr lang="en-US" sz="3400" dirty="0"/>
                  <a:t>PA1, PA2, PA3 </a:t>
                </a:r>
                <a:endParaRPr lang="ar-IQ" sz="3400" dirty="0"/>
              </a:p>
              <a:p>
                <a:pPr marL="0" indent="0">
                  <a:buNone/>
                </a:pPr>
                <a:endParaRPr lang="en-US" sz="3400" b="1" dirty="0" smtClean="0"/>
              </a:p>
              <a:p>
                <a:pPr marL="0" indent="0" algn="r">
                  <a:buNone/>
                </a:pPr>
                <a:r>
                  <a:rPr lang="en-US" sz="3400" b="1" dirty="0" smtClean="0"/>
                  <a:t> </a:t>
                </a:r>
                <a:r>
                  <a:rPr lang="ar-IQ" sz="3400" b="1" dirty="0" smtClean="0"/>
                  <a:t>بحيث ان</a:t>
                </a:r>
                <a:r>
                  <a:rPr lang="ar-IQ" sz="3400" dirty="0" smtClean="0"/>
                  <a:t> </a:t>
                </a:r>
              </a:p>
              <a:p>
                <a:pPr marL="0" indent="0" algn="r">
                  <a:buNone/>
                </a:pPr>
                <a:r>
                  <a:rPr lang="ar-IQ" sz="3400" dirty="0" smtClean="0"/>
                  <a:t>   و</a:t>
                </a:r>
                <a:r>
                  <a:rPr lang="en-US" sz="3400" dirty="0" err="1" smtClean="0"/>
                  <a:t>B</a:t>
                </a:r>
                <a:r>
                  <a:rPr lang="en-US" sz="3400" dirty="0" err="1"/>
                  <a:t>∉l</a:t>
                </a:r>
                <a:r>
                  <a:rPr lang="en-US" sz="3400" dirty="0"/>
                  <a:t> </a:t>
                </a:r>
                <a:r>
                  <a:rPr lang="ar-IQ" sz="3400" dirty="0" smtClean="0"/>
                  <a:t>و</a:t>
                </a:r>
                <a:r>
                  <a:rPr lang="en-US" sz="3400" dirty="0" smtClean="0"/>
                  <a:t>B</a:t>
                </a:r>
                <a:r>
                  <a:rPr lang="en-US" sz="3400" b="1" dirty="0" smtClean="0"/>
                  <a:t> </a:t>
                </a:r>
                <a:r>
                  <a:rPr lang="ar-IQ" sz="3400" b="1" dirty="0"/>
                  <a:t>يحتوي على ثلاث نقاط في الأقل </a:t>
                </a:r>
                <a:r>
                  <a:rPr lang="ar-IQ" sz="3400" b="1" dirty="0" smtClean="0"/>
                  <a:t>,توجد النقطة  </a:t>
                </a:r>
                <a:r>
                  <a:rPr lang="ar-IQ" sz="3400" dirty="0" smtClean="0"/>
                  <a:t> </a:t>
                </a:r>
                <a:r>
                  <a:rPr lang="en-US" sz="3400" dirty="0" smtClean="0"/>
                  <a:t>A1,A2</a:t>
                </a:r>
                <a:r>
                  <a:rPr lang="ar-IQ" sz="3400" dirty="0" smtClean="0"/>
                  <a:t> توجد النقاط   </a:t>
                </a:r>
                <a:r>
                  <a:rPr lang="en-US" sz="3400" dirty="0" smtClean="0"/>
                  <a:t>,P </a:t>
                </a:r>
                <a14:m>
                  <m:oMath xmlns:m="http://schemas.openxmlformats.org/officeDocument/2006/math">
                    <m:r>
                      <a:rPr lang="en-US" sz="340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3400" b="0" i="1" smtClean="0">
                        <a:latin typeface="Cambria Math"/>
                        <a:ea typeface="Cambria Math"/>
                      </a:rPr>
                      <m:t>𝐼</m:t>
                    </m:r>
                  </m:oMath>
                </a14:m>
                <a:r>
                  <a:rPr lang="ar-IQ" sz="3400" dirty="0" smtClean="0"/>
                  <a:t>ثانيا </a:t>
                </a:r>
                <a:r>
                  <a:rPr lang="ar-IQ" sz="3400" dirty="0"/>
                  <a:t>: </a:t>
                </a:r>
                <a:r>
                  <a:rPr lang="ar-IQ" sz="3400" dirty="0" smtClean="0"/>
                  <a:t>أذا           </a:t>
                </a:r>
                <a:r>
                  <a:rPr lang="en-US" sz="3400" dirty="0" smtClean="0"/>
                  <a:t>BD</a:t>
                </a:r>
                <a:r>
                  <a:rPr lang="ar-IQ" sz="3400" dirty="0" smtClean="0"/>
                  <a:t>  </a:t>
                </a:r>
                <a:r>
                  <a:rPr lang="en-US" sz="3400" dirty="0" smtClean="0"/>
                  <a:t>,</a:t>
                </a:r>
                <a:r>
                  <a:rPr lang="en-US" sz="3400" dirty="0" smtClean="0"/>
                  <a:t>m=BA1 </a:t>
                </a:r>
                <a:r>
                  <a:rPr lang="en-US" sz="3400" dirty="0"/>
                  <a:t>, k=BP</a:t>
                </a:r>
              </a:p>
              <a:p>
                <a:pPr marL="0" indent="0">
                  <a:buNone/>
                </a:pPr>
                <a:r>
                  <a:rPr lang="ar-IQ" sz="3400" dirty="0" smtClean="0"/>
                  <a:t>ا </a:t>
                </a:r>
                <a:r>
                  <a:rPr lang="en-US" sz="3400" dirty="0" smtClean="0"/>
                  <a:t> </a:t>
                </a:r>
                <a:endParaRPr lang="ar-IQ" sz="3400" dirty="0"/>
              </a:p>
              <a:p>
                <a:pPr marL="0" indent="0">
                  <a:buNone/>
                </a:pPr>
                <a:r>
                  <a:rPr lang="en-US" sz="3400" dirty="0" smtClean="0"/>
                  <a:t> . </a:t>
                </a:r>
                <a:endParaRPr lang="en-US" sz="3400" dirty="0"/>
              </a:p>
              <a:p>
                <a:pPr marL="0" indent="0">
                  <a:buNone/>
                </a:pPr>
                <a:r>
                  <a:rPr lang="en-US" sz="3400" dirty="0" smtClean="0"/>
                  <a:t> </a:t>
                </a:r>
                <a:endParaRPr lang="ar-IQ" sz="340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52400"/>
                <a:ext cx="8229600" cy="6264696"/>
              </a:xfrm>
              <a:blipFill rotWithShape="1">
                <a:blip r:embed="rId2"/>
                <a:stretch>
                  <a:fillRect l="-1185" t="-1362" r="-13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44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62500" lnSpcReduction="20000"/>
          </a:bodyPr>
          <a:lstStyle/>
          <a:p>
            <a:r>
              <a:rPr lang="ar-IQ" dirty="0"/>
              <a:t>مبرهنة 1 : أي خطين في المستوي الاسقاطي يشتركان في نقطة واحدة فقط . </a:t>
            </a:r>
          </a:p>
          <a:p>
            <a:r>
              <a:rPr lang="ar-IQ" dirty="0"/>
              <a:t>البرهان :-  ليكن </a:t>
            </a:r>
            <a:r>
              <a:rPr lang="en-US" dirty="0" err="1"/>
              <a:t>l≠m,l,m</a:t>
            </a:r>
            <a:r>
              <a:rPr lang="en-US" dirty="0"/>
              <a:t>⊆</a:t>
            </a:r>
            <a:r>
              <a:rPr lang="el-GR" dirty="0"/>
              <a:t>π   . </a:t>
            </a:r>
          </a:p>
          <a:p>
            <a:r>
              <a:rPr lang="ar-IQ" dirty="0"/>
              <a:t>من </a:t>
            </a:r>
            <a:r>
              <a:rPr lang="en-US" dirty="0"/>
              <a:t>A4  </a:t>
            </a:r>
            <a:r>
              <a:rPr lang="ar-IQ" dirty="0"/>
              <a:t>توجد نقطة </a:t>
            </a:r>
            <a:r>
              <a:rPr lang="en-US" dirty="0"/>
              <a:t>A  </a:t>
            </a:r>
            <a:r>
              <a:rPr lang="ar-IQ" dirty="0"/>
              <a:t>بحيث أن </a:t>
            </a:r>
            <a:r>
              <a:rPr lang="en-US" dirty="0" err="1"/>
              <a:t>A∈L,A∈m</a:t>
            </a:r>
            <a:r>
              <a:rPr lang="en-US" dirty="0"/>
              <a:t>  .</a:t>
            </a:r>
          </a:p>
          <a:p>
            <a:r>
              <a:rPr lang="ar-IQ" dirty="0"/>
              <a:t>نستنتج من  </a:t>
            </a:r>
            <a:r>
              <a:rPr lang="en-US" dirty="0"/>
              <a:t>A1  </a:t>
            </a:r>
            <a:r>
              <a:rPr lang="ar-IQ" dirty="0"/>
              <a:t>أن </a:t>
            </a:r>
            <a:r>
              <a:rPr lang="en-US" dirty="0"/>
              <a:t>l=m   </a:t>
            </a:r>
            <a:r>
              <a:rPr lang="ar-IQ" dirty="0"/>
              <a:t>وبهذا يناقض فرضية </a:t>
            </a:r>
            <a:r>
              <a:rPr lang="en-US" dirty="0" err="1"/>
              <a:t>l≠m</a:t>
            </a:r>
            <a:r>
              <a:rPr lang="en-US" dirty="0"/>
              <a:t>    </a:t>
            </a:r>
            <a:r>
              <a:rPr lang="ar-IQ" dirty="0"/>
              <a:t>وبهذا </a:t>
            </a:r>
            <a:r>
              <a:rPr lang="en-US" dirty="0"/>
              <a:t>l </a:t>
            </a:r>
            <a:r>
              <a:rPr lang="ar-IQ" dirty="0"/>
              <a:t>و </a:t>
            </a:r>
            <a:r>
              <a:rPr lang="en-US" dirty="0"/>
              <a:t>m </a:t>
            </a:r>
            <a:r>
              <a:rPr lang="ar-IQ" dirty="0"/>
              <a:t>يشتركان في نقطة واحدة فقط . وبهذا يتم البرهان . </a:t>
            </a:r>
          </a:p>
          <a:p>
            <a:r>
              <a:rPr lang="ar-IQ" dirty="0"/>
              <a:t>ملاحظة: </a:t>
            </a:r>
          </a:p>
          <a:p>
            <a:r>
              <a:rPr lang="ar-IQ" dirty="0"/>
              <a:t>من المبرهنة 1 كل خطين مختلفين يتقاطعان في نقطة واحدة فقط , لذا لا يمكننا الحديث عن التوازي في المستوي الأسقاطي . </a:t>
            </a:r>
          </a:p>
          <a:p>
            <a:r>
              <a:rPr lang="ar-IQ" dirty="0"/>
              <a:t>مبرهنة 2 :- كل نقطة في المستوي الاسقاطي يمر بها ثلاث خطوط . </a:t>
            </a:r>
          </a:p>
          <a:p>
            <a:r>
              <a:rPr lang="ar-IQ" dirty="0"/>
              <a:t>البرهان : </a:t>
            </a:r>
          </a:p>
          <a:p>
            <a:r>
              <a:rPr lang="ar-IQ" dirty="0"/>
              <a:t>لتكن </a:t>
            </a:r>
            <a:r>
              <a:rPr lang="en-US" dirty="0"/>
              <a:t>p∈</a:t>
            </a:r>
            <a:r>
              <a:rPr lang="el-GR" dirty="0"/>
              <a:t>π   . </a:t>
            </a:r>
          </a:p>
          <a:p>
            <a:r>
              <a:rPr lang="ar-IQ" dirty="0"/>
              <a:t>من </a:t>
            </a:r>
            <a:r>
              <a:rPr lang="en-US" dirty="0"/>
              <a:t>A3  </a:t>
            </a:r>
            <a:r>
              <a:rPr lang="ar-IQ" dirty="0"/>
              <a:t>يوجد خط </a:t>
            </a:r>
            <a:r>
              <a:rPr lang="en-US" dirty="0"/>
              <a:t>l  </a:t>
            </a:r>
          </a:p>
          <a:p>
            <a:r>
              <a:rPr lang="ar-IQ" dirty="0"/>
              <a:t>اولا : أذا كانت </a:t>
            </a:r>
            <a:r>
              <a:rPr lang="en-US" dirty="0" err="1"/>
              <a:t>p∉l</a:t>
            </a:r>
            <a:r>
              <a:rPr lang="en-US" dirty="0"/>
              <a:t> </a:t>
            </a:r>
          </a:p>
          <a:p>
            <a:r>
              <a:rPr lang="ar-IQ" dirty="0"/>
              <a:t>من </a:t>
            </a:r>
            <a:r>
              <a:rPr lang="en-US" dirty="0"/>
              <a:t>A2  </a:t>
            </a:r>
            <a:r>
              <a:rPr lang="ar-IQ" dirty="0"/>
              <a:t>الخط </a:t>
            </a:r>
            <a:r>
              <a:rPr lang="en-US" dirty="0"/>
              <a:t>l </a:t>
            </a:r>
            <a:r>
              <a:rPr lang="ar-IQ" dirty="0"/>
              <a:t>يحتوي على ثلاث نقاط في الأقل , لتكن </a:t>
            </a:r>
            <a:r>
              <a:rPr lang="en-US" dirty="0"/>
              <a:t>A1,A2,A3 . </a:t>
            </a:r>
          </a:p>
          <a:p>
            <a:r>
              <a:rPr lang="ar-IQ" dirty="0"/>
              <a:t>من </a:t>
            </a:r>
            <a:r>
              <a:rPr lang="en-US" dirty="0"/>
              <a:t>A2  </a:t>
            </a:r>
            <a:r>
              <a:rPr lang="ar-IQ" dirty="0"/>
              <a:t>توجد الخطوط  </a:t>
            </a:r>
            <a:r>
              <a:rPr lang="en-US" dirty="0"/>
              <a:t>PA1, PA2, PA3 </a:t>
            </a:r>
            <a:r>
              <a:rPr lang="ar-IQ" dirty="0"/>
              <a:t>التي تمر النقطة </a:t>
            </a:r>
            <a:r>
              <a:rPr lang="en-US" dirty="0"/>
              <a:t>P </a:t>
            </a:r>
            <a:r>
              <a:rPr lang="ar-IQ" dirty="0"/>
              <a:t>وهي مختلفة  . </a:t>
            </a:r>
          </a:p>
          <a:p>
            <a:r>
              <a:rPr lang="ar-IQ" dirty="0"/>
              <a:t>ثانيا : أذا كانت </a:t>
            </a:r>
            <a:r>
              <a:rPr lang="en-US" dirty="0" err="1"/>
              <a:t>P∈l</a:t>
            </a:r>
            <a:r>
              <a:rPr lang="en-US" dirty="0"/>
              <a:t>   </a:t>
            </a:r>
            <a:r>
              <a:rPr lang="ar-IQ" dirty="0"/>
              <a:t>فأنه ومن </a:t>
            </a:r>
            <a:r>
              <a:rPr lang="en-US" dirty="0"/>
              <a:t>A2 </a:t>
            </a:r>
            <a:r>
              <a:rPr lang="ar-IQ" dirty="0"/>
              <a:t>الخط  </a:t>
            </a:r>
            <a:r>
              <a:rPr lang="en-US" dirty="0"/>
              <a:t>l  </a:t>
            </a:r>
            <a:r>
              <a:rPr lang="ar-IQ" dirty="0"/>
              <a:t>يحتوي على ثلاث نقاط في الأقل , واتكن </a:t>
            </a:r>
            <a:r>
              <a:rPr lang="en-US" dirty="0"/>
              <a:t>A1,A2,P. </a:t>
            </a:r>
            <a:r>
              <a:rPr lang="ar-IQ" dirty="0"/>
              <a:t>ومن </a:t>
            </a:r>
            <a:r>
              <a:rPr lang="en-US" dirty="0"/>
              <a:t>A3  </a:t>
            </a:r>
            <a:r>
              <a:rPr lang="ar-IQ" dirty="0"/>
              <a:t>توجد نقطة </a:t>
            </a:r>
            <a:r>
              <a:rPr lang="en-US" dirty="0"/>
              <a:t>B </a:t>
            </a:r>
            <a:r>
              <a:rPr lang="ar-IQ" dirty="0"/>
              <a:t>بحيث أن </a:t>
            </a:r>
            <a:r>
              <a:rPr lang="en-US" dirty="0" err="1"/>
              <a:t>B∉l</a:t>
            </a:r>
            <a:r>
              <a:rPr lang="en-US" dirty="0"/>
              <a:t> </a:t>
            </a:r>
            <a:r>
              <a:rPr lang="ar-IQ" dirty="0"/>
              <a:t>من </a:t>
            </a:r>
            <a:r>
              <a:rPr lang="en-US" dirty="0"/>
              <a:t>A1 </a:t>
            </a:r>
            <a:r>
              <a:rPr lang="ar-IQ" dirty="0"/>
              <a:t>يوجد الخطوط </a:t>
            </a:r>
            <a:r>
              <a:rPr lang="en-US" dirty="0"/>
              <a:t>m=BA1 , k=BP</a:t>
            </a:r>
          </a:p>
          <a:p>
            <a:r>
              <a:rPr lang="ar-IQ" dirty="0"/>
              <a:t>الخط </a:t>
            </a:r>
            <a:r>
              <a:rPr lang="en-US" dirty="0"/>
              <a:t>m=BA1 </a:t>
            </a:r>
            <a:r>
              <a:rPr lang="ar-IQ" dirty="0"/>
              <a:t>يحتوي على نقطة أخرى في الأقل , وتكن </a:t>
            </a:r>
            <a:r>
              <a:rPr lang="en-US" dirty="0"/>
              <a:t>D  </a:t>
            </a:r>
            <a:r>
              <a:rPr lang="ar-IQ" dirty="0"/>
              <a:t>من </a:t>
            </a:r>
            <a:r>
              <a:rPr lang="en-US" dirty="0"/>
              <a:t>A1 </a:t>
            </a:r>
            <a:r>
              <a:rPr lang="ar-IQ" dirty="0"/>
              <a:t>مرة أخرى يوجد الخط </a:t>
            </a:r>
          </a:p>
          <a:p>
            <a:r>
              <a:rPr lang="en-US" dirty="0"/>
              <a:t>i=DP  </a:t>
            </a:r>
            <a:r>
              <a:rPr lang="ar-IQ" dirty="0"/>
              <a:t>و بهذا يكون لدينا 3 خطوط هي </a:t>
            </a:r>
            <a:r>
              <a:rPr lang="en-US" dirty="0"/>
              <a:t>i=DP  , k=BP </a:t>
            </a:r>
            <a:r>
              <a:rPr lang="ar-IQ" dirty="0"/>
              <a:t>و  </a:t>
            </a:r>
            <a:r>
              <a:rPr lang="en-US" dirty="0"/>
              <a:t>l . </a:t>
            </a:r>
          </a:p>
          <a:p>
            <a:r>
              <a:rPr lang="ar-IQ" dirty="0"/>
              <a:t>ويهذا يتم البرهان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1378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/>
          <a:lstStyle/>
          <a:p>
            <a:r>
              <a:rPr lang="ar-IQ" dirty="0"/>
              <a:t>تمارين : </a:t>
            </a:r>
          </a:p>
          <a:p>
            <a:pPr algn="r"/>
            <a:r>
              <a:rPr lang="ar-IQ" dirty="0"/>
              <a:t>1)	توجد في الأقل ثلاث خطوط مختلفة في المستوي الأسقاطي . </a:t>
            </a:r>
          </a:p>
          <a:p>
            <a:pPr algn="r"/>
            <a:r>
              <a:rPr lang="ar-IQ" dirty="0" smtClean="0"/>
              <a:t>2)	ليست كل الخطوط تمر من نقطة واحدة .  </a:t>
            </a:r>
          </a:p>
          <a:p>
            <a:pPr algn="r"/>
            <a:r>
              <a:rPr lang="ar-IQ" dirty="0" smtClean="0"/>
              <a:t>مستويات اسقاطية منته</a:t>
            </a:r>
          </a:p>
          <a:p>
            <a:pPr algn="r"/>
            <a:r>
              <a:rPr lang="ar-IQ" dirty="0" smtClean="0"/>
              <a:t>هي </a:t>
            </a:r>
            <a:r>
              <a:rPr lang="ar-IQ" dirty="0"/>
              <a:t>مجموعه منتهيه تحقق البديهيات السابقه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27766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558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محاضرات هندسة   اعداد ا .م منتهى عبد الرزاق حسن </vt:lpstr>
      <vt:lpstr>اول  محاضرة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محاضرات هندسة   اعداد ا .م منتهى عبد الرزاق حسن </dc:title>
  <dc:creator>LAITH</dc:creator>
  <cp:lastModifiedBy>LAITH</cp:lastModifiedBy>
  <cp:revision>15</cp:revision>
  <dcterms:created xsi:type="dcterms:W3CDTF">2006-08-16T00:00:00Z</dcterms:created>
  <dcterms:modified xsi:type="dcterms:W3CDTF">2019-02-04T18:47:31Z</dcterms:modified>
</cp:coreProperties>
</file>